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handoutMasterIdLst>
    <p:handoutMasterId r:id="rId9"/>
  </p:handoutMasterIdLst>
  <p:sldIdLst>
    <p:sldId id="360" r:id="rId2"/>
    <p:sldId id="352" r:id="rId3"/>
    <p:sldId id="366" r:id="rId4"/>
    <p:sldId id="369" r:id="rId5"/>
    <p:sldId id="367" r:id="rId6"/>
    <p:sldId id="374" r:id="rId7"/>
    <p:sldId id="373" r:id="rId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232157"/>
    <a:srgbClr val="A99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3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3C62C-4CEA-498C-862C-00115B902E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0A16F9F-A5ED-44D6-BE2E-9655BCADB081}">
      <dgm:prSet phldrT="[Szöveg]" custT="1"/>
      <dgm:spPr>
        <a:solidFill>
          <a:srgbClr val="7A7A7A"/>
        </a:solidFill>
        <a:ln>
          <a:noFill/>
        </a:ln>
      </dgm:spPr>
      <dgm:t>
        <a:bodyPr/>
        <a:lstStyle/>
        <a:p>
          <a:r>
            <a: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Iskolahálózati</a:t>
          </a:r>
          <a:r>
            <a:rPr lang="hu-HU" sz="1800" b="1" dirty="0">
              <a:solidFill>
                <a:schemeClr val="bg1"/>
              </a:solidFill>
            </a:rPr>
            <a:t> </a:t>
          </a:r>
          <a:r>
            <a: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logó bevezetése</a:t>
          </a:r>
        </a:p>
      </dgm:t>
    </dgm:pt>
    <dgm:pt modelId="{444384AE-9433-4CEA-9B16-CF513A40A400}" type="parTrans" cxnId="{BFC51C21-6E51-45AC-A0AB-A4C18E396C6C}">
      <dgm:prSet/>
      <dgm:spPr/>
      <dgm:t>
        <a:bodyPr/>
        <a:lstStyle/>
        <a:p>
          <a:endParaRPr lang="hu-HU"/>
        </a:p>
      </dgm:t>
    </dgm:pt>
    <dgm:pt modelId="{AED5ECA2-4C7A-4F5B-9EBD-AF8DD8DED1DF}" type="sibTrans" cxnId="{BFC51C21-6E51-45AC-A0AB-A4C18E396C6C}">
      <dgm:prSet/>
      <dgm:spPr>
        <a:solidFill>
          <a:srgbClr val="00AA9F"/>
        </a:solidFill>
        <a:ln>
          <a:solidFill>
            <a:srgbClr val="00AA9F"/>
          </a:solidFill>
        </a:ln>
      </dgm:spPr>
      <dgm:t>
        <a:bodyPr/>
        <a:lstStyle/>
        <a:p>
          <a:endParaRPr lang="hu-HU"/>
        </a:p>
      </dgm:t>
    </dgm:pt>
    <dgm:pt modelId="{6A497FA2-A1F3-45CD-8725-55DEF6A07EAA}">
      <dgm:prSet phldrT="[Szöveg]" custT="1"/>
      <dgm:spPr>
        <a:solidFill>
          <a:srgbClr val="7A7A7A"/>
        </a:solidFill>
        <a:ln>
          <a:noFill/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Tananyagok kizárólagos hozzáférhetősége regisztrált tanárok számára – </a:t>
          </a:r>
          <a:r>
            <a:rPr lang="hu-HU" sz="1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elérhető!</a:t>
          </a:r>
          <a:endParaRPr lang="hu-H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A9D54-DAE4-4C87-A290-82F6D74DB0D9}" type="parTrans" cxnId="{3AC113E9-9523-4A31-8EE5-636A2C8BF792}">
      <dgm:prSet/>
      <dgm:spPr/>
      <dgm:t>
        <a:bodyPr/>
        <a:lstStyle/>
        <a:p>
          <a:endParaRPr lang="hu-HU"/>
        </a:p>
      </dgm:t>
    </dgm:pt>
    <dgm:pt modelId="{C5628E56-B966-4A8E-8CAE-43FBB4BF8A4E}" type="sibTrans" cxnId="{3AC113E9-9523-4A31-8EE5-636A2C8BF792}">
      <dgm:prSet/>
      <dgm:spPr/>
      <dgm:t>
        <a:bodyPr/>
        <a:lstStyle/>
        <a:p>
          <a:endParaRPr lang="hu-HU"/>
        </a:p>
      </dgm:t>
    </dgm:pt>
    <dgm:pt modelId="{758FF8E4-0C0F-4EDB-9740-B00C78A9DEBE}">
      <dgm:prSet phldrT="[Szöveg]" custT="1"/>
      <dgm:spPr>
        <a:solidFill>
          <a:srgbClr val="7A7A7A"/>
        </a:solidFill>
        <a:ln>
          <a:noFill/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Szakértői segítségnyújtás pénzügyek oktatásához – </a:t>
          </a:r>
          <a:r>
            <a:rPr lang="hu-HU" sz="1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e-mail, Facebook csoport</a:t>
          </a:r>
        </a:p>
      </dgm:t>
    </dgm:pt>
    <dgm:pt modelId="{16E5AFF2-B610-464E-AE5C-6878D4E9DFD5}" type="parTrans" cxnId="{4416DBD4-902E-4519-99CD-0AF86E6FC04E}">
      <dgm:prSet/>
      <dgm:spPr/>
      <dgm:t>
        <a:bodyPr/>
        <a:lstStyle/>
        <a:p>
          <a:endParaRPr lang="hu-HU"/>
        </a:p>
      </dgm:t>
    </dgm:pt>
    <dgm:pt modelId="{6BB8F0E1-FD18-4750-8E5D-31AE42FCADCE}" type="sibTrans" cxnId="{4416DBD4-902E-4519-99CD-0AF86E6FC04E}">
      <dgm:prSet/>
      <dgm:spPr/>
      <dgm:t>
        <a:bodyPr/>
        <a:lstStyle/>
        <a:p>
          <a:endParaRPr lang="hu-HU"/>
        </a:p>
      </dgm:t>
    </dgm:pt>
    <dgm:pt modelId="{23529AB1-6FE9-4FA1-AA0E-BD0B95866384}">
      <dgm:prSet phldrT="[Szöveg]" custT="1"/>
      <dgm:spPr>
        <a:solidFill>
          <a:srgbClr val="7A7A7A"/>
        </a:solidFill>
        <a:ln>
          <a:noFill/>
        </a:ln>
      </dgm:spPr>
      <dgm:t>
        <a:bodyPr/>
        <a:lstStyle/>
        <a:p>
          <a:r>
            <a:rPr lang="hu-HU" sz="20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Workshopok</a:t>
          </a:r>
          <a:endParaRPr lang="hu-HU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F17F1-51F3-4979-A8E7-3910D37F6DB7}" type="parTrans" cxnId="{AF1ACE69-7565-46AD-8642-6FCE18F43D34}">
      <dgm:prSet/>
      <dgm:spPr/>
      <dgm:t>
        <a:bodyPr/>
        <a:lstStyle/>
        <a:p>
          <a:endParaRPr lang="hu-HU"/>
        </a:p>
      </dgm:t>
    </dgm:pt>
    <dgm:pt modelId="{935446D8-4B20-46D8-B6E8-EE9657A19454}" type="sibTrans" cxnId="{AF1ACE69-7565-46AD-8642-6FCE18F43D34}">
      <dgm:prSet/>
      <dgm:spPr/>
      <dgm:t>
        <a:bodyPr/>
        <a:lstStyle/>
        <a:p>
          <a:endParaRPr lang="hu-HU"/>
        </a:p>
      </dgm:t>
    </dgm:pt>
    <dgm:pt modelId="{BAC96836-F2F5-40C5-8B97-A3BC07956D61}">
      <dgm:prSet phldrT="[Szöveg]" custT="1"/>
      <dgm:spPr>
        <a:solidFill>
          <a:srgbClr val="7A7A7A"/>
        </a:solidFill>
        <a:ln>
          <a:noFill/>
        </a:ln>
      </dgm:spPr>
      <dgm:t>
        <a:bodyPr/>
        <a:lstStyle/>
        <a:p>
          <a:r>
            <a:rPr lang="hu-H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Versenyek iskolák, tanárok és diákok részére</a:t>
          </a:r>
        </a:p>
      </dgm:t>
    </dgm:pt>
    <dgm:pt modelId="{DA69AD80-6B8F-4612-96B9-2C65BDA461D7}" type="parTrans" cxnId="{2CF635C1-8588-4EA8-ADCE-0E9C74E79B32}">
      <dgm:prSet/>
      <dgm:spPr/>
      <dgm:t>
        <a:bodyPr/>
        <a:lstStyle/>
        <a:p>
          <a:endParaRPr lang="hu-HU"/>
        </a:p>
      </dgm:t>
    </dgm:pt>
    <dgm:pt modelId="{646995A2-59D2-4168-9E45-F9608645CF83}" type="sibTrans" cxnId="{2CF635C1-8588-4EA8-ADCE-0E9C74E79B32}">
      <dgm:prSet/>
      <dgm:spPr/>
      <dgm:t>
        <a:bodyPr/>
        <a:lstStyle/>
        <a:p>
          <a:endParaRPr lang="hu-HU"/>
        </a:p>
      </dgm:t>
    </dgm:pt>
    <dgm:pt modelId="{40523A95-CA17-48CF-A309-1A46243C8439}" type="pres">
      <dgm:prSet presAssocID="{DA83C62C-4CEA-498C-862C-00115B902EBF}" presName="Name0" presStyleCnt="0">
        <dgm:presLayoutVars>
          <dgm:chMax val="7"/>
          <dgm:chPref val="7"/>
          <dgm:dir/>
        </dgm:presLayoutVars>
      </dgm:prSet>
      <dgm:spPr/>
    </dgm:pt>
    <dgm:pt modelId="{A17DA919-0446-4A59-90F1-54C7200FF743}" type="pres">
      <dgm:prSet presAssocID="{DA83C62C-4CEA-498C-862C-00115B902EBF}" presName="Name1" presStyleCnt="0"/>
      <dgm:spPr/>
    </dgm:pt>
    <dgm:pt modelId="{50EFFE15-3B23-4A83-8703-E523EC9D3809}" type="pres">
      <dgm:prSet presAssocID="{DA83C62C-4CEA-498C-862C-00115B902EBF}" presName="cycle" presStyleCnt="0"/>
      <dgm:spPr/>
    </dgm:pt>
    <dgm:pt modelId="{A7FD0900-ADFC-444C-873E-12681D18D1D5}" type="pres">
      <dgm:prSet presAssocID="{DA83C62C-4CEA-498C-862C-00115B902EBF}" presName="srcNode" presStyleLbl="node1" presStyleIdx="0" presStyleCnt="5"/>
      <dgm:spPr/>
    </dgm:pt>
    <dgm:pt modelId="{36584C24-1705-400D-B21F-1C36E4E96DA5}" type="pres">
      <dgm:prSet presAssocID="{DA83C62C-4CEA-498C-862C-00115B902EBF}" presName="conn" presStyleLbl="parChTrans1D2" presStyleIdx="0" presStyleCnt="1"/>
      <dgm:spPr/>
    </dgm:pt>
    <dgm:pt modelId="{DB0FAA2E-0DE5-4A10-B52B-99AA28F41BEB}" type="pres">
      <dgm:prSet presAssocID="{DA83C62C-4CEA-498C-862C-00115B902EBF}" presName="extraNode" presStyleLbl="node1" presStyleIdx="0" presStyleCnt="5"/>
      <dgm:spPr/>
    </dgm:pt>
    <dgm:pt modelId="{21D3C45C-996F-4576-88D6-4BDE97E75CFD}" type="pres">
      <dgm:prSet presAssocID="{DA83C62C-4CEA-498C-862C-00115B902EBF}" presName="dstNode" presStyleLbl="node1" presStyleIdx="0" presStyleCnt="5"/>
      <dgm:spPr/>
    </dgm:pt>
    <dgm:pt modelId="{37768E1C-97A1-493E-8785-B2763A0DDC6B}" type="pres">
      <dgm:prSet presAssocID="{30A16F9F-A5ED-44D6-BE2E-9655BCADB081}" presName="text_1" presStyleLbl="node1" presStyleIdx="0" presStyleCnt="5" custScaleY="133429">
        <dgm:presLayoutVars>
          <dgm:bulletEnabled val="1"/>
        </dgm:presLayoutVars>
      </dgm:prSet>
      <dgm:spPr/>
    </dgm:pt>
    <dgm:pt modelId="{B605AA34-2E3B-4027-BC61-7378913B76EA}" type="pres">
      <dgm:prSet presAssocID="{30A16F9F-A5ED-44D6-BE2E-9655BCADB081}" presName="accent_1" presStyleCnt="0"/>
      <dgm:spPr/>
    </dgm:pt>
    <dgm:pt modelId="{2DC19ACC-D0B3-4B3E-ABBE-310F4166C140}" type="pres">
      <dgm:prSet presAssocID="{30A16F9F-A5ED-44D6-BE2E-9655BCADB081}" presName="accentRepeatNode" presStyleLbl="solidFgAcc1" presStyleIdx="0" presStyleCnt="5" custScaleX="100968" custScaleY="100968"/>
      <dgm:spPr>
        <a:solidFill>
          <a:srgbClr val="00AA9F"/>
        </a:solidFill>
        <a:ln>
          <a:solidFill>
            <a:schemeClr val="bg1"/>
          </a:solidFill>
        </a:ln>
      </dgm:spPr>
    </dgm:pt>
    <dgm:pt modelId="{F4471EF3-5178-4941-9392-B82FB93F21AA}" type="pres">
      <dgm:prSet presAssocID="{6A497FA2-A1F3-45CD-8725-55DEF6A07EAA}" presName="text_2" presStyleLbl="node1" presStyleIdx="1" presStyleCnt="5" custScaleY="133429">
        <dgm:presLayoutVars>
          <dgm:bulletEnabled val="1"/>
        </dgm:presLayoutVars>
      </dgm:prSet>
      <dgm:spPr/>
    </dgm:pt>
    <dgm:pt modelId="{E584AA30-5826-4C7B-9F93-320F5B7EC365}" type="pres">
      <dgm:prSet presAssocID="{6A497FA2-A1F3-45CD-8725-55DEF6A07EAA}" presName="accent_2" presStyleCnt="0"/>
      <dgm:spPr/>
    </dgm:pt>
    <dgm:pt modelId="{8F3202FF-8218-458E-B0B6-DF86F47C786D}" type="pres">
      <dgm:prSet presAssocID="{6A497FA2-A1F3-45CD-8725-55DEF6A07EAA}" presName="accentRepeatNode" presStyleLbl="solidFgAcc1" presStyleIdx="1" presStyleCnt="5" custScaleX="100968" custScaleY="100968"/>
      <dgm:spPr>
        <a:solidFill>
          <a:srgbClr val="00AA9F"/>
        </a:solidFill>
        <a:ln>
          <a:solidFill>
            <a:schemeClr val="bg1"/>
          </a:solidFill>
        </a:ln>
      </dgm:spPr>
    </dgm:pt>
    <dgm:pt modelId="{B2D48CFF-758C-4B92-9FB8-A00DE571FBBA}" type="pres">
      <dgm:prSet presAssocID="{758FF8E4-0C0F-4EDB-9740-B00C78A9DEBE}" presName="text_3" presStyleLbl="node1" presStyleIdx="2" presStyleCnt="5" custScaleY="133429">
        <dgm:presLayoutVars>
          <dgm:bulletEnabled val="1"/>
        </dgm:presLayoutVars>
      </dgm:prSet>
      <dgm:spPr/>
    </dgm:pt>
    <dgm:pt modelId="{0645F57F-8072-40E8-8EB6-7E817DA43EF8}" type="pres">
      <dgm:prSet presAssocID="{758FF8E4-0C0F-4EDB-9740-B00C78A9DEBE}" presName="accent_3" presStyleCnt="0"/>
      <dgm:spPr/>
    </dgm:pt>
    <dgm:pt modelId="{183952CE-E141-4C03-A2D1-6C225E0985F6}" type="pres">
      <dgm:prSet presAssocID="{758FF8E4-0C0F-4EDB-9740-B00C78A9DEBE}" presName="accentRepeatNode" presStyleLbl="solidFgAcc1" presStyleIdx="2" presStyleCnt="5" custScaleX="100968" custScaleY="100968"/>
      <dgm:spPr>
        <a:solidFill>
          <a:srgbClr val="00AA9F"/>
        </a:solidFill>
        <a:ln>
          <a:solidFill>
            <a:schemeClr val="bg1"/>
          </a:solidFill>
        </a:ln>
      </dgm:spPr>
    </dgm:pt>
    <dgm:pt modelId="{343C6150-4E76-49AE-9329-3C4E4C9FE5D4}" type="pres">
      <dgm:prSet presAssocID="{23529AB1-6FE9-4FA1-AA0E-BD0B95866384}" presName="text_4" presStyleLbl="node1" presStyleIdx="3" presStyleCnt="5" custScaleY="133429">
        <dgm:presLayoutVars>
          <dgm:bulletEnabled val="1"/>
        </dgm:presLayoutVars>
      </dgm:prSet>
      <dgm:spPr/>
    </dgm:pt>
    <dgm:pt modelId="{5D9ECD0A-2DC4-4D0F-BF2F-BDB43AB9B123}" type="pres">
      <dgm:prSet presAssocID="{23529AB1-6FE9-4FA1-AA0E-BD0B95866384}" presName="accent_4" presStyleCnt="0"/>
      <dgm:spPr/>
    </dgm:pt>
    <dgm:pt modelId="{C240C1A7-6ED8-4165-9A98-FF042A3761ED}" type="pres">
      <dgm:prSet presAssocID="{23529AB1-6FE9-4FA1-AA0E-BD0B95866384}" presName="accentRepeatNode" presStyleLbl="solidFgAcc1" presStyleIdx="3" presStyleCnt="5" custScaleX="100968" custScaleY="100968"/>
      <dgm:spPr>
        <a:solidFill>
          <a:srgbClr val="00AA9F"/>
        </a:solidFill>
        <a:ln>
          <a:solidFill>
            <a:schemeClr val="bg1"/>
          </a:solidFill>
        </a:ln>
      </dgm:spPr>
    </dgm:pt>
    <dgm:pt modelId="{D43888B6-ABFC-41C3-8441-777BE2937FD4}" type="pres">
      <dgm:prSet presAssocID="{BAC96836-F2F5-40C5-8B97-A3BC07956D61}" presName="text_5" presStyleLbl="node1" presStyleIdx="4" presStyleCnt="5" custScaleY="133429">
        <dgm:presLayoutVars>
          <dgm:bulletEnabled val="1"/>
        </dgm:presLayoutVars>
      </dgm:prSet>
      <dgm:spPr/>
    </dgm:pt>
    <dgm:pt modelId="{A48BE768-697F-4B47-B753-63F80D23C1FF}" type="pres">
      <dgm:prSet presAssocID="{BAC96836-F2F5-40C5-8B97-A3BC07956D61}" presName="accent_5" presStyleCnt="0"/>
      <dgm:spPr/>
    </dgm:pt>
    <dgm:pt modelId="{91DBA329-0627-4763-9BC5-0F6CE10A514B}" type="pres">
      <dgm:prSet presAssocID="{BAC96836-F2F5-40C5-8B97-A3BC07956D61}" presName="accentRepeatNode" presStyleLbl="solidFgAcc1" presStyleIdx="4" presStyleCnt="5" custScaleX="100968" custScaleY="100968"/>
      <dgm:spPr>
        <a:solidFill>
          <a:srgbClr val="00AA9F"/>
        </a:solidFill>
        <a:ln>
          <a:solidFill>
            <a:schemeClr val="bg1"/>
          </a:solidFill>
        </a:ln>
      </dgm:spPr>
    </dgm:pt>
  </dgm:ptLst>
  <dgm:cxnLst>
    <dgm:cxn modelId="{11CDC21D-7398-4329-B85F-D6A6D6A9286E}" type="presOf" srcId="{6A497FA2-A1F3-45CD-8725-55DEF6A07EAA}" destId="{F4471EF3-5178-4941-9392-B82FB93F21AA}" srcOrd="0" destOrd="0" presId="urn:microsoft.com/office/officeart/2008/layout/VerticalCurvedList"/>
    <dgm:cxn modelId="{BFC51C21-6E51-45AC-A0AB-A4C18E396C6C}" srcId="{DA83C62C-4CEA-498C-862C-00115B902EBF}" destId="{30A16F9F-A5ED-44D6-BE2E-9655BCADB081}" srcOrd="0" destOrd="0" parTransId="{444384AE-9433-4CEA-9B16-CF513A40A400}" sibTransId="{AED5ECA2-4C7A-4F5B-9EBD-AF8DD8DED1DF}"/>
    <dgm:cxn modelId="{A47F2F3D-2331-49BE-AE6D-7ABCFEBF33D4}" type="presOf" srcId="{758FF8E4-0C0F-4EDB-9740-B00C78A9DEBE}" destId="{B2D48CFF-758C-4B92-9FB8-A00DE571FBBA}" srcOrd="0" destOrd="0" presId="urn:microsoft.com/office/officeart/2008/layout/VerticalCurvedList"/>
    <dgm:cxn modelId="{CA82DB3E-BFF6-4758-8D12-DB6057A919C7}" type="presOf" srcId="{30A16F9F-A5ED-44D6-BE2E-9655BCADB081}" destId="{37768E1C-97A1-493E-8785-B2763A0DDC6B}" srcOrd="0" destOrd="0" presId="urn:microsoft.com/office/officeart/2008/layout/VerticalCurvedList"/>
    <dgm:cxn modelId="{AF1ACE69-7565-46AD-8642-6FCE18F43D34}" srcId="{DA83C62C-4CEA-498C-862C-00115B902EBF}" destId="{23529AB1-6FE9-4FA1-AA0E-BD0B95866384}" srcOrd="3" destOrd="0" parTransId="{01CF17F1-51F3-4979-A8E7-3910D37F6DB7}" sibTransId="{935446D8-4B20-46D8-B6E8-EE9657A19454}"/>
    <dgm:cxn modelId="{60A11E6D-6F3C-48C1-9D24-184258075858}" type="presOf" srcId="{DA83C62C-4CEA-498C-862C-00115B902EBF}" destId="{40523A95-CA17-48CF-A309-1A46243C8439}" srcOrd="0" destOrd="0" presId="urn:microsoft.com/office/officeart/2008/layout/VerticalCurvedList"/>
    <dgm:cxn modelId="{B9945ABB-A449-4E34-927D-4D8DFE6080E0}" type="presOf" srcId="{23529AB1-6FE9-4FA1-AA0E-BD0B95866384}" destId="{343C6150-4E76-49AE-9329-3C4E4C9FE5D4}" srcOrd="0" destOrd="0" presId="urn:microsoft.com/office/officeart/2008/layout/VerticalCurvedList"/>
    <dgm:cxn modelId="{2CF635C1-8588-4EA8-ADCE-0E9C74E79B32}" srcId="{DA83C62C-4CEA-498C-862C-00115B902EBF}" destId="{BAC96836-F2F5-40C5-8B97-A3BC07956D61}" srcOrd="4" destOrd="0" parTransId="{DA69AD80-6B8F-4612-96B9-2C65BDA461D7}" sibTransId="{646995A2-59D2-4168-9E45-F9608645CF83}"/>
    <dgm:cxn modelId="{98C415D4-5754-4944-B486-2E5F5E3C1F2A}" type="presOf" srcId="{AED5ECA2-4C7A-4F5B-9EBD-AF8DD8DED1DF}" destId="{36584C24-1705-400D-B21F-1C36E4E96DA5}" srcOrd="0" destOrd="0" presId="urn:microsoft.com/office/officeart/2008/layout/VerticalCurvedList"/>
    <dgm:cxn modelId="{4416DBD4-902E-4519-99CD-0AF86E6FC04E}" srcId="{DA83C62C-4CEA-498C-862C-00115B902EBF}" destId="{758FF8E4-0C0F-4EDB-9740-B00C78A9DEBE}" srcOrd="2" destOrd="0" parTransId="{16E5AFF2-B610-464E-AE5C-6878D4E9DFD5}" sibTransId="{6BB8F0E1-FD18-4750-8E5D-31AE42FCADCE}"/>
    <dgm:cxn modelId="{3AC113E9-9523-4A31-8EE5-636A2C8BF792}" srcId="{DA83C62C-4CEA-498C-862C-00115B902EBF}" destId="{6A497FA2-A1F3-45CD-8725-55DEF6A07EAA}" srcOrd="1" destOrd="0" parTransId="{14BA9D54-DAE4-4C87-A290-82F6D74DB0D9}" sibTransId="{C5628E56-B966-4A8E-8CAE-43FBB4BF8A4E}"/>
    <dgm:cxn modelId="{31B4A9EE-6E1B-4875-9F25-B1B4CCC2B08E}" type="presOf" srcId="{BAC96836-F2F5-40C5-8B97-A3BC07956D61}" destId="{D43888B6-ABFC-41C3-8441-777BE2937FD4}" srcOrd="0" destOrd="0" presId="urn:microsoft.com/office/officeart/2008/layout/VerticalCurvedList"/>
    <dgm:cxn modelId="{EC617DEE-D239-414F-8887-938E1FBBA3B8}" type="presParOf" srcId="{40523A95-CA17-48CF-A309-1A46243C8439}" destId="{A17DA919-0446-4A59-90F1-54C7200FF743}" srcOrd="0" destOrd="0" presId="urn:microsoft.com/office/officeart/2008/layout/VerticalCurvedList"/>
    <dgm:cxn modelId="{D497EC68-72A0-4257-AD8B-1F09600EF716}" type="presParOf" srcId="{A17DA919-0446-4A59-90F1-54C7200FF743}" destId="{50EFFE15-3B23-4A83-8703-E523EC9D3809}" srcOrd="0" destOrd="0" presId="urn:microsoft.com/office/officeart/2008/layout/VerticalCurvedList"/>
    <dgm:cxn modelId="{0BD488ED-9258-4935-8004-0C0661DD1C62}" type="presParOf" srcId="{50EFFE15-3B23-4A83-8703-E523EC9D3809}" destId="{A7FD0900-ADFC-444C-873E-12681D18D1D5}" srcOrd="0" destOrd="0" presId="urn:microsoft.com/office/officeart/2008/layout/VerticalCurvedList"/>
    <dgm:cxn modelId="{9FB606B6-286A-4EC8-82F7-6DE9E5B7FE8D}" type="presParOf" srcId="{50EFFE15-3B23-4A83-8703-E523EC9D3809}" destId="{36584C24-1705-400D-B21F-1C36E4E96DA5}" srcOrd="1" destOrd="0" presId="urn:microsoft.com/office/officeart/2008/layout/VerticalCurvedList"/>
    <dgm:cxn modelId="{7CFE5B02-116D-43E1-A2BD-0FC1E2A898D0}" type="presParOf" srcId="{50EFFE15-3B23-4A83-8703-E523EC9D3809}" destId="{DB0FAA2E-0DE5-4A10-B52B-99AA28F41BEB}" srcOrd="2" destOrd="0" presId="urn:microsoft.com/office/officeart/2008/layout/VerticalCurvedList"/>
    <dgm:cxn modelId="{D252930B-AF15-4314-BBCC-C5DAF4B4B7CF}" type="presParOf" srcId="{50EFFE15-3B23-4A83-8703-E523EC9D3809}" destId="{21D3C45C-996F-4576-88D6-4BDE97E75CFD}" srcOrd="3" destOrd="0" presId="urn:microsoft.com/office/officeart/2008/layout/VerticalCurvedList"/>
    <dgm:cxn modelId="{FB6914B4-3C55-481E-824E-AA15725C22C0}" type="presParOf" srcId="{A17DA919-0446-4A59-90F1-54C7200FF743}" destId="{37768E1C-97A1-493E-8785-B2763A0DDC6B}" srcOrd="1" destOrd="0" presId="urn:microsoft.com/office/officeart/2008/layout/VerticalCurvedList"/>
    <dgm:cxn modelId="{08632064-D4F6-47CE-8EEC-CE5D42C2710B}" type="presParOf" srcId="{A17DA919-0446-4A59-90F1-54C7200FF743}" destId="{B605AA34-2E3B-4027-BC61-7378913B76EA}" srcOrd="2" destOrd="0" presId="urn:microsoft.com/office/officeart/2008/layout/VerticalCurvedList"/>
    <dgm:cxn modelId="{C2EF5FCE-F2A5-427A-886D-E9A567B93693}" type="presParOf" srcId="{B605AA34-2E3B-4027-BC61-7378913B76EA}" destId="{2DC19ACC-D0B3-4B3E-ABBE-310F4166C140}" srcOrd="0" destOrd="0" presId="urn:microsoft.com/office/officeart/2008/layout/VerticalCurvedList"/>
    <dgm:cxn modelId="{D86A2824-EFB3-4FE2-942E-1DA78B4BCDC3}" type="presParOf" srcId="{A17DA919-0446-4A59-90F1-54C7200FF743}" destId="{F4471EF3-5178-4941-9392-B82FB93F21AA}" srcOrd="3" destOrd="0" presId="urn:microsoft.com/office/officeart/2008/layout/VerticalCurvedList"/>
    <dgm:cxn modelId="{3EA57C45-3F5F-4119-96FA-7409AD3C9A43}" type="presParOf" srcId="{A17DA919-0446-4A59-90F1-54C7200FF743}" destId="{E584AA30-5826-4C7B-9F93-320F5B7EC365}" srcOrd="4" destOrd="0" presId="urn:microsoft.com/office/officeart/2008/layout/VerticalCurvedList"/>
    <dgm:cxn modelId="{37BCA5C0-8BAE-4F5B-8BA7-95386BA8879B}" type="presParOf" srcId="{E584AA30-5826-4C7B-9F93-320F5B7EC365}" destId="{8F3202FF-8218-458E-B0B6-DF86F47C786D}" srcOrd="0" destOrd="0" presId="urn:microsoft.com/office/officeart/2008/layout/VerticalCurvedList"/>
    <dgm:cxn modelId="{9CD24A3C-D505-4F15-92E6-F29DE829D1B2}" type="presParOf" srcId="{A17DA919-0446-4A59-90F1-54C7200FF743}" destId="{B2D48CFF-758C-4B92-9FB8-A00DE571FBBA}" srcOrd="5" destOrd="0" presId="urn:microsoft.com/office/officeart/2008/layout/VerticalCurvedList"/>
    <dgm:cxn modelId="{7F794EC9-58EA-4191-B558-C0665718C439}" type="presParOf" srcId="{A17DA919-0446-4A59-90F1-54C7200FF743}" destId="{0645F57F-8072-40E8-8EB6-7E817DA43EF8}" srcOrd="6" destOrd="0" presId="urn:microsoft.com/office/officeart/2008/layout/VerticalCurvedList"/>
    <dgm:cxn modelId="{505474C5-80E0-4B1D-83C2-74AF0AAD30E2}" type="presParOf" srcId="{0645F57F-8072-40E8-8EB6-7E817DA43EF8}" destId="{183952CE-E141-4C03-A2D1-6C225E0985F6}" srcOrd="0" destOrd="0" presId="urn:microsoft.com/office/officeart/2008/layout/VerticalCurvedList"/>
    <dgm:cxn modelId="{F3BDC937-FE4E-4E23-99DD-CCB2512D211E}" type="presParOf" srcId="{A17DA919-0446-4A59-90F1-54C7200FF743}" destId="{343C6150-4E76-49AE-9329-3C4E4C9FE5D4}" srcOrd="7" destOrd="0" presId="urn:microsoft.com/office/officeart/2008/layout/VerticalCurvedList"/>
    <dgm:cxn modelId="{5F998DDA-749E-4025-8CD2-09C70380B70D}" type="presParOf" srcId="{A17DA919-0446-4A59-90F1-54C7200FF743}" destId="{5D9ECD0A-2DC4-4D0F-BF2F-BDB43AB9B123}" srcOrd="8" destOrd="0" presId="urn:microsoft.com/office/officeart/2008/layout/VerticalCurvedList"/>
    <dgm:cxn modelId="{B2098F07-378A-4C34-890C-8E334AB3D24A}" type="presParOf" srcId="{5D9ECD0A-2DC4-4D0F-BF2F-BDB43AB9B123}" destId="{C240C1A7-6ED8-4165-9A98-FF042A3761ED}" srcOrd="0" destOrd="0" presId="urn:microsoft.com/office/officeart/2008/layout/VerticalCurvedList"/>
    <dgm:cxn modelId="{995A8363-37AE-46D3-8764-35716D6185B5}" type="presParOf" srcId="{A17DA919-0446-4A59-90F1-54C7200FF743}" destId="{D43888B6-ABFC-41C3-8441-777BE2937FD4}" srcOrd="9" destOrd="0" presId="urn:microsoft.com/office/officeart/2008/layout/VerticalCurvedList"/>
    <dgm:cxn modelId="{9BB35BB8-E05C-432A-960B-CC4AA36B797C}" type="presParOf" srcId="{A17DA919-0446-4A59-90F1-54C7200FF743}" destId="{A48BE768-697F-4B47-B753-63F80D23C1FF}" srcOrd="10" destOrd="0" presId="urn:microsoft.com/office/officeart/2008/layout/VerticalCurvedList"/>
    <dgm:cxn modelId="{F69F3D6B-74CE-448C-A1C1-790E71047B1F}" type="presParOf" srcId="{A48BE768-697F-4B47-B753-63F80D23C1FF}" destId="{91DBA329-0627-4763-9BC5-0F6CE10A51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84C24-1705-400D-B21F-1C36E4E96DA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solidFill>
          <a:srgbClr val="00AA9F"/>
        </a:solidFill>
        <a:ln w="25400" cap="flat" cmpd="sng" algn="ctr">
          <a:solidFill>
            <a:srgbClr val="00AA9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68E1C-97A1-493E-8785-B2763A0DDC6B}">
      <dsp:nvSpPr>
        <dsp:cNvPr id="0" name=""/>
        <dsp:cNvSpPr/>
      </dsp:nvSpPr>
      <dsp:spPr>
        <a:xfrm>
          <a:off x="384538" y="168981"/>
          <a:ext cx="5656275" cy="678036"/>
        </a:xfrm>
        <a:prstGeom prst="rect">
          <a:avLst/>
        </a:prstGeom>
        <a:solidFill>
          <a:srgbClr val="7A7A7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Iskolahálózati</a:t>
          </a:r>
          <a:r>
            <a:rPr lang="hu-HU" sz="1800" b="1" kern="1200" dirty="0">
              <a:solidFill>
                <a:schemeClr val="bg1"/>
              </a:solidFill>
            </a:rPr>
            <a:t> </a:t>
          </a:r>
          <a:r>
            <a:rPr lang="hu-HU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logó bevezetése</a:t>
          </a:r>
        </a:p>
      </dsp:txBody>
      <dsp:txXfrm>
        <a:off x="384538" y="168981"/>
        <a:ext cx="5656275" cy="678036"/>
      </dsp:txXfrm>
    </dsp:sp>
    <dsp:sp modelId="{2DC19ACC-D0B3-4B3E-ABBE-310F4166C140}">
      <dsp:nvSpPr>
        <dsp:cNvPr id="0" name=""/>
        <dsp:cNvSpPr/>
      </dsp:nvSpPr>
      <dsp:spPr>
        <a:xfrm>
          <a:off x="63862" y="187324"/>
          <a:ext cx="641351" cy="641351"/>
        </a:xfrm>
        <a:prstGeom prst="ellipse">
          <a:avLst/>
        </a:prstGeom>
        <a:solidFill>
          <a:srgbClr val="00AA9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71EF3-5178-4941-9392-B82FB93F21AA}">
      <dsp:nvSpPr>
        <dsp:cNvPr id="0" name=""/>
        <dsp:cNvSpPr/>
      </dsp:nvSpPr>
      <dsp:spPr>
        <a:xfrm>
          <a:off x="748672" y="930981"/>
          <a:ext cx="5292140" cy="678036"/>
        </a:xfrm>
        <a:prstGeom prst="rect">
          <a:avLst/>
        </a:prstGeom>
        <a:solidFill>
          <a:srgbClr val="7A7A7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Tananyagok kizárólagos hozzáférhetősége regisztrált tanárok számára – </a:t>
          </a:r>
          <a:r>
            <a:rPr lang="hu-HU" sz="18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elérhető!</a:t>
          </a:r>
          <a:endParaRPr lang="hu-HU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672" y="930981"/>
        <a:ext cx="5292140" cy="678036"/>
      </dsp:txXfrm>
    </dsp:sp>
    <dsp:sp modelId="{8F3202FF-8218-458E-B0B6-DF86F47C786D}">
      <dsp:nvSpPr>
        <dsp:cNvPr id="0" name=""/>
        <dsp:cNvSpPr/>
      </dsp:nvSpPr>
      <dsp:spPr>
        <a:xfrm>
          <a:off x="427996" y="949324"/>
          <a:ext cx="641351" cy="641351"/>
        </a:xfrm>
        <a:prstGeom prst="ellipse">
          <a:avLst/>
        </a:prstGeom>
        <a:solidFill>
          <a:srgbClr val="00AA9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48CFF-758C-4B92-9FB8-A00DE571FBBA}">
      <dsp:nvSpPr>
        <dsp:cNvPr id="0" name=""/>
        <dsp:cNvSpPr/>
      </dsp:nvSpPr>
      <dsp:spPr>
        <a:xfrm>
          <a:off x="860432" y="1692981"/>
          <a:ext cx="5180380" cy="678036"/>
        </a:xfrm>
        <a:prstGeom prst="rect">
          <a:avLst/>
        </a:prstGeom>
        <a:solidFill>
          <a:srgbClr val="7A7A7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Szakértői segítségnyújtás pénzügyek oktatásához – </a:t>
          </a:r>
          <a:r>
            <a:rPr lang="hu-HU" sz="18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e-mail, Facebook csoport</a:t>
          </a:r>
        </a:p>
      </dsp:txBody>
      <dsp:txXfrm>
        <a:off x="860432" y="1692981"/>
        <a:ext cx="5180380" cy="678036"/>
      </dsp:txXfrm>
    </dsp:sp>
    <dsp:sp modelId="{183952CE-E141-4C03-A2D1-6C225E0985F6}">
      <dsp:nvSpPr>
        <dsp:cNvPr id="0" name=""/>
        <dsp:cNvSpPr/>
      </dsp:nvSpPr>
      <dsp:spPr>
        <a:xfrm>
          <a:off x="539756" y="1711324"/>
          <a:ext cx="641351" cy="641351"/>
        </a:xfrm>
        <a:prstGeom prst="ellipse">
          <a:avLst/>
        </a:prstGeom>
        <a:solidFill>
          <a:srgbClr val="00AA9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C6150-4E76-49AE-9329-3C4E4C9FE5D4}">
      <dsp:nvSpPr>
        <dsp:cNvPr id="0" name=""/>
        <dsp:cNvSpPr/>
      </dsp:nvSpPr>
      <dsp:spPr>
        <a:xfrm>
          <a:off x="748672" y="2454981"/>
          <a:ext cx="5292140" cy="678036"/>
        </a:xfrm>
        <a:prstGeom prst="rect">
          <a:avLst/>
        </a:prstGeom>
        <a:solidFill>
          <a:srgbClr val="7A7A7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Workshopok</a:t>
          </a:r>
          <a:endParaRPr lang="hu-HU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672" y="2454981"/>
        <a:ext cx="5292140" cy="678036"/>
      </dsp:txXfrm>
    </dsp:sp>
    <dsp:sp modelId="{C240C1A7-6ED8-4165-9A98-FF042A3761ED}">
      <dsp:nvSpPr>
        <dsp:cNvPr id="0" name=""/>
        <dsp:cNvSpPr/>
      </dsp:nvSpPr>
      <dsp:spPr>
        <a:xfrm>
          <a:off x="427996" y="2473324"/>
          <a:ext cx="641351" cy="641351"/>
        </a:xfrm>
        <a:prstGeom prst="ellipse">
          <a:avLst/>
        </a:prstGeom>
        <a:solidFill>
          <a:srgbClr val="00AA9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888B6-ABFC-41C3-8441-777BE2937FD4}">
      <dsp:nvSpPr>
        <dsp:cNvPr id="0" name=""/>
        <dsp:cNvSpPr/>
      </dsp:nvSpPr>
      <dsp:spPr>
        <a:xfrm>
          <a:off x="384538" y="3216981"/>
          <a:ext cx="5656275" cy="678036"/>
        </a:xfrm>
        <a:prstGeom prst="rect">
          <a:avLst/>
        </a:prstGeom>
        <a:solidFill>
          <a:srgbClr val="7A7A7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Versenyek iskolák, tanárok és diákok részére</a:t>
          </a:r>
        </a:p>
      </dsp:txBody>
      <dsp:txXfrm>
        <a:off x="384538" y="3216981"/>
        <a:ext cx="5656275" cy="678036"/>
      </dsp:txXfrm>
    </dsp:sp>
    <dsp:sp modelId="{91DBA329-0627-4763-9BC5-0F6CE10A514B}">
      <dsp:nvSpPr>
        <dsp:cNvPr id="0" name=""/>
        <dsp:cNvSpPr/>
      </dsp:nvSpPr>
      <dsp:spPr>
        <a:xfrm>
          <a:off x="63862" y="3235324"/>
          <a:ext cx="641351" cy="641351"/>
        </a:xfrm>
        <a:prstGeom prst="ellipse">
          <a:avLst/>
        </a:prstGeom>
        <a:solidFill>
          <a:srgbClr val="00AA9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0A7A0-E950-4D22-B66C-196AAD6DA225}" type="datetimeFigureOut">
              <a:rPr lang="hu-HU" smtClean="0"/>
              <a:t>2017. 04. 25.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C339F-5D11-4D06-B045-58F9FF461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74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4" r="2660"/>
          <a:stretch/>
        </p:blipFill>
        <p:spPr>
          <a:xfrm>
            <a:off x="3765664" y="0"/>
            <a:ext cx="5378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8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363272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23311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34218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3723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31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 flipV="1">
            <a:off x="0" y="0"/>
            <a:ext cx="9144000" cy="1196752"/>
          </a:xfrm>
          <a:prstGeom prst="rect">
            <a:avLst/>
          </a:prstGeom>
          <a:solidFill>
            <a:srgbClr val="008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283968" y="0"/>
            <a:ext cx="4752528" cy="12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9" y="188640"/>
            <a:ext cx="3535773" cy="736273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 flipV="1">
            <a:off x="0" y="6525344"/>
            <a:ext cx="9144000" cy="332656"/>
          </a:xfrm>
          <a:prstGeom prst="rect">
            <a:avLst/>
          </a:prstGeom>
          <a:solidFill>
            <a:srgbClr val="2321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97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2321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skolahalozat@penziranytu.hu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penziranytu.hu/letoltheto-anyag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811800672301284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ziranytu.hu/iskolahalozat" TargetMode="External"/><Relationship Id="rId2" Type="http://schemas.openxmlformats.org/officeDocument/2006/relationships/hyperlink" Target="http://www.penziranytu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groups/811800672301284/" TargetMode="External"/><Relationship Id="rId4" Type="http://schemas.openxmlformats.org/officeDocument/2006/relationships/hyperlink" Target="http://www.facebook.com/penziranytualapitva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114797" y="3406004"/>
            <a:ext cx="3600401" cy="151216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hu-HU" sz="3600" b="1" dirty="0">
                <a:solidFill>
                  <a:srgbClr val="008CCF"/>
                </a:solidFill>
              </a:rPr>
              <a:t>Lendületben a Pénziránytű </a:t>
            </a:r>
            <a:br>
              <a:rPr lang="hu-HU" sz="3600" b="1" dirty="0">
                <a:solidFill>
                  <a:srgbClr val="008CCF"/>
                </a:solidFill>
              </a:rPr>
            </a:br>
            <a:r>
              <a:rPr lang="hu-HU" sz="3600" b="1" dirty="0">
                <a:solidFill>
                  <a:srgbClr val="008CCF"/>
                </a:solidFill>
              </a:rPr>
              <a:t>Iskolahálózat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3528392" cy="63983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0" y="1392587"/>
            <a:ext cx="3314700" cy="198882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07504" y="5657754"/>
            <a:ext cx="2614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solidFill>
                  <a:srgbClr val="232157"/>
                </a:solidFill>
              </a:rPr>
              <a:t>Bernáth Julianna</a:t>
            </a:r>
          </a:p>
          <a:p>
            <a:r>
              <a:rPr lang="hu-HU" i="1" dirty="0">
                <a:solidFill>
                  <a:srgbClr val="232157"/>
                </a:solidFill>
              </a:rPr>
              <a:t>oktatási igazgatóhelyettes</a:t>
            </a:r>
          </a:p>
          <a:p>
            <a:r>
              <a:rPr lang="hu-HU" i="1" dirty="0">
                <a:solidFill>
                  <a:srgbClr val="232157"/>
                </a:solidFill>
              </a:rPr>
              <a:t>Pénziránytű Alapítvány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63234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Pénziránytű Iskolahálózat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363272" cy="4104456"/>
          </a:xfrm>
        </p:spPr>
        <p:txBody>
          <a:bodyPr numCol="1" anchor="ctr">
            <a:normAutofit/>
          </a:bodyPr>
          <a:lstStyle/>
          <a:p>
            <a:pPr marL="540000"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/>
              <a:t>Előd hálózat: 2009-től</a:t>
            </a:r>
          </a:p>
          <a:p>
            <a:pPr marL="54000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/>
              <a:t>Új csatlakozási időszak kezdete: 2015/2016-os tanév (folyamatos regisztrációs lehetőség)</a:t>
            </a:r>
            <a:endParaRPr lang="hu-HU" b="1" dirty="0">
              <a:solidFill>
                <a:srgbClr val="EE7034"/>
              </a:solidFill>
            </a:endParaRPr>
          </a:p>
          <a:p>
            <a:pPr marL="54000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b="1" dirty="0"/>
              <a:t>2016/2017 tanév</a:t>
            </a:r>
            <a:r>
              <a:rPr lang="hu-HU" dirty="0"/>
              <a:t> célja: a hálózati tagok aktivizálása és a hálózat bővítése</a:t>
            </a:r>
          </a:p>
          <a:p>
            <a:pPr marL="940050" lvl="2">
              <a:spcBef>
                <a:spcPts val="0"/>
              </a:spcBef>
              <a:spcAft>
                <a:spcPts val="1200"/>
              </a:spcAft>
            </a:pPr>
            <a:r>
              <a:rPr lang="hu-HU" dirty="0"/>
              <a:t>2016. szeptember 1.: 104 tag</a:t>
            </a:r>
          </a:p>
          <a:p>
            <a:pPr marL="940050" lvl="2">
              <a:spcBef>
                <a:spcPts val="0"/>
              </a:spcBef>
              <a:spcAft>
                <a:spcPts val="1200"/>
              </a:spcAft>
            </a:pPr>
            <a:r>
              <a:rPr lang="hu-HU" dirty="0"/>
              <a:t>2017. április 26.: 123 tag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273" y="3922703"/>
            <a:ext cx="3474997" cy="20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103" y="1205880"/>
            <a:ext cx="2552897" cy="15298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b="1" dirty="0"/>
              <a:t>Lehetőségek középiskolák számára a Pénziránytű Iskolahálózaton belül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3"/>
            <a:ext cx="8363272" cy="576064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rgbClr val="FF66CC"/>
                </a:solidFill>
              </a:rPr>
              <a:t>2016/2017. tanév aktivitásai:</a:t>
            </a:r>
          </a:p>
          <a:p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4684343"/>
              </p:ext>
            </p:extLst>
          </p:nvPr>
        </p:nvGraphicFramePr>
        <p:xfrm>
          <a:off x="772271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ép 4" descr="Képtalálat a következ&amp;odblac;re: „kék pipa kép”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11" y="2419281"/>
            <a:ext cx="4267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Képtalálat a következ&amp;odblac;re: „kék pipa kép”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11" y="5453296"/>
            <a:ext cx="4267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Képtalálat a következ&amp;odblac;re: „kék pipa kép”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12" y="4710903"/>
            <a:ext cx="4267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Képtalálat a következ&amp;odblac;re: „kék pipa kép”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856" y="3930755"/>
            <a:ext cx="4267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Képtalálat a következ&amp;odblac;re: „kék pipa kép”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11" y="3154730"/>
            <a:ext cx="4267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46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</a:t>
            </a:r>
            <a:r>
              <a:rPr lang="hu-HU" sz="2400" b="1" dirty="0"/>
              <a:t>zakmai segítségnyújtás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516" y="1408308"/>
            <a:ext cx="8136904" cy="3960441"/>
          </a:xfrm>
        </p:spPr>
        <p:txBody>
          <a:bodyPr anchor="ctr">
            <a:normAutofit fontScale="92500" lnSpcReduction="10000"/>
          </a:bodyPr>
          <a:lstStyle/>
          <a:p>
            <a:pPr marL="1062900" algn="just"/>
            <a:r>
              <a:rPr lang="hu-HU" sz="2400" dirty="0"/>
              <a:t>Tankönyvek</a:t>
            </a:r>
          </a:p>
          <a:p>
            <a:pPr marL="1062900" algn="just"/>
            <a:r>
              <a:rPr lang="hu-HU" sz="2400" dirty="0"/>
              <a:t>Pénz7 2015 – 2017 kiadvány és CD melléklet</a:t>
            </a:r>
          </a:p>
          <a:p>
            <a:pPr marL="720000" indent="0" algn="just">
              <a:buNone/>
            </a:pPr>
            <a:endParaRPr lang="hu-HU" sz="2400" dirty="0"/>
          </a:p>
          <a:p>
            <a:pPr marL="1062900" algn="just"/>
            <a:r>
              <a:rPr lang="hu-HU" sz="2400" dirty="0"/>
              <a:t>Honlapon </a:t>
            </a:r>
            <a:r>
              <a:rPr lang="hu-HU" sz="2400" b="1" dirty="0"/>
              <a:t>kizárólag hálózati tagoknak elérhető </a:t>
            </a:r>
            <a:r>
              <a:rPr lang="hu-HU" sz="2400" dirty="0"/>
              <a:t>tananyagok: </a:t>
            </a:r>
            <a:r>
              <a:rPr lang="hu-HU" sz="2400" dirty="0">
                <a:hlinkClick r:id="rId2"/>
              </a:rPr>
              <a:t>penziranytu.hu/</a:t>
            </a:r>
            <a:r>
              <a:rPr lang="hu-HU" sz="2400" dirty="0" err="1">
                <a:hlinkClick r:id="rId2"/>
              </a:rPr>
              <a:t>letoltheto</a:t>
            </a:r>
            <a:r>
              <a:rPr lang="hu-HU" sz="2400" dirty="0">
                <a:hlinkClick r:id="rId2"/>
              </a:rPr>
              <a:t>-anyagok</a:t>
            </a:r>
            <a:endParaRPr lang="hu-HU" sz="2400" dirty="0"/>
          </a:p>
          <a:p>
            <a:pPr marL="1062900" algn="just"/>
            <a:r>
              <a:rPr lang="hu-HU" sz="2400" dirty="0"/>
              <a:t>E-mailben és a Facebook csoportban kérdezési lehetőség</a:t>
            </a:r>
          </a:p>
          <a:p>
            <a:pPr marL="1462950" lvl="1">
              <a:spcBef>
                <a:spcPts val="1200"/>
              </a:spcBef>
            </a:pPr>
            <a:r>
              <a:rPr lang="hu-HU" sz="2400" dirty="0"/>
              <a:t>E-mail: </a:t>
            </a:r>
            <a:r>
              <a:rPr lang="hu-HU" sz="2400" dirty="0">
                <a:hlinkClick r:id="rId3"/>
              </a:rPr>
              <a:t>iskolahalozat@penziranytu.hu</a:t>
            </a:r>
            <a:endParaRPr lang="hu-HU" sz="2400" dirty="0"/>
          </a:p>
          <a:p>
            <a:pPr marL="1462950" lvl="1">
              <a:spcBef>
                <a:spcPts val="1200"/>
              </a:spcBef>
            </a:pPr>
            <a:r>
              <a:rPr lang="hu-HU" sz="2400" dirty="0"/>
              <a:t>Facebook csoport: </a:t>
            </a:r>
            <a:r>
              <a:rPr lang="hu-HU" sz="2400" u="sng" dirty="0">
                <a:hlinkClick r:id="rId4"/>
              </a:rPr>
              <a:t>https://www.facebook.com/groups/811800672301284</a:t>
            </a:r>
            <a:r>
              <a:rPr lang="hu-HU" sz="2400" u="sng" dirty="0">
                <a:latin typeface="+mj-lt"/>
                <a:hlinkClick r:id="rId4"/>
              </a:rPr>
              <a:t>/</a:t>
            </a:r>
            <a:endParaRPr lang="hu-HU" sz="2400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304709"/>
            <a:ext cx="676275" cy="676275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 rotWithShape="1">
          <a:blip r:embed="rId6"/>
          <a:srcRect t="62081" b="6878"/>
          <a:stretch/>
        </p:blipFill>
        <p:spPr bwMode="auto">
          <a:xfrm>
            <a:off x="-622880" y="5180008"/>
            <a:ext cx="5994980" cy="1226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ép 4"/>
          <p:cNvPicPr/>
          <p:nvPr/>
        </p:nvPicPr>
        <p:blipFill rotWithShape="1">
          <a:blip r:embed="rId7"/>
          <a:srcRect l="14417" t="7761" r="17461" b="54614"/>
          <a:stretch/>
        </p:blipFill>
        <p:spPr bwMode="auto">
          <a:xfrm>
            <a:off x="5199386" y="5188710"/>
            <a:ext cx="3589908" cy="1028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251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87682" y="13648"/>
            <a:ext cx="4752528" cy="1205880"/>
          </a:xfrm>
        </p:spPr>
        <p:txBody>
          <a:bodyPr/>
          <a:lstStyle/>
          <a:p>
            <a:r>
              <a:rPr lang="hu-HU" dirty="0"/>
              <a:t>Hogyan tovább?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139200"/>
              </p:ext>
            </p:extLst>
          </p:nvPr>
        </p:nvGraphicFramePr>
        <p:xfrm>
          <a:off x="1441937" y="1512275"/>
          <a:ext cx="7341577" cy="4346333"/>
        </p:xfrm>
        <a:graphic>
          <a:graphicData uri="http://schemas.openxmlformats.org/drawingml/2006/table">
            <a:tbl>
              <a:tblPr/>
              <a:tblGrid>
                <a:gridCol w="7341577">
                  <a:extLst>
                    <a:ext uri="{9D8B030D-6E8A-4147-A177-3AD203B41FA5}">
                      <a16:colId xmlns:a16="http://schemas.microsoft.com/office/drawing/2014/main" val="1811906208"/>
                    </a:ext>
                  </a:extLst>
                </a:gridCol>
              </a:tblGrid>
              <a:tr h="59144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200" b="1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Lehetséges</a:t>
                      </a:r>
                      <a:r>
                        <a:rPr lang="hu-HU" sz="2200" b="1" i="0" u="none" strike="noStrike" baseline="0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vállalások a 2016/2017-es tanévre:</a:t>
                      </a:r>
                      <a:endParaRPr lang="hu-HU" sz="2200" b="1" i="0" u="none" strike="noStrike" dirty="0">
                        <a:solidFill>
                          <a:srgbClr val="2321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8042473"/>
                  </a:ext>
                </a:extLst>
              </a:tr>
              <a:tr h="402087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Iránytű a pénzügyekhez c. tankönyv használata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659748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Pénzügyi - gazdasági ismeretek tanítása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60719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Részvétel a Pénz7 programban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96832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Éves munkatervbe illesztés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314044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Részvétel tanártovábbképzésen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72710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Részvétel rendezvényeken,</a:t>
                      </a:r>
                      <a:r>
                        <a:rPr lang="hu-HU" sz="2400" b="0" i="0" u="none" strike="noStrike" baseline="0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400" b="0" i="0" u="none" strike="noStrike" baseline="0" dirty="0" err="1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workshopokon</a:t>
                      </a:r>
                      <a:endParaRPr lang="hu-HU" sz="2400" b="0" i="0" u="none" strike="noStrike" dirty="0">
                        <a:solidFill>
                          <a:srgbClr val="2321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1427338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Részvétel pályázatokon, vetélkedőkön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048500"/>
                  </a:ext>
                </a:extLst>
              </a:tr>
              <a:tr h="37986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intézményeknek a helyi jó</a:t>
                      </a:r>
                      <a:r>
                        <a:rPr lang="hu-HU" sz="2400" b="0" i="0" u="none" strike="noStrike" baseline="0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gyakorlat bemutatása</a:t>
                      </a:r>
                      <a:endParaRPr lang="hu-HU" sz="2400" b="0" i="0" u="none" strike="noStrike" dirty="0">
                        <a:solidFill>
                          <a:srgbClr val="2321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237710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Hosszú távú akcióterv készítése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97341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27" y="1622326"/>
            <a:ext cx="676715" cy="67671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rot="21206072">
            <a:off x="6335676" y="5275386"/>
            <a:ext cx="2553348" cy="646331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FF66CC"/>
                </a:solidFill>
              </a:rPr>
              <a:t>Beszámoló</a:t>
            </a:r>
          </a:p>
        </p:txBody>
      </p:sp>
    </p:spTree>
    <p:extLst>
      <p:ext uri="{BB962C8B-B14F-4D97-AF65-F5344CB8AC3E}">
        <p14:creationId xmlns:p14="http://schemas.microsoft.com/office/powerpoint/2010/main" val="85295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87682" y="13648"/>
            <a:ext cx="4752528" cy="1205880"/>
          </a:xfrm>
        </p:spPr>
        <p:txBody>
          <a:bodyPr/>
          <a:lstStyle/>
          <a:p>
            <a:r>
              <a:rPr lang="hu-HU" dirty="0"/>
              <a:t>Hogyan tovább?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222925"/>
              </p:ext>
            </p:extLst>
          </p:nvPr>
        </p:nvGraphicFramePr>
        <p:xfrm>
          <a:off x="1081454" y="1301259"/>
          <a:ext cx="7631721" cy="5763653"/>
        </p:xfrm>
        <a:graphic>
          <a:graphicData uri="http://schemas.openxmlformats.org/drawingml/2006/table">
            <a:tbl>
              <a:tblPr/>
              <a:tblGrid>
                <a:gridCol w="7631721">
                  <a:extLst>
                    <a:ext uri="{9D8B030D-6E8A-4147-A177-3AD203B41FA5}">
                      <a16:colId xmlns:a16="http://schemas.microsoft.com/office/drawing/2014/main" val="1811906208"/>
                    </a:ext>
                  </a:extLst>
                </a:gridCol>
              </a:tblGrid>
              <a:tr h="59144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200" b="1" i="0" u="none" strike="noStrike" baseline="0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Pénziránytű tervek:</a:t>
                      </a:r>
                      <a:endParaRPr lang="hu-HU" sz="2200" b="1" i="0" u="none" strike="noStrike" dirty="0">
                        <a:solidFill>
                          <a:srgbClr val="2321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8042473"/>
                  </a:ext>
                </a:extLst>
              </a:tr>
              <a:tr h="402087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hu-HU" sz="2400" b="1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Digitális fejlesztések jegyében: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659748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„Pénzre váltható a tudás” projektnapok </a:t>
                      </a:r>
                    </a:p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hu-HU" sz="2400" b="0" i="1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május 29 – június 9. </a:t>
                      </a:r>
                      <a:r>
                        <a:rPr lang="hu-HU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JELENTKEZÉS MÁJUS ELEJÉIG</a:t>
                      </a:r>
                      <a:endParaRPr lang="hu-HU" sz="2000" b="0" i="0" u="none" strike="noStrike" dirty="0">
                        <a:solidFill>
                          <a:srgbClr val="2321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Pénziránytű Nyári Akadémia – digitális kompetencia fejlesztő továbbképzés </a:t>
                      </a:r>
                    </a:p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hu-HU" sz="2400" b="0" i="1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augusztus 14-17. </a:t>
                      </a:r>
                      <a:r>
                        <a:rPr lang="hu-HU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JELENTKEZÉS JÚNIUSIG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60719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1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Tudásmegosztás: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Bázisiskolák rendszere - </a:t>
                      </a:r>
                      <a:r>
                        <a:rPr lang="hu-HU" sz="20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TERV: 2017/2018-tól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 tanári rendszer - </a:t>
                      </a:r>
                      <a:r>
                        <a:rPr lang="hu-HU" sz="20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TERV: 2017/2018-tól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0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Facebook kapcsolatok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1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Vetélkedők folytatása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400" b="1" i="0" u="none" strike="noStrike" dirty="0">
                          <a:solidFill>
                            <a:srgbClr val="2321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Iskolahálózati igények? </a:t>
                      </a:r>
                      <a:r>
                        <a:rPr lang="hu-HU" sz="2400" b="1" i="0" u="none" strike="noStrike" dirty="0">
                          <a:solidFill>
                            <a:srgbClr val="FF66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(Beszámolóval együtt)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400" b="0" i="0" u="none" strike="noStrike" dirty="0">
                        <a:solidFill>
                          <a:srgbClr val="2321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hu-HU" sz="2400" b="0" i="0" u="none" strike="noStrike" dirty="0">
                        <a:solidFill>
                          <a:srgbClr val="2321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968325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39" y="1622326"/>
            <a:ext cx="676715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5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dirty="0"/>
              <a:t>Elérhetőségek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50224"/>
            <a:ext cx="8363272" cy="424847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hu-HU" sz="2600" u="sng" dirty="0">
                <a:solidFill>
                  <a:srgbClr val="008CCF"/>
                </a:solidFill>
                <a:hlinkClick r:id="rId2"/>
              </a:rPr>
              <a:t>www.penziranytu.hu</a:t>
            </a:r>
            <a:br>
              <a:rPr lang="hu-HU" sz="2600" u="sng" dirty="0">
                <a:solidFill>
                  <a:srgbClr val="008CCF"/>
                </a:solidFill>
              </a:rPr>
            </a:br>
            <a:r>
              <a:rPr lang="hu-HU" sz="2600" b="1" dirty="0">
                <a:solidFill>
                  <a:srgbClr val="EE7034"/>
                </a:solidFill>
                <a:hlinkClick r:id="rId3"/>
              </a:rPr>
              <a:t>penziranytu.hu/</a:t>
            </a:r>
            <a:r>
              <a:rPr lang="hu-HU" sz="2600" b="1" dirty="0" err="1">
                <a:solidFill>
                  <a:srgbClr val="EE7034"/>
                </a:solidFill>
                <a:hlinkClick r:id="rId3"/>
              </a:rPr>
              <a:t>iskolahalozat</a:t>
            </a:r>
            <a:endParaRPr lang="hu-HU" sz="2600" b="1" dirty="0">
              <a:solidFill>
                <a:srgbClr val="EE7034"/>
              </a:solidFill>
            </a:endParaRPr>
          </a:p>
          <a:p>
            <a:pPr marL="0" indent="0" algn="ctr">
              <a:buNone/>
            </a:pPr>
            <a:endParaRPr lang="hu-HU" sz="2600" b="1" dirty="0">
              <a:solidFill>
                <a:srgbClr val="EE7034"/>
              </a:solidFill>
            </a:endParaRPr>
          </a:p>
          <a:p>
            <a:pPr marL="0" indent="0" algn="ctr">
              <a:buNone/>
            </a:pPr>
            <a:r>
              <a:rPr lang="hu-HU" sz="2600" u="sng" dirty="0">
                <a:solidFill>
                  <a:srgbClr val="008CCF"/>
                </a:solidFill>
                <a:hlinkClick r:id="rId4"/>
              </a:rPr>
              <a:t>www.facebook.com/penziranytualapitvany</a:t>
            </a:r>
            <a:endParaRPr lang="hu-HU" sz="2600" b="1" dirty="0">
              <a:solidFill>
                <a:srgbClr val="EE7034"/>
              </a:solidFill>
            </a:endParaRPr>
          </a:p>
          <a:p>
            <a:pPr marL="0" indent="0" algn="ctr">
              <a:buNone/>
            </a:pPr>
            <a:r>
              <a:rPr lang="hu-HU" sz="2600" u="sng" dirty="0">
                <a:hlinkClick r:id="rId5"/>
              </a:rPr>
              <a:t>https://www.facebook.com/groups/811800672301284/</a:t>
            </a:r>
            <a:endParaRPr lang="hu-HU" sz="2600" u="sng" dirty="0"/>
          </a:p>
          <a:p>
            <a:pPr marL="0" indent="0" algn="ctr">
              <a:buNone/>
            </a:pPr>
            <a:endParaRPr lang="hu-HU" sz="2600" b="1" u="sng" dirty="0">
              <a:solidFill>
                <a:srgbClr val="EE7034"/>
              </a:solidFill>
            </a:endParaRPr>
          </a:p>
          <a:p>
            <a:pPr marL="0" indent="0" algn="ctr">
              <a:buNone/>
            </a:pPr>
            <a:endParaRPr lang="hu-HU" sz="2600" b="1" dirty="0">
              <a:solidFill>
                <a:srgbClr val="EE7034"/>
              </a:solidFill>
            </a:endParaRPr>
          </a:p>
          <a:p>
            <a:pPr marL="0" indent="0" algn="ctr">
              <a:buNone/>
            </a:pPr>
            <a:r>
              <a:rPr lang="hu-HU" sz="2800" dirty="0">
                <a:solidFill>
                  <a:srgbClr val="FF66CC"/>
                </a:solidFill>
              </a:rPr>
              <a:t>Kapcsolat: 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rgbClr val="FF66CC"/>
                </a:solidFill>
              </a:rPr>
              <a:t>iskolahalozat@penziranytu.hu</a:t>
            </a:r>
          </a:p>
        </p:txBody>
      </p:sp>
    </p:spTree>
    <p:extLst>
      <p:ext uri="{BB962C8B-B14F-4D97-AF65-F5344CB8AC3E}">
        <p14:creationId xmlns:p14="http://schemas.microsoft.com/office/powerpoint/2010/main" val="429033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8219</TotalTime>
  <Words>269</Words>
  <Application>Microsoft Office PowerPoint</Application>
  <PresentationFormat>Diavetítés a képernyőre (4:3 oldalarány)</PresentationFormat>
  <Paragraphs>59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Office-téma</vt:lpstr>
      <vt:lpstr>Lendületben a Pénziránytű  Iskolahálózat</vt:lpstr>
      <vt:lpstr>Pénziránytű Iskolahálózat</vt:lpstr>
      <vt:lpstr>Lehetőségek középiskolák számára a Pénziránytű Iskolahálózaton belül </vt:lpstr>
      <vt:lpstr>Szakmai segítségnyújtás</vt:lpstr>
      <vt:lpstr>Hogyan tovább?</vt:lpstr>
      <vt:lpstr>Hogyan tovább?</vt:lpstr>
      <vt:lpstr>Elérhetőségek</vt:lpstr>
    </vt:vector>
  </TitlesOfParts>
  <Company>Mediazen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Kitti Komáromi</dc:creator>
  <cp:lastModifiedBy>Julianna Bernáth</cp:lastModifiedBy>
  <cp:revision>273</cp:revision>
  <cp:lastPrinted>2015-11-24T08:00:03Z</cp:lastPrinted>
  <dcterms:created xsi:type="dcterms:W3CDTF">2015-05-15T11:41:40Z</dcterms:created>
  <dcterms:modified xsi:type="dcterms:W3CDTF">2017-04-25T16:22:51Z</dcterms:modified>
</cp:coreProperties>
</file>