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handoutMasterIdLst>
    <p:handoutMasterId r:id="rId9"/>
  </p:handoutMasterIdLst>
  <p:sldIdLst>
    <p:sldId id="278" r:id="rId3"/>
    <p:sldId id="280" r:id="rId4"/>
    <p:sldId id="281" r:id="rId5"/>
    <p:sldId id="282" r:id="rId6"/>
    <p:sldId id="283" r:id="rId7"/>
    <p:sldId id="284" r:id="rId8"/>
  </p:sldIdLst>
  <p:sldSz cx="9144000" cy="6858000" type="screen4x3"/>
  <p:notesSz cx="6889750" cy="1002188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2A88"/>
    <a:srgbClr val="152243"/>
    <a:srgbClr val="F07E36"/>
    <a:srgbClr val="45B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090F26-1F09-4406-A941-67699842055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hu-HU"/>
        </a:p>
      </dgm:t>
    </dgm:pt>
    <dgm:pt modelId="{8B57BC86-ABCF-4C09-ADDA-FEA1198D641D}">
      <dgm:prSet phldrT="[Szöveg]" custT="1"/>
      <dgm:spPr>
        <a:ln>
          <a:solidFill>
            <a:srgbClr val="152243"/>
          </a:solidFill>
        </a:ln>
      </dgm:spPr>
      <dgm:t>
        <a:bodyPr/>
        <a:lstStyle/>
        <a:p>
          <a:r>
            <a:rPr lang="hu-HU" sz="1800" b="1" dirty="0">
              <a:solidFill>
                <a:srgbClr val="152243"/>
              </a:solidFill>
            </a:rPr>
            <a:t>Hitelfelvétel kockázatai</a:t>
          </a:r>
        </a:p>
      </dgm:t>
    </dgm:pt>
    <dgm:pt modelId="{FE71843B-F0D9-48CA-94BD-CD4BC57B1453}" type="parTrans" cxnId="{425F1A03-D69D-4215-9B4F-6A269DD07825}">
      <dgm:prSet/>
      <dgm:spPr/>
      <dgm:t>
        <a:bodyPr/>
        <a:lstStyle/>
        <a:p>
          <a:endParaRPr lang="hu-HU">
            <a:solidFill>
              <a:srgbClr val="152243"/>
            </a:solidFill>
          </a:endParaRPr>
        </a:p>
      </dgm:t>
    </dgm:pt>
    <dgm:pt modelId="{05D4A624-7E7E-43BD-A662-CF78FC460464}" type="sibTrans" cxnId="{425F1A03-D69D-4215-9B4F-6A269DD07825}">
      <dgm:prSet/>
      <dgm:spPr/>
      <dgm:t>
        <a:bodyPr/>
        <a:lstStyle/>
        <a:p>
          <a:endParaRPr lang="hu-HU">
            <a:solidFill>
              <a:srgbClr val="152243"/>
            </a:solidFill>
          </a:endParaRPr>
        </a:p>
      </dgm:t>
    </dgm:pt>
    <dgm:pt modelId="{9651CBCE-0D66-4744-AB8B-B9BC283770F2}">
      <dgm:prSet phldrT="[Szöveg]"/>
      <dgm:spPr>
        <a:ln>
          <a:solidFill>
            <a:srgbClr val="DF2A88"/>
          </a:solidFill>
        </a:ln>
      </dgm:spPr>
      <dgm:t>
        <a:bodyPr/>
        <a:lstStyle/>
        <a:p>
          <a:r>
            <a:rPr lang="hu-HU" dirty="0">
              <a:solidFill>
                <a:srgbClr val="152243"/>
              </a:solidFill>
            </a:rPr>
            <a:t>Jövedelemkiesés kockázata</a:t>
          </a:r>
        </a:p>
      </dgm:t>
    </dgm:pt>
    <dgm:pt modelId="{8A5A8A6C-1673-43F5-9F56-815878822D43}" type="parTrans" cxnId="{D71734E9-79E2-4FE6-ADE4-C89B56B7CDE9}">
      <dgm:prSet/>
      <dgm:spPr>
        <a:ln>
          <a:solidFill>
            <a:srgbClr val="152243"/>
          </a:solidFill>
        </a:ln>
      </dgm:spPr>
      <dgm:t>
        <a:bodyPr/>
        <a:lstStyle/>
        <a:p>
          <a:endParaRPr lang="hu-HU">
            <a:solidFill>
              <a:srgbClr val="152243"/>
            </a:solidFill>
          </a:endParaRPr>
        </a:p>
      </dgm:t>
    </dgm:pt>
    <dgm:pt modelId="{5F858EA0-A66A-4716-A12C-300B6D8F3C4B}" type="sibTrans" cxnId="{D71734E9-79E2-4FE6-ADE4-C89B56B7CDE9}">
      <dgm:prSet/>
      <dgm:spPr/>
      <dgm:t>
        <a:bodyPr/>
        <a:lstStyle/>
        <a:p>
          <a:endParaRPr lang="hu-HU">
            <a:solidFill>
              <a:srgbClr val="152243"/>
            </a:solidFill>
          </a:endParaRPr>
        </a:p>
      </dgm:t>
    </dgm:pt>
    <dgm:pt modelId="{90425382-A336-4884-9A72-B0BAC6F6C126}">
      <dgm:prSet phldrT="[Szöveg]"/>
      <dgm:spPr>
        <a:ln>
          <a:solidFill>
            <a:srgbClr val="F07E36"/>
          </a:solidFill>
        </a:ln>
      </dgm:spPr>
      <dgm:t>
        <a:bodyPr/>
        <a:lstStyle/>
        <a:p>
          <a:r>
            <a:rPr lang="hu-HU" dirty="0">
              <a:solidFill>
                <a:srgbClr val="152243"/>
              </a:solidFill>
            </a:rPr>
            <a:t>Kamatváltozás kockázata</a:t>
          </a:r>
        </a:p>
      </dgm:t>
    </dgm:pt>
    <dgm:pt modelId="{37B88BAB-63A7-4B14-AC7C-CC05C6C39986}" type="parTrans" cxnId="{53AC6FF6-A823-4959-A835-53897EFE1792}">
      <dgm:prSet/>
      <dgm:spPr>
        <a:ln>
          <a:solidFill>
            <a:srgbClr val="152243"/>
          </a:solidFill>
        </a:ln>
      </dgm:spPr>
      <dgm:t>
        <a:bodyPr/>
        <a:lstStyle/>
        <a:p>
          <a:endParaRPr lang="hu-HU">
            <a:solidFill>
              <a:srgbClr val="152243"/>
            </a:solidFill>
          </a:endParaRPr>
        </a:p>
      </dgm:t>
    </dgm:pt>
    <dgm:pt modelId="{04BD64B7-1DEE-42D5-AD6A-75E5F9C7C481}" type="sibTrans" cxnId="{53AC6FF6-A823-4959-A835-53897EFE1792}">
      <dgm:prSet/>
      <dgm:spPr/>
      <dgm:t>
        <a:bodyPr/>
        <a:lstStyle/>
        <a:p>
          <a:endParaRPr lang="hu-HU">
            <a:solidFill>
              <a:srgbClr val="152243"/>
            </a:solidFill>
          </a:endParaRPr>
        </a:p>
      </dgm:t>
    </dgm:pt>
    <dgm:pt modelId="{6EA8E694-6DF6-44D1-993A-AAFC953B0505}">
      <dgm:prSet phldrT="[Szöveg]"/>
      <dgm:spPr>
        <a:ln>
          <a:solidFill>
            <a:srgbClr val="45B8AB"/>
          </a:solidFill>
        </a:ln>
      </dgm:spPr>
      <dgm:t>
        <a:bodyPr/>
        <a:lstStyle/>
        <a:p>
          <a:r>
            <a:rPr lang="hu-HU">
              <a:solidFill>
                <a:srgbClr val="152243"/>
              </a:solidFill>
            </a:rPr>
            <a:t>Árfolyamváltozás kockázata</a:t>
          </a:r>
        </a:p>
      </dgm:t>
    </dgm:pt>
    <dgm:pt modelId="{3E974F40-86C4-44F9-B632-AD90619424B4}" type="parTrans" cxnId="{CFF49186-3168-4C1A-A601-17C677B6C5C5}">
      <dgm:prSet/>
      <dgm:spPr>
        <a:ln>
          <a:solidFill>
            <a:srgbClr val="152243"/>
          </a:solidFill>
        </a:ln>
      </dgm:spPr>
      <dgm:t>
        <a:bodyPr/>
        <a:lstStyle/>
        <a:p>
          <a:endParaRPr lang="hu-HU">
            <a:solidFill>
              <a:srgbClr val="152243"/>
            </a:solidFill>
          </a:endParaRPr>
        </a:p>
      </dgm:t>
    </dgm:pt>
    <dgm:pt modelId="{418DC915-DFF6-4611-A164-8AC3137A12E2}" type="sibTrans" cxnId="{CFF49186-3168-4C1A-A601-17C677B6C5C5}">
      <dgm:prSet/>
      <dgm:spPr/>
      <dgm:t>
        <a:bodyPr/>
        <a:lstStyle/>
        <a:p>
          <a:endParaRPr lang="hu-HU">
            <a:solidFill>
              <a:srgbClr val="152243"/>
            </a:solidFill>
          </a:endParaRPr>
        </a:p>
      </dgm:t>
    </dgm:pt>
    <dgm:pt modelId="{617A34EB-58F6-4FA9-8E27-DD5A4F68809D}" type="pres">
      <dgm:prSet presAssocID="{09090F26-1F09-4406-A941-67699842055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4E6AEC3-0005-474B-BA9D-8293570F9777}" type="pres">
      <dgm:prSet presAssocID="{8B57BC86-ABCF-4C09-ADDA-FEA1198D641D}" presName="root1" presStyleCnt="0"/>
      <dgm:spPr/>
    </dgm:pt>
    <dgm:pt modelId="{FAC7121E-D7F0-47EC-930F-1973B84CAE4F}" type="pres">
      <dgm:prSet presAssocID="{8B57BC86-ABCF-4C09-ADDA-FEA1198D641D}" presName="LevelOneTextNode" presStyleLbl="node0" presStyleIdx="0" presStyleCnt="1">
        <dgm:presLayoutVars>
          <dgm:chPref val="3"/>
        </dgm:presLayoutVars>
      </dgm:prSet>
      <dgm:spPr/>
    </dgm:pt>
    <dgm:pt modelId="{F5496596-5F40-4D1D-A5F4-B23DC2D1C621}" type="pres">
      <dgm:prSet presAssocID="{8B57BC86-ABCF-4C09-ADDA-FEA1198D641D}" presName="level2hierChild" presStyleCnt="0"/>
      <dgm:spPr/>
    </dgm:pt>
    <dgm:pt modelId="{707FB543-39AD-4029-911F-8044DB984BA8}" type="pres">
      <dgm:prSet presAssocID="{8A5A8A6C-1673-43F5-9F56-815878822D43}" presName="conn2-1" presStyleLbl="parChTrans1D2" presStyleIdx="0" presStyleCnt="3"/>
      <dgm:spPr/>
    </dgm:pt>
    <dgm:pt modelId="{C0149A5C-CD78-4DFB-8CD0-E91E6605503B}" type="pres">
      <dgm:prSet presAssocID="{8A5A8A6C-1673-43F5-9F56-815878822D43}" presName="connTx" presStyleLbl="parChTrans1D2" presStyleIdx="0" presStyleCnt="3"/>
      <dgm:spPr/>
    </dgm:pt>
    <dgm:pt modelId="{EEB67AC2-E375-4C02-B258-0FBD5EF38EA5}" type="pres">
      <dgm:prSet presAssocID="{9651CBCE-0D66-4744-AB8B-B9BC283770F2}" presName="root2" presStyleCnt="0"/>
      <dgm:spPr/>
    </dgm:pt>
    <dgm:pt modelId="{F8BEF8E7-0C02-471C-90E0-8B678075E618}" type="pres">
      <dgm:prSet presAssocID="{9651CBCE-0D66-4744-AB8B-B9BC283770F2}" presName="LevelTwoTextNode" presStyleLbl="node2" presStyleIdx="0" presStyleCnt="3">
        <dgm:presLayoutVars>
          <dgm:chPref val="3"/>
        </dgm:presLayoutVars>
      </dgm:prSet>
      <dgm:spPr/>
    </dgm:pt>
    <dgm:pt modelId="{DCE73016-DEAA-4EBC-8BAD-98E862BAC3DA}" type="pres">
      <dgm:prSet presAssocID="{9651CBCE-0D66-4744-AB8B-B9BC283770F2}" presName="level3hierChild" presStyleCnt="0"/>
      <dgm:spPr/>
    </dgm:pt>
    <dgm:pt modelId="{CE63D155-A99C-4F17-8530-EFE55ED7F9CF}" type="pres">
      <dgm:prSet presAssocID="{37B88BAB-63A7-4B14-AC7C-CC05C6C39986}" presName="conn2-1" presStyleLbl="parChTrans1D2" presStyleIdx="1" presStyleCnt="3"/>
      <dgm:spPr/>
    </dgm:pt>
    <dgm:pt modelId="{98A690BE-43CA-4EF0-856C-74C14BDDBB4A}" type="pres">
      <dgm:prSet presAssocID="{37B88BAB-63A7-4B14-AC7C-CC05C6C39986}" presName="connTx" presStyleLbl="parChTrans1D2" presStyleIdx="1" presStyleCnt="3"/>
      <dgm:spPr/>
    </dgm:pt>
    <dgm:pt modelId="{8BC439C1-86E9-4722-871D-775AB51889D1}" type="pres">
      <dgm:prSet presAssocID="{90425382-A336-4884-9A72-B0BAC6F6C126}" presName="root2" presStyleCnt="0"/>
      <dgm:spPr/>
    </dgm:pt>
    <dgm:pt modelId="{D7FA4AE0-69C0-47F5-8469-A0BC919DAF54}" type="pres">
      <dgm:prSet presAssocID="{90425382-A336-4884-9A72-B0BAC6F6C126}" presName="LevelTwoTextNode" presStyleLbl="node2" presStyleIdx="1" presStyleCnt="3" custLinFactNeighborX="-1817">
        <dgm:presLayoutVars>
          <dgm:chPref val="3"/>
        </dgm:presLayoutVars>
      </dgm:prSet>
      <dgm:spPr/>
    </dgm:pt>
    <dgm:pt modelId="{E1638F8E-91FB-4747-83F1-6C5B686C7D14}" type="pres">
      <dgm:prSet presAssocID="{90425382-A336-4884-9A72-B0BAC6F6C126}" presName="level3hierChild" presStyleCnt="0"/>
      <dgm:spPr/>
    </dgm:pt>
    <dgm:pt modelId="{F9977BB1-4146-432A-A305-E949A3FB6214}" type="pres">
      <dgm:prSet presAssocID="{3E974F40-86C4-44F9-B632-AD90619424B4}" presName="conn2-1" presStyleLbl="parChTrans1D2" presStyleIdx="2" presStyleCnt="3"/>
      <dgm:spPr/>
    </dgm:pt>
    <dgm:pt modelId="{8C5F46EE-8D9D-4EFD-8812-19F760450B99}" type="pres">
      <dgm:prSet presAssocID="{3E974F40-86C4-44F9-B632-AD90619424B4}" presName="connTx" presStyleLbl="parChTrans1D2" presStyleIdx="2" presStyleCnt="3"/>
      <dgm:spPr/>
    </dgm:pt>
    <dgm:pt modelId="{C2FD20CE-749E-4BE2-B180-AD88DDD4ED3B}" type="pres">
      <dgm:prSet presAssocID="{6EA8E694-6DF6-44D1-993A-AAFC953B0505}" presName="root2" presStyleCnt="0"/>
      <dgm:spPr/>
    </dgm:pt>
    <dgm:pt modelId="{5AAB0035-0B23-45DD-93A1-1F1BAA58AC17}" type="pres">
      <dgm:prSet presAssocID="{6EA8E694-6DF6-44D1-993A-AAFC953B0505}" presName="LevelTwoTextNode" presStyleLbl="node2" presStyleIdx="2" presStyleCnt="3">
        <dgm:presLayoutVars>
          <dgm:chPref val="3"/>
        </dgm:presLayoutVars>
      </dgm:prSet>
      <dgm:spPr/>
    </dgm:pt>
    <dgm:pt modelId="{34B50C14-2D8E-46CE-A862-4F6921619E14}" type="pres">
      <dgm:prSet presAssocID="{6EA8E694-6DF6-44D1-993A-AAFC953B0505}" presName="level3hierChild" presStyleCnt="0"/>
      <dgm:spPr/>
    </dgm:pt>
  </dgm:ptLst>
  <dgm:cxnLst>
    <dgm:cxn modelId="{C4F15C00-8F09-4673-A745-AAEC31A207BB}" type="presOf" srcId="{8A5A8A6C-1673-43F5-9F56-815878822D43}" destId="{C0149A5C-CD78-4DFB-8CD0-E91E6605503B}" srcOrd="1" destOrd="0" presId="urn:microsoft.com/office/officeart/2008/layout/HorizontalMultiLevelHierarchy"/>
    <dgm:cxn modelId="{425F1A03-D69D-4215-9B4F-6A269DD07825}" srcId="{09090F26-1F09-4406-A941-67699842055E}" destId="{8B57BC86-ABCF-4C09-ADDA-FEA1198D641D}" srcOrd="0" destOrd="0" parTransId="{FE71843B-F0D9-48CA-94BD-CD4BC57B1453}" sibTransId="{05D4A624-7E7E-43BD-A662-CF78FC460464}"/>
    <dgm:cxn modelId="{4FF3DE09-B1F3-4843-A78A-4F9253D1A1A4}" type="presOf" srcId="{6EA8E694-6DF6-44D1-993A-AAFC953B0505}" destId="{5AAB0035-0B23-45DD-93A1-1F1BAA58AC17}" srcOrd="0" destOrd="0" presId="urn:microsoft.com/office/officeart/2008/layout/HorizontalMultiLevelHierarchy"/>
    <dgm:cxn modelId="{7D1E8F1F-FA89-4810-AA3E-8084CE931BF6}" type="presOf" srcId="{90425382-A336-4884-9A72-B0BAC6F6C126}" destId="{D7FA4AE0-69C0-47F5-8469-A0BC919DAF54}" srcOrd="0" destOrd="0" presId="urn:microsoft.com/office/officeart/2008/layout/HorizontalMultiLevelHierarchy"/>
    <dgm:cxn modelId="{3AB6F328-56C1-4ADF-B762-384EB3414793}" type="presOf" srcId="{8A5A8A6C-1673-43F5-9F56-815878822D43}" destId="{707FB543-39AD-4029-911F-8044DB984BA8}" srcOrd="0" destOrd="0" presId="urn:microsoft.com/office/officeart/2008/layout/HorizontalMultiLevelHierarchy"/>
    <dgm:cxn modelId="{C2A50F2D-F70D-4CD5-9CE7-2ABA88D7D12F}" type="presOf" srcId="{9651CBCE-0D66-4744-AB8B-B9BC283770F2}" destId="{F8BEF8E7-0C02-471C-90E0-8B678075E618}" srcOrd="0" destOrd="0" presId="urn:microsoft.com/office/officeart/2008/layout/HorizontalMultiLevelHierarchy"/>
    <dgm:cxn modelId="{EBE8FE39-CBBB-4117-BD8E-417C31FDC2B2}" type="presOf" srcId="{3E974F40-86C4-44F9-B632-AD90619424B4}" destId="{F9977BB1-4146-432A-A305-E949A3FB6214}" srcOrd="0" destOrd="0" presId="urn:microsoft.com/office/officeart/2008/layout/HorizontalMultiLevelHierarchy"/>
    <dgm:cxn modelId="{8C840369-DEFF-4A39-87C7-6A7C0D8AB3F9}" type="presOf" srcId="{3E974F40-86C4-44F9-B632-AD90619424B4}" destId="{8C5F46EE-8D9D-4EFD-8812-19F760450B99}" srcOrd="1" destOrd="0" presId="urn:microsoft.com/office/officeart/2008/layout/HorizontalMultiLevelHierarchy"/>
    <dgm:cxn modelId="{F3FD6C50-8040-4B74-8D5A-B3354B417B5B}" type="presOf" srcId="{09090F26-1F09-4406-A941-67699842055E}" destId="{617A34EB-58F6-4FA9-8E27-DD5A4F68809D}" srcOrd="0" destOrd="0" presId="urn:microsoft.com/office/officeart/2008/layout/HorizontalMultiLevelHierarchy"/>
    <dgm:cxn modelId="{E52F9871-93D3-4C86-B51C-B1EED9EBC3FD}" type="presOf" srcId="{37B88BAB-63A7-4B14-AC7C-CC05C6C39986}" destId="{CE63D155-A99C-4F17-8530-EFE55ED7F9CF}" srcOrd="0" destOrd="0" presId="urn:microsoft.com/office/officeart/2008/layout/HorizontalMultiLevelHierarchy"/>
    <dgm:cxn modelId="{CFF49186-3168-4C1A-A601-17C677B6C5C5}" srcId="{8B57BC86-ABCF-4C09-ADDA-FEA1198D641D}" destId="{6EA8E694-6DF6-44D1-993A-AAFC953B0505}" srcOrd="2" destOrd="0" parTransId="{3E974F40-86C4-44F9-B632-AD90619424B4}" sibTransId="{418DC915-DFF6-4611-A164-8AC3137A12E2}"/>
    <dgm:cxn modelId="{EF1EB7C0-09C5-4E7D-AC31-D95A13B97470}" type="presOf" srcId="{37B88BAB-63A7-4B14-AC7C-CC05C6C39986}" destId="{98A690BE-43CA-4EF0-856C-74C14BDDBB4A}" srcOrd="1" destOrd="0" presId="urn:microsoft.com/office/officeart/2008/layout/HorizontalMultiLevelHierarchy"/>
    <dgm:cxn modelId="{EB9631DF-D5EF-421E-8F25-7C2F6484C7CA}" type="presOf" srcId="{8B57BC86-ABCF-4C09-ADDA-FEA1198D641D}" destId="{FAC7121E-D7F0-47EC-930F-1973B84CAE4F}" srcOrd="0" destOrd="0" presId="urn:microsoft.com/office/officeart/2008/layout/HorizontalMultiLevelHierarchy"/>
    <dgm:cxn modelId="{D71734E9-79E2-4FE6-ADE4-C89B56B7CDE9}" srcId="{8B57BC86-ABCF-4C09-ADDA-FEA1198D641D}" destId="{9651CBCE-0D66-4744-AB8B-B9BC283770F2}" srcOrd="0" destOrd="0" parTransId="{8A5A8A6C-1673-43F5-9F56-815878822D43}" sibTransId="{5F858EA0-A66A-4716-A12C-300B6D8F3C4B}"/>
    <dgm:cxn modelId="{53AC6FF6-A823-4959-A835-53897EFE1792}" srcId="{8B57BC86-ABCF-4C09-ADDA-FEA1198D641D}" destId="{90425382-A336-4884-9A72-B0BAC6F6C126}" srcOrd="1" destOrd="0" parTransId="{37B88BAB-63A7-4B14-AC7C-CC05C6C39986}" sibTransId="{04BD64B7-1DEE-42D5-AD6A-75E5F9C7C481}"/>
    <dgm:cxn modelId="{1C7D2DB8-3E1A-46A3-8E4C-C0A62AFBA9AB}" type="presParOf" srcId="{617A34EB-58F6-4FA9-8E27-DD5A4F68809D}" destId="{44E6AEC3-0005-474B-BA9D-8293570F9777}" srcOrd="0" destOrd="0" presId="urn:microsoft.com/office/officeart/2008/layout/HorizontalMultiLevelHierarchy"/>
    <dgm:cxn modelId="{6FE1229A-E2E8-40C5-92B6-BC4A9D0A286A}" type="presParOf" srcId="{44E6AEC3-0005-474B-BA9D-8293570F9777}" destId="{FAC7121E-D7F0-47EC-930F-1973B84CAE4F}" srcOrd="0" destOrd="0" presId="urn:microsoft.com/office/officeart/2008/layout/HorizontalMultiLevelHierarchy"/>
    <dgm:cxn modelId="{4FF9F9E4-F24D-40BD-9709-7733EECE0AE6}" type="presParOf" srcId="{44E6AEC3-0005-474B-BA9D-8293570F9777}" destId="{F5496596-5F40-4D1D-A5F4-B23DC2D1C621}" srcOrd="1" destOrd="0" presId="urn:microsoft.com/office/officeart/2008/layout/HorizontalMultiLevelHierarchy"/>
    <dgm:cxn modelId="{66F94FA7-DE08-4234-84C0-DD4BDE15EA4A}" type="presParOf" srcId="{F5496596-5F40-4D1D-A5F4-B23DC2D1C621}" destId="{707FB543-39AD-4029-911F-8044DB984BA8}" srcOrd="0" destOrd="0" presId="urn:microsoft.com/office/officeart/2008/layout/HorizontalMultiLevelHierarchy"/>
    <dgm:cxn modelId="{B1E4FAA3-97CA-4DF0-9E2C-2D5B711F65D4}" type="presParOf" srcId="{707FB543-39AD-4029-911F-8044DB984BA8}" destId="{C0149A5C-CD78-4DFB-8CD0-E91E6605503B}" srcOrd="0" destOrd="0" presId="urn:microsoft.com/office/officeart/2008/layout/HorizontalMultiLevelHierarchy"/>
    <dgm:cxn modelId="{2BD46B13-B0D0-4D56-A824-9BA566F426D7}" type="presParOf" srcId="{F5496596-5F40-4D1D-A5F4-B23DC2D1C621}" destId="{EEB67AC2-E375-4C02-B258-0FBD5EF38EA5}" srcOrd="1" destOrd="0" presId="urn:microsoft.com/office/officeart/2008/layout/HorizontalMultiLevelHierarchy"/>
    <dgm:cxn modelId="{6DF49283-A391-41E2-A799-54A7FCCB8FA4}" type="presParOf" srcId="{EEB67AC2-E375-4C02-B258-0FBD5EF38EA5}" destId="{F8BEF8E7-0C02-471C-90E0-8B678075E618}" srcOrd="0" destOrd="0" presId="urn:microsoft.com/office/officeart/2008/layout/HorizontalMultiLevelHierarchy"/>
    <dgm:cxn modelId="{C17EB0A3-2DFB-4195-9497-2DA753E28BE3}" type="presParOf" srcId="{EEB67AC2-E375-4C02-B258-0FBD5EF38EA5}" destId="{DCE73016-DEAA-4EBC-8BAD-98E862BAC3DA}" srcOrd="1" destOrd="0" presId="urn:microsoft.com/office/officeart/2008/layout/HorizontalMultiLevelHierarchy"/>
    <dgm:cxn modelId="{DBD44A63-4454-48AD-813F-B118BA1A51BC}" type="presParOf" srcId="{F5496596-5F40-4D1D-A5F4-B23DC2D1C621}" destId="{CE63D155-A99C-4F17-8530-EFE55ED7F9CF}" srcOrd="2" destOrd="0" presId="urn:microsoft.com/office/officeart/2008/layout/HorizontalMultiLevelHierarchy"/>
    <dgm:cxn modelId="{3DC54C7F-A231-4420-9ABD-2B82B6DF9C8A}" type="presParOf" srcId="{CE63D155-A99C-4F17-8530-EFE55ED7F9CF}" destId="{98A690BE-43CA-4EF0-856C-74C14BDDBB4A}" srcOrd="0" destOrd="0" presId="urn:microsoft.com/office/officeart/2008/layout/HorizontalMultiLevelHierarchy"/>
    <dgm:cxn modelId="{FA09954A-9942-49DB-B3BA-6F95E885C591}" type="presParOf" srcId="{F5496596-5F40-4D1D-A5F4-B23DC2D1C621}" destId="{8BC439C1-86E9-4722-871D-775AB51889D1}" srcOrd="3" destOrd="0" presId="urn:microsoft.com/office/officeart/2008/layout/HorizontalMultiLevelHierarchy"/>
    <dgm:cxn modelId="{0B4F7F23-71FF-4A0D-B85B-DDD55A58EB08}" type="presParOf" srcId="{8BC439C1-86E9-4722-871D-775AB51889D1}" destId="{D7FA4AE0-69C0-47F5-8469-A0BC919DAF54}" srcOrd="0" destOrd="0" presId="urn:microsoft.com/office/officeart/2008/layout/HorizontalMultiLevelHierarchy"/>
    <dgm:cxn modelId="{44F1F441-DF69-4DBD-95D5-BCAC64EA3C5C}" type="presParOf" srcId="{8BC439C1-86E9-4722-871D-775AB51889D1}" destId="{E1638F8E-91FB-4747-83F1-6C5B686C7D14}" srcOrd="1" destOrd="0" presId="urn:microsoft.com/office/officeart/2008/layout/HorizontalMultiLevelHierarchy"/>
    <dgm:cxn modelId="{F8BA5269-1211-45F4-99C5-C8714F50811B}" type="presParOf" srcId="{F5496596-5F40-4D1D-A5F4-B23DC2D1C621}" destId="{F9977BB1-4146-432A-A305-E949A3FB6214}" srcOrd="4" destOrd="0" presId="urn:microsoft.com/office/officeart/2008/layout/HorizontalMultiLevelHierarchy"/>
    <dgm:cxn modelId="{63C7A30F-1A06-4C22-AD6D-84E6E3EB00BB}" type="presParOf" srcId="{F9977BB1-4146-432A-A305-E949A3FB6214}" destId="{8C5F46EE-8D9D-4EFD-8812-19F760450B99}" srcOrd="0" destOrd="0" presId="urn:microsoft.com/office/officeart/2008/layout/HorizontalMultiLevelHierarchy"/>
    <dgm:cxn modelId="{4DCF4741-8AFF-4FEC-AA22-9B10D3AFF678}" type="presParOf" srcId="{F5496596-5F40-4D1D-A5F4-B23DC2D1C621}" destId="{C2FD20CE-749E-4BE2-B180-AD88DDD4ED3B}" srcOrd="5" destOrd="0" presId="urn:microsoft.com/office/officeart/2008/layout/HorizontalMultiLevelHierarchy"/>
    <dgm:cxn modelId="{A71F58BD-8EEC-4D33-BA1D-18E70810231C}" type="presParOf" srcId="{C2FD20CE-749E-4BE2-B180-AD88DDD4ED3B}" destId="{5AAB0035-0B23-45DD-93A1-1F1BAA58AC17}" srcOrd="0" destOrd="0" presId="urn:microsoft.com/office/officeart/2008/layout/HorizontalMultiLevelHierarchy"/>
    <dgm:cxn modelId="{2F34DEC8-561D-4F83-A03A-BAFACA0E6ECD}" type="presParOf" srcId="{C2FD20CE-749E-4BE2-B180-AD88DDD4ED3B}" destId="{34B50C14-2D8E-46CE-A862-4F6921619E1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B7FB46-7405-43B6-A1B0-DE9DFF4CA7B4}" type="doc">
      <dgm:prSet loTypeId="urn:microsoft.com/office/officeart/2005/8/layout/equation2" loCatId="process" qsTypeId="urn:microsoft.com/office/officeart/2005/8/quickstyle/simple1" qsCatId="simple" csTypeId="urn:microsoft.com/office/officeart/2005/8/colors/accent1_1" csCatId="accent1" phldr="1"/>
      <dgm:spPr/>
    </dgm:pt>
    <dgm:pt modelId="{9F7F03E7-16E1-40E8-B4FD-B0707312C050}">
      <dgm:prSet phldrT="[Szöveg]" custT="1"/>
      <dgm:spPr>
        <a:ln>
          <a:solidFill>
            <a:srgbClr val="F07E36"/>
          </a:solidFill>
        </a:ln>
      </dgm:spPr>
      <dgm:t>
        <a:bodyPr/>
        <a:lstStyle/>
        <a:p>
          <a:r>
            <a:rPr lang="hu-HU" sz="1600" b="1" dirty="0">
              <a:solidFill>
                <a:srgbClr val="152243"/>
              </a:solidFill>
            </a:rPr>
            <a:t>Kamatösszeg</a:t>
          </a:r>
        </a:p>
      </dgm:t>
    </dgm:pt>
    <dgm:pt modelId="{F2D8BF2A-C17F-4F30-89C3-1E7CC7B85227}" type="parTrans" cxnId="{CF347379-C903-4586-806F-8733E0A9C3CE}">
      <dgm:prSet/>
      <dgm:spPr/>
      <dgm:t>
        <a:bodyPr/>
        <a:lstStyle/>
        <a:p>
          <a:endParaRPr lang="hu-HU" b="1">
            <a:solidFill>
              <a:srgbClr val="152243"/>
            </a:solidFill>
          </a:endParaRPr>
        </a:p>
      </dgm:t>
    </dgm:pt>
    <dgm:pt modelId="{0CF2C191-C328-4FE0-9128-6CC101BFDB0A}" type="sibTrans" cxnId="{CF347379-C903-4586-806F-8733E0A9C3CE}">
      <dgm:prSet/>
      <dgm:spPr>
        <a:solidFill>
          <a:srgbClr val="45B8AB"/>
        </a:solidFill>
      </dgm:spPr>
      <dgm:t>
        <a:bodyPr/>
        <a:lstStyle/>
        <a:p>
          <a:endParaRPr lang="hu-HU" b="1">
            <a:solidFill>
              <a:srgbClr val="152243"/>
            </a:solidFill>
          </a:endParaRPr>
        </a:p>
      </dgm:t>
    </dgm:pt>
    <dgm:pt modelId="{7BB05A79-A4F6-4558-9FC1-981D7AED19DE}">
      <dgm:prSet phldrT="[Szöveg]" custT="1"/>
      <dgm:spPr>
        <a:ln>
          <a:solidFill>
            <a:srgbClr val="45B8AB"/>
          </a:solidFill>
        </a:ln>
      </dgm:spPr>
      <dgm:t>
        <a:bodyPr/>
        <a:lstStyle/>
        <a:p>
          <a:r>
            <a:rPr lang="hu-HU" sz="1600" b="1" dirty="0">
              <a:solidFill>
                <a:srgbClr val="152243"/>
              </a:solidFill>
            </a:rPr>
            <a:t>Egyéb járulékos díjak</a:t>
          </a:r>
        </a:p>
      </dgm:t>
    </dgm:pt>
    <dgm:pt modelId="{23778526-ED5A-441E-AEFE-B5DCD75B16FB}" type="parTrans" cxnId="{868AA6AA-86DA-4112-BF75-D6A52E02E17F}">
      <dgm:prSet/>
      <dgm:spPr/>
      <dgm:t>
        <a:bodyPr/>
        <a:lstStyle/>
        <a:p>
          <a:endParaRPr lang="hu-HU" b="1">
            <a:solidFill>
              <a:srgbClr val="152243"/>
            </a:solidFill>
          </a:endParaRPr>
        </a:p>
      </dgm:t>
    </dgm:pt>
    <dgm:pt modelId="{C5065206-268C-4B9A-8E12-946637CD853C}" type="sibTrans" cxnId="{868AA6AA-86DA-4112-BF75-D6A52E02E17F}">
      <dgm:prSet/>
      <dgm:spPr>
        <a:solidFill>
          <a:srgbClr val="F07E36"/>
        </a:solidFill>
      </dgm:spPr>
      <dgm:t>
        <a:bodyPr/>
        <a:lstStyle/>
        <a:p>
          <a:endParaRPr lang="hu-HU" b="1">
            <a:solidFill>
              <a:srgbClr val="152243"/>
            </a:solidFill>
          </a:endParaRPr>
        </a:p>
      </dgm:t>
    </dgm:pt>
    <dgm:pt modelId="{72309C32-9888-4AD9-9093-B3C171B254C0}">
      <dgm:prSet phldrT="[Szöveg]"/>
      <dgm:spPr>
        <a:ln>
          <a:solidFill>
            <a:srgbClr val="152243"/>
          </a:solidFill>
        </a:ln>
      </dgm:spPr>
      <dgm:t>
        <a:bodyPr/>
        <a:lstStyle/>
        <a:p>
          <a:r>
            <a:rPr lang="hu-HU" b="1" dirty="0">
              <a:solidFill>
                <a:srgbClr val="152243"/>
              </a:solidFill>
            </a:rPr>
            <a:t>Fizetendő összeg</a:t>
          </a:r>
        </a:p>
      </dgm:t>
    </dgm:pt>
    <dgm:pt modelId="{DC1B7BFB-D333-4829-9E63-6ABD7F08CAC5}" type="parTrans" cxnId="{3276DBD0-3AE2-4F89-B219-82FC139893DE}">
      <dgm:prSet/>
      <dgm:spPr/>
      <dgm:t>
        <a:bodyPr/>
        <a:lstStyle/>
        <a:p>
          <a:endParaRPr lang="hu-HU" b="1">
            <a:solidFill>
              <a:srgbClr val="152243"/>
            </a:solidFill>
          </a:endParaRPr>
        </a:p>
      </dgm:t>
    </dgm:pt>
    <dgm:pt modelId="{1979CE32-CEA2-40B7-A967-F3873E05F887}" type="sibTrans" cxnId="{3276DBD0-3AE2-4F89-B219-82FC139893DE}">
      <dgm:prSet/>
      <dgm:spPr/>
      <dgm:t>
        <a:bodyPr/>
        <a:lstStyle/>
        <a:p>
          <a:endParaRPr lang="hu-HU" b="1">
            <a:solidFill>
              <a:srgbClr val="152243"/>
            </a:solidFill>
          </a:endParaRPr>
        </a:p>
      </dgm:t>
    </dgm:pt>
    <dgm:pt modelId="{64BAA352-2CC9-4B98-BD40-BBCEA8CA858F}">
      <dgm:prSet phldrT="[Szöveg]" custT="1"/>
      <dgm:spPr>
        <a:ln>
          <a:solidFill>
            <a:srgbClr val="DF2A88"/>
          </a:solidFill>
        </a:ln>
      </dgm:spPr>
      <dgm:t>
        <a:bodyPr/>
        <a:lstStyle/>
        <a:p>
          <a:r>
            <a:rPr lang="hu-HU" sz="1600" b="1" dirty="0">
              <a:solidFill>
                <a:srgbClr val="152243"/>
              </a:solidFill>
            </a:rPr>
            <a:t>Tőketörlesztés</a:t>
          </a:r>
        </a:p>
      </dgm:t>
    </dgm:pt>
    <dgm:pt modelId="{63F218E9-0CA3-4E00-86B9-4B0EA866634C}" type="parTrans" cxnId="{2ADCBA3C-FC19-4FBE-A5DC-38AE88B2349A}">
      <dgm:prSet/>
      <dgm:spPr/>
      <dgm:t>
        <a:bodyPr/>
        <a:lstStyle/>
        <a:p>
          <a:endParaRPr lang="hu-HU" b="1">
            <a:solidFill>
              <a:srgbClr val="152243"/>
            </a:solidFill>
          </a:endParaRPr>
        </a:p>
      </dgm:t>
    </dgm:pt>
    <dgm:pt modelId="{FC26AEC6-6B44-48D8-8B0A-ABEFEF6AD220}" type="sibTrans" cxnId="{2ADCBA3C-FC19-4FBE-A5DC-38AE88B2349A}">
      <dgm:prSet/>
      <dgm:spPr>
        <a:solidFill>
          <a:srgbClr val="DF2A88"/>
        </a:solidFill>
      </dgm:spPr>
      <dgm:t>
        <a:bodyPr/>
        <a:lstStyle/>
        <a:p>
          <a:endParaRPr lang="hu-HU" b="1">
            <a:solidFill>
              <a:srgbClr val="152243"/>
            </a:solidFill>
          </a:endParaRPr>
        </a:p>
      </dgm:t>
    </dgm:pt>
    <dgm:pt modelId="{7F98C1BE-096D-496B-8A14-AE07FD0CDD5D}" type="pres">
      <dgm:prSet presAssocID="{26B7FB46-7405-43B6-A1B0-DE9DFF4CA7B4}" presName="Name0" presStyleCnt="0">
        <dgm:presLayoutVars>
          <dgm:dir/>
          <dgm:resizeHandles val="exact"/>
        </dgm:presLayoutVars>
      </dgm:prSet>
      <dgm:spPr/>
    </dgm:pt>
    <dgm:pt modelId="{FAE4DB3E-0C3F-4037-A899-25D8D3D93124}" type="pres">
      <dgm:prSet presAssocID="{26B7FB46-7405-43B6-A1B0-DE9DFF4CA7B4}" presName="vNodes" presStyleCnt="0"/>
      <dgm:spPr/>
    </dgm:pt>
    <dgm:pt modelId="{C1EF23CE-B198-4733-920E-33D5A5445898}" type="pres">
      <dgm:prSet presAssocID="{64BAA352-2CC9-4B98-BD40-BBCEA8CA858F}" presName="node" presStyleLbl="node1" presStyleIdx="0" presStyleCnt="4" custScaleX="195004" custScaleY="125269">
        <dgm:presLayoutVars>
          <dgm:bulletEnabled val="1"/>
        </dgm:presLayoutVars>
      </dgm:prSet>
      <dgm:spPr/>
    </dgm:pt>
    <dgm:pt modelId="{3AA83310-867F-4129-A908-CA014F7F23BB}" type="pres">
      <dgm:prSet presAssocID="{FC26AEC6-6B44-48D8-8B0A-ABEFEF6AD220}" presName="spacerT" presStyleCnt="0"/>
      <dgm:spPr/>
    </dgm:pt>
    <dgm:pt modelId="{49357490-6671-4077-BFF5-33177807F411}" type="pres">
      <dgm:prSet presAssocID="{FC26AEC6-6B44-48D8-8B0A-ABEFEF6AD220}" presName="sibTrans" presStyleLbl="sibTrans2D1" presStyleIdx="0" presStyleCnt="3"/>
      <dgm:spPr/>
    </dgm:pt>
    <dgm:pt modelId="{A693F59A-D465-4268-BCCD-C3669608E225}" type="pres">
      <dgm:prSet presAssocID="{FC26AEC6-6B44-48D8-8B0A-ABEFEF6AD220}" presName="spacerB" presStyleCnt="0"/>
      <dgm:spPr/>
    </dgm:pt>
    <dgm:pt modelId="{DA1FFC9C-8B95-4EC6-847C-8B88A1DE6D2A}" type="pres">
      <dgm:prSet presAssocID="{9F7F03E7-16E1-40E8-B4FD-B0707312C050}" presName="node" presStyleLbl="node1" presStyleIdx="1" presStyleCnt="4" custScaleX="206463" custScaleY="122406">
        <dgm:presLayoutVars>
          <dgm:bulletEnabled val="1"/>
        </dgm:presLayoutVars>
      </dgm:prSet>
      <dgm:spPr/>
    </dgm:pt>
    <dgm:pt modelId="{49195A79-B2A9-4CCE-87CE-511B248BF4E6}" type="pres">
      <dgm:prSet presAssocID="{0CF2C191-C328-4FE0-9128-6CC101BFDB0A}" presName="spacerT" presStyleCnt="0"/>
      <dgm:spPr/>
    </dgm:pt>
    <dgm:pt modelId="{45F7583D-EB7E-419F-85CF-DDBFEBD6BE35}" type="pres">
      <dgm:prSet presAssocID="{0CF2C191-C328-4FE0-9128-6CC101BFDB0A}" presName="sibTrans" presStyleLbl="sibTrans2D1" presStyleIdx="1" presStyleCnt="3"/>
      <dgm:spPr/>
    </dgm:pt>
    <dgm:pt modelId="{74536D56-C452-4404-A7AB-AF625DE5664C}" type="pres">
      <dgm:prSet presAssocID="{0CF2C191-C328-4FE0-9128-6CC101BFDB0A}" presName="spacerB" presStyleCnt="0"/>
      <dgm:spPr/>
    </dgm:pt>
    <dgm:pt modelId="{0B021AED-E99A-4DCC-8C5D-5813F21EC0C5}" type="pres">
      <dgm:prSet presAssocID="{7BB05A79-A4F6-4558-9FC1-981D7AED19DE}" presName="node" presStyleLbl="node1" presStyleIdx="2" presStyleCnt="4" custScaleX="187795" custScaleY="108661">
        <dgm:presLayoutVars>
          <dgm:bulletEnabled val="1"/>
        </dgm:presLayoutVars>
      </dgm:prSet>
      <dgm:spPr/>
    </dgm:pt>
    <dgm:pt modelId="{55662168-B77A-4DEB-807D-F96653818BD0}" type="pres">
      <dgm:prSet presAssocID="{26B7FB46-7405-43B6-A1B0-DE9DFF4CA7B4}" presName="sibTransLast" presStyleLbl="sibTrans2D1" presStyleIdx="2" presStyleCnt="3"/>
      <dgm:spPr/>
    </dgm:pt>
    <dgm:pt modelId="{91CA20C4-98C0-4A89-BBF9-6E0259DFF443}" type="pres">
      <dgm:prSet presAssocID="{26B7FB46-7405-43B6-A1B0-DE9DFF4CA7B4}" presName="connectorText" presStyleLbl="sibTrans2D1" presStyleIdx="2" presStyleCnt="3"/>
      <dgm:spPr/>
    </dgm:pt>
    <dgm:pt modelId="{707AAEFD-CA3D-4108-B283-3E16156073EE}" type="pres">
      <dgm:prSet presAssocID="{26B7FB46-7405-43B6-A1B0-DE9DFF4CA7B4}" presName="lastNode" presStyleLbl="node1" presStyleIdx="3" presStyleCnt="4">
        <dgm:presLayoutVars>
          <dgm:bulletEnabled val="1"/>
        </dgm:presLayoutVars>
      </dgm:prSet>
      <dgm:spPr/>
    </dgm:pt>
  </dgm:ptLst>
  <dgm:cxnLst>
    <dgm:cxn modelId="{9131061F-4016-4EB7-A50E-6DAB3A18B002}" type="presOf" srcId="{26B7FB46-7405-43B6-A1B0-DE9DFF4CA7B4}" destId="{7F98C1BE-096D-496B-8A14-AE07FD0CDD5D}" srcOrd="0" destOrd="0" presId="urn:microsoft.com/office/officeart/2005/8/layout/equation2"/>
    <dgm:cxn modelId="{0C294230-812A-4175-9BE5-9B47E69E1F7E}" type="presOf" srcId="{9F7F03E7-16E1-40E8-B4FD-B0707312C050}" destId="{DA1FFC9C-8B95-4EC6-847C-8B88A1DE6D2A}" srcOrd="0" destOrd="0" presId="urn:microsoft.com/office/officeart/2005/8/layout/equation2"/>
    <dgm:cxn modelId="{2ADCBA3C-FC19-4FBE-A5DC-38AE88B2349A}" srcId="{26B7FB46-7405-43B6-A1B0-DE9DFF4CA7B4}" destId="{64BAA352-2CC9-4B98-BD40-BBCEA8CA858F}" srcOrd="0" destOrd="0" parTransId="{63F218E9-0CA3-4E00-86B9-4B0EA866634C}" sibTransId="{FC26AEC6-6B44-48D8-8B0A-ABEFEF6AD220}"/>
    <dgm:cxn modelId="{3B93E665-9342-4929-9204-47B20982F3A6}" type="presOf" srcId="{72309C32-9888-4AD9-9093-B3C171B254C0}" destId="{707AAEFD-CA3D-4108-B283-3E16156073EE}" srcOrd="0" destOrd="0" presId="urn:microsoft.com/office/officeart/2005/8/layout/equation2"/>
    <dgm:cxn modelId="{CF347379-C903-4586-806F-8733E0A9C3CE}" srcId="{26B7FB46-7405-43B6-A1B0-DE9DFF4CA7B4}" destId="{9F7F03E7-16E1-40E8-B4FD-B0707312C050}" srcOrd="1" destOrd="0" parTransId="{F2D8BF2A-C17F-4F30-89C3-1E7CC7B85227}" sibTransId="{0CF2C191-C328-4FE0-9128-6CC101BFDB0A}"/>
    <dgm:cxn modelId="{8D79338D-ABD9-4530-9E4B-442A2B9A84AC}" type="presOf" srcId="{C5065206-268C-4B9A-8E12-946637CD853C}" destId="{55662168-B77A-4DEB-807D-F96653818BD0}" srcOrd="0" destOrd="0" presId="urn:microsoft.com/office/officeart/2005/8/layout/equation2"/>
    <dgm:cxn modelId="{31AC189A-C0F3-46F7-9232-EB36A5441337}" type="presOf" srcId="{7BB05A79-A4F6-4558-9FC1-981D7AED19DE}" destId="{0B021AED-E99A-4DCC-8C5D-5813F21EC0C5}" srcOrd="0" destOrd="0" presId="urn:microsoft.com/office/officeart/2005/8/layout/equation2"/>
    <dgm:cxn modelId="{83C6839A-D7D1-4696-9683-C23323DB8EFF}" type="presOf" srcId="{0CF2C191-C328-4FE0-9128-6CC101BFDB0A}" destId="{45F7583D-EB7E-419F-85CF-DDBFEBD6BE35}" srcOrd="0" destOrd="0" presId="urn:microsoft.com/office/officeart/2005/8/layout/equation2"/>
    <dgm:cxn modelId="{868AA6AA-86DA-4112-BF75-D6A52E02E17F}" srcId="{26B7FB46-7405-43B6-A1B0-DE9DFF4CA7B4}" destId="{7BB05A79-A4F6-4558-9FC1-981D7AED19DE}" srcOrd="2" destOrd="0" parTransId="{23778526-ED5A-441E-AEFE-B5DCD75B16FB}" sibTransId="{C5065206-268C-4B9A-8E12-946637CD853C}"/>
    <dgm:cxn modelId="{3276DBD0-3AE2-4F89-B219-82FC139893DE}" srcId="{26B7FB46-7405-43B6-A1B0-DE9DFF4CA7B4}" destId="{72309C32-9888-4AD9-9093-B3C171B254C0}" srcOrd="3" destOrd="0" parTransId="{DC1B7BFB-D333-4829-9E63-6ABD7F08CAC5}" sibTransId="{1979CE32-CEA2-40B7-A967-F3873E05F887}"/>
    <dgm:cxn modelId="{540C19F4-9948-4E64-8747-6EC36D754E30}" type="presOf" srcId="{C5065206-268C-4B9A-8E12-946637CD853C}" destId="{91CA20C4-98C0-4A89-BBF9-6E0259DFF443}" srcOrd="1" destOrd="0" presId="urn:microsoft.com/office/officeart/2005/8/layout/equation2"/>
    <dgm:cxn modelId="{A0D32DF4-B498-4C2E-9696-FA362B7B2777}" type="presOf" srcId="{64BAA352-2CC9-4B98-BD40-BBCEA8CA858F}" destId="{C1EF23CE-B198-4733-920E-33D5A5445898}" srcOrd="0" destOrd="0" presId="urn:microsoft.com/office/officeart/2005/8/layout/equation2"/>
    <dgm:cxn modelId="{86A32BFD-D06E-41E0-B127-C206DD94F431}" type="presOf" srcId="{FC26AEC6-6B44-48D8-8B0A-ABEFEF6AD220}" destId="{49357490-6671-4077-BFF5-33177807F411}" srcOrd="0" destOrd="0" presId="urn:microsoft.com/office/officeart/2005/8/layout/equation2"/>
    <dgm:cxn modelId="{3160E323-7D51-4FC6-968C-9023E798B8B2}" type="presParOf" srcId="{7F98C1BE-096D-496B-8A14-AE07FD0CDD5D}" destId="{FAE4DB3E-0C3F-4037-A899-25D8D3D93124}" srcOrd="0" destOrd="0" presId="urn:microsoft.com/office/officeart/2005/8/layout/equation2"/>
    <dgm:cxn modelId="{86CC920E-F587-477C-830F-CF8A1D225B85}" type="presParOf" srcId="{FAE4DB3E-0C3F-4037-A899-25D8D3D93124}" destId="{C1EF23CE-B198-4733-920E-33D5A5445898}" srcOrd="0" destOrd="0" presId="urn:microsoft.com/office/officeart/2005/8/layout/equation2"/>
    <dgm:cxn modelId="{EDD6C088-1666-47BC-AC94-5AE605728FC4}" type="presParOf" srcId="{FAE4DB3E-0C3F-4037-A899-25D8D3D93124}" destId="{3AA83310-867F-4129-A908-CA014F7F23BB}" srcOrd="1" destOrd="0" presId="urn:microsoft.com/office/officeart/2005/8/layout/equation2"/>
    <dgm:cxn modelId="{8C9339F9-F7CB-42DD-BACF-9F9A46F51B40}" type="presParOf" srcId="{FAE4DB3E-0C3F-4037-A899-25D8D3D93124}" destId="{49357490-6671-4077-BFF5-33177807F411}" srcOrd="2" destOrd="0" presId="urn:microsoft.com/office/officeart/2005/8/layout/equation2"/>
    <dgm:cxn modelId="{2D15DB53-D0A9-441F-95DB-AD594074B544}" type="presParOf" srcId="{FAE4DB3E-0C3F-4037-A899-25D8D3D93124}" destId="{A693F59A-D465-4268-BCCD-C3669608E225}" srcOrd="3" destOrd="0" presId="urn:microsoft.com/office/officeart/2005/8/layout/equation2"/>
    <dgm:cxn modelId="{73EFE1BD-572C-4BCC-8F04-42C6B8906433}" type="presParOf" srcId="{FAE4DB3E-0C3F-4037-A899-25D8D3D93124}" destId="{DA1FFC9C-8B95-4EC6-847C-8B88A1DE6D2A}" srcOrd="4" destOrd="0" presId="urn:microsoft.com/office/officeart/2005/8/layout/equation2"/>
    <dgm:cxn modelId="{6C98CB32-62FC-4AC4-B101-54A99E1E0C5C}" type="presParOf" srcId="{FAE4DB3E-0C3F-4037-A899-25D8D3D93124}" destId="{49195A79-B2A9-4CCE-87CE-511B248BF4E6}" srcOrd="5" destOrd="0" presId="urn:microsoft.com/office/officeart/2005/8/layout/equation2"/>
    <dgm:cxn modelId="{328F981B-5E28-413E-9734-BD2F7AEF8839}" type="presParOf" srcId="{FAE4DB3E-0C3F-4037-A899-25D8D3D93124}" destId="{45F7583D-EB7E-419F-85CF-DDBFEBD6BE35}" srcOrd="6" destOrd="0" presId="urn:microsoft.com/office/officeart/2005/8/layout/equation2"/>
    <dgm:cxn modelId="{02EA3FB7-F34E-4E54-8ADB-1FF2C8929BF6}" type="presParOf" srcId="{FAE4DB3E-0C3F-4037-A899-25D8D3D93124}" destId="{74536D56-C452-4404-A7AB-AF625DE5664C}" srcOrd="7" destOrd="0" presId="urn:microsoft.com/office/officeart/2005/8/layout/equation2"/>
    <dgm:cxn modelId="{3CA29EC8-4D46-40E8-BF72-9D43923B0A14}" type="presParOf" srcId="{FAE4DB3E-0C3F-4037-A899-25D8D3D93124}" destId="{0B021AED-E99A-4DCC-8C5D-5813F21EC0C5}" srcOrd="8" destOrd="0" presId="urn:microsoft.com/office/officeart/2005/8/layout/equation2"/>
    <dgm:cxn modelId="{83AC2869-FAA6-4A3A-ABB8-A2764694C99F}" type="presParOf" srcId="{7F98C1BE-096D-496B-8A14-AE07FD0CDD5D}" destId="{55662168-B77A-4DEB-807D-F96653818BD0}" srcOrd="1" destOrd="0" presId="urn:microsoft.com/office/officeart/2005/8/layout/equation2"/>
    <dgm:cxn modelId="{D93012DE-39FD-411A-8756-7C3B92FEAC37}" type="presParOf" srcId="{55662168-B77A-4DEB-807D-F96653818BD0}" destId="{91CA20C4-98C0-4A89-BBF9-6E0259DFF443}" srcOrd="0" destOrd="0" presId="urn:microsoft.com/office/officeart/2005/8/layout/equation2"/>
    <dgm:cxn modelId="{FDB989A0-DD44-429B-804D-64E561B1F7CD}" type="presParOf" srcId="{7F98C1BE-096D-496B-8A14-AE07FD0CDD5D}" destId="{707AAEFD-CA3D-4108-B283-3E16156073E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77BB1-4146-432A-A305-E949A3FB6214}">
      <dsp:nvSpPr>
        <dsp:cNvPr id="0" name=""/>
        <dsp:cNvSpPr/>
      </dsp:nvSpPr>
      <dsp:spPr>
        <a:xfrm>
          <a:off x="1100668" y="1512168"/>
          <a:ext cx="376953" cy="718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8476" y="0"/>
              </a:lnTo>
              <a:lnTo>
                <a:pt x="188476" y="718279"/>
              </a:lnTo>
              <a:lnTo>
                <a:pt x="376953" y="718279"/>
              </a:lnTo>
            </a:path>
          </a:pathLst>
        </a:custGeom>
        <a:noFill/>
        <a:ln w="25400" cap="flat" cmpd="sng" algn="ctr">
          <a:solidFill>
            <a:srgbClr val="15224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500" kern="1200">
            <a:solidFill>
              <a:srgbClr val="152243"/>
            </a:solidFill>
          </a:endParaRPr>
        </a:p>
      </dsp:txBody>
      <dsp:txXfrm>
        <a:off x="1268865" y="1851028"/>
        <a:ext cx="40559" cy="40559"/>
      </dsp:txXfrm>
    </dsp:sp>
    <dsp:sp modelId="{CE63D155-A99C-4F17-8530-EFE55ED7F9CF}">
      <dsp:nvSpPr>
        <dsp:cNvPr id="0" name=""/>
        <dsp:cNvSpPr/>
      </dsp:nvSpPr>
      <dsp:spPr>
        <a:xfrm>
          <a:off x="1100668" y="1466447"/>
          <a:ext cx="34270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2707" y="45720"/>
              </a:lnTo>
            </a:path>
          </a:pathLst>
        </a:custGeom>
        <a:noFill/>
        <a:ln w="25400" cap="flat" cmpd="sng" algn="ctr">
          <a:solidFill>
            <a:srgbClr val="15224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500" kern="1200">
            <a:solidFill>
              <a:srgbClr val="152243"/>
            </a:solidFill>
          </a:endParaRPr>
        </a:p>
      </dsp:txBody>
      <dsp:txXfrm>
        <a:off x="1263454" y="1503600"/>
        <a:ext cx="17135" cy="17135"/>
      </dsp:txXfrm>
    </dsp:sp>
    <dsp:sp modelId="{707FB543-39AD-4029-911F-8044DB984BA8}">
      <dsp:nvSpPr>
        <dsp:cNvPr id="0" name=""/>
        <dsp:cNvSpPr/>
      </dsp:nvSpPr>
      <dsp:spPr>
        <a:xfrm>
          <a:off x="1100668" y="793888"/>
          <a:ext cx="376953" cy="718279"/>
        </a:xfrm>
        <a:custGeom>
          <a:avLst/>
          <a:gdLst/>
          <a:ahLst/>
          <a:cxnLst/>
          <a:rect l="0" t="0" r="0" b="0"/>
          <a:pathLst>
            <a:path>
              <a:moveTo>
                <a:pt x="0" y="718279"/>
              </a:moveTo>
              <a:lnTo>
                <a:pt x="188476" y="718279"/>
              </a:lnTo>
              <a:lnTo>
                <a:pt x="188476" y="0"/>
              </a:lnTo>
              <a:lnTo>
                <a:pt x="376953" y="0"/>
              </a:lnTo>
            </a:path>
          </a:pathLst>
        </a:custGeom>
        <a:noFill/>
        <a:ln w="25400" cap="flat" cmpd="sng" algn="ctr">
          <a:solidFill>
            <a:srgbClr val="15224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500" kern="1200">
            <a:solidFill>
              <a:srgbClr val="152243"/>
            </a:solidFill>
          </a:endParaRPr>
        </a:p>
      </dsp:txBody>
      <dsp:txXfrm>
        <a:off x="1268865" y="1132748"/>
        <a:ext cx="40559" cy="40559"/>
      </dsp:txXfrm>
    </dsp:sp>
    <dsp:sp modelId="{FAC7121E-D7F0-47EC-930F-1973B84CAE4F}">
      <dsp:nvSpPr>
        <dsp:cNvPr id="0" name=""/>
        <dsp:cNvSpPr/>
      </dsp:nvSpPr>
      <dsp:spPr>
        <a:xfrm rot="16200000">
          <a:off x="-698811" y="1224856"/>
          <a:ext cx="3024336" cy="5746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22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152243"/>
              </a:solidFill>
            </a:rPr>
            <a:t>Hitelfelvétel kockázatai</a:t>
          </a:r>
        </a:p>
      </dsp:txBody>
      <dsp:txXfrm>
        <a:off x="-698811" y="1224856"/>
        <a:ext cx="3024336" cy="574623"/>
      </dsp:txXfrm>
    </dsp:sp>
    <dsp:sp modelId="{F8BEF8E7-0C02-471C-90E0-8B678075E618}">
      <dsp:nvSpPr>
        <dsp:cNvPr id="0" name=""/>
        <dsp:cNvSpPr/>
      </dsp:nvSpPr>
      <dsp:spPr>
        <a:xfrm>
          <a:off x="1477621" y="506576"/>
          <a:ext cx="1884766" cy="5746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DF2A8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>
              <a:solidFill>
                <a:srgbClr val="152243"/>
              </a:solidFill>
            </a:rPr>
            <a:t>Jövedelemkiesés kockázata</a:t>
          </a:r>
        </a:p>
      </dsp:txBody>
      <dsp:txXfrm>
        <a:off x="1477621" y="506576"/>
        <a:ext cx="1884766" cy="574623"/>
      </dsp:txXfrm>
    </dsp:sp>
    <dsp:sp modelId="{D7FA4AE0-69C0-47F5-8469-A0BC919DAF54}">
      <dsp:nvSpPr>
        <dsp:cNvPr id="0" name=""/>
        <dsp:cNvSpPr/>
      </dsp:nvSpPr>
      <dsp:spPr>
        <a:xfrm>
          <a:off x="1443375" y="1224856"/>
          <a:ext cx="1884766" cy="5746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>
              <a:solidFill>
                <a:srgbClr val="152243"/>
              </a:solidFill>
            </a:rPr>
            <a:t>Kamatváltozás kockázata</a:t>
          </a:r>
        </a:p>
      </dsp:txBody>
      <dsp:txXfrm>
        <a:off x="1443375" y="1224856"/>
        <a:ext cx="1884766" cy="574623"/>
      </dsp:txXfrm>
    </dsp:sp>
    <dsp:sp modelId="{5AAB0035-0B23-45DD-93A1-1F1BAA58AC17}">
      <dsp:nvSpPr>
        <dsp:cNvPr id="0" name=""/>
        <dsp:cNvSpPr/>
      </dsp:nvSpPr>
      <dsp:spPr>
        <a:xfrm>
          <a:off x="1477621" y="1943135"/>
          <a:ext cx="1884766" cy="5746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5B8A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>
              <a:solidFill>
                <a:srgbClr val="152243"/>
              </a:solidFill>
            </a:rPr>
            <a:t>Árfolyamváltozás kockázata</a:t>
          </a:r>
        </a:p>
      </dsp:txBody>
      <dsp:txXfrm>
        <a:off x="1477621" y="1943135"/>
        <a:ext cx="1884766" cy="5746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EF23CE-B198-4733-920E-33D5A5445898}">
      <dsp:nvSpPr>
        <dsp:cNvPr id="0" name=""/>
        <dsp:cNvSpPr/>
      </dsp:nvSpPr>
      <dsp:spPr>
        <a:xfrm>
          <a:off x="715645" y="2731"/>
          <a:ext cx="1917178" cy="12315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DF2A8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solidFill>
                <a:srgbClr val="152243"/>
              </a:solidFill>
            </a:rPr>
            <a:t>Tőketörlesztés</a:t>
          </a:r>
        </a:p>
      </dsp:txBody>
      <dsp:txXfrm>
        <a:off x="996409" y="183092"/>
        <a:ext cx="1355650" cy="870858"/>
      </dsp:txXfrm>
    </dsp:sp>
    <dsp:sp modelId="{49357490-6671-4077-BFF5-33177807F411}">
      <dsp:nvSpPr>
        <dsp:cNvPr id="0" name=""/>
        <dsp:cNvSpPr/>
      </dsp:nvSpPr>
      <dsp:spPr>
        <a:xfrm>
          <a:off x="1389122" y="1314142"/>
          <a:ext cx="570226" cy="570226"/>
        </a:xfrm>
        <a:prstGeom prst="mathPlus">
          <a:avLst/>
        </a:prstGeom>
        <a:solidFill>
          <a:srgbClr val="DF2A8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900" b="1" kern="1200">
            <a:solidFill>
              <a:srgbClr val="152243"/>
            </a:solidFill>
          </a:endParaRPr>
        </a:p>
      </dsp:txBody>
      <dsp:txXfrm>
        <a:off x="1464705" y="1532196"/>
        <a:ext cx="419060" cy="134118"/>
      </dsp:txXfrm>
    </dsp:sp>
    <dsp:sp modelId="{DA1FFC9C-8B95-4EC6-847C-8B88A1DE6D2A}">
      <dsp:nvSpPr>
        <dsp:cNvPr id="0" name=""/>
        <dsp:cNvSpPr/>
      </dsp:nvSpPr>
      <dsp:spPr>
        <a:xfrm>
          <a:off x="659316" y="1964200"/>
          <a:ext cx="2029837" cy="12034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solidFill>
                <a:srgbClr val="152243"/>
              </a:solidFill>
            </a:rPr>
            <a:t>Kamatösszeg</a:t>
          </a:r>
        </a:p>
      </dsp:txBody>
      <dsp:txXfrm>
        <a:off x="956579" y="2140439"/>
        <a:ext cx="1435311" cy="850954"/>
      </dsp:txXfrm>
    </dsp:sp>
    <dsp:sp modelId="{45F7583D-EB7E-419F-85CF-DDBFEBD6BE35}">
      <dsp:nvSpPr>
        <dsp:cNvPr id="0" name=""/>
        <dsp:cNvSpPr/>
      </dsp:nvSpPr>
      <dsp:spPr>
        <a:xfrm>
          <a:off x="1389122" y="3247464"/>
          <a:ext cx="570226" cy="570226"/>
        </a:xfrm>
        <a:prstGeom prst="mathPlus">
          <a:avLst/>
        </a:prstGeom>
        <a:solidFill>
          <a:srgbClr val="45B8A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900" b="1" kern="1200">
            <a:solidFill>
              <a:srgbClr val="152243"/>
            </a:solidFill>
          </a:endParaRPr>
        </a:p>
      </dsp:txBody>
      <dsp:txXfrm>
        <a:off x="1464705" y="3465518"/>
        <a:ext cx="419060" cy="134118"/>
      </dsp:txXfrm>
    </dsp:sp>
    <dsp:sp modelId="{0B021AED-E99A-4DCC-8C5D-5813F21EC0C5}">
      <dsp:nvSpPr>
        <dsp:cNvPr id="0" name=""/>
        <dsp:cNvSpPr/>
      </dsp:nvSpPr>
      <dsp:spPr>
        <a:xfrm>
          <a:off x="751083" y="3897522"/>
          <a:ext cx="1846303" cy="10682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5B8A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solidFill>
                <a:srgbClr val="152243"/>
              </a:solidFill>
            </a:rPr>
            <a:t>Egyéb járulékos díjak</a:t>
          </a:r>
        </a:p>
      </dsp:txBody>
      <dsp:txXfrm>
        <a:off x="1021468" y="4053971"/>
        <a:ext cx="1305533" cy="755400"/>
      </dsp:txXfrm>
    </dsp:sp>
    <dsp:sp modelId="{55662168-B77A-4DEB-807D-F96653818BD0}">
      <dsp:nvSpPr>
        <dsp:cNvPr id="0" name=""/>
        <dsp:cNvSpPr/>
      </dsp:nvSpPr>
      <dsp:spPr>
        <a:xfrm>
          <a:off x="2836626" y="2301410"/>
          <a:ext cx="312641" cy="365731"/>
        </a:xfrm>
        <a:prstGeom prst="rightArrow">
          <a:avLst>
            <a:gd name="adj1" fmla="val 60000"/>
            <a:gd name="adj2" fmla="val 50000"/>
          </a:avLst>
        </a:prstGeom>
        <a:solidFill>
          <a:srgbClr val="F07E3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500" b="1" kern="1200">
            <a:solidFill>
              <a:srgbClr val="152243"/>
            </a:solidFill>
          </a:endParaRPr>
        </a:p>
      </dsp:txBody>
      <dsp:txXfrm>
        <a:off x="2836626" y="2374556"/>
        <a:ext cx="218849" cy="219439"/>
      </dsp:txXfrm>
    </dsp:sp>
    <dsp:sp modelId="{707AAEFD-CA3D-4108-B283-3E16156073EE}">
      <dsp:nvSpPr>
        <dsp:cNvPr id="0" name=""/>
        <dsp:cNvSpPr/>
      </dsp:nvSpPr>
      <dsp:spPr>
        <a:xfrm>
          <a:off x="3279042" y="1501127"/>
          <a:ext cx="1966296" cy="19662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22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500" b="1" kern="1200" dirty="0">
              <a:solidFill>
                <a:srgbClr val="152243"/>
              </a:solidFill>
            </a:rPr>
            <a:t>Fizetendő összeg</a:t>
          </a:r>
        </a:p>
      </dsp:txBody>
      <dsp:txXfrm>
        <a:off x="3566999" y="1789084"/>
        <a:ext cx="1390382" cy="1390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C1958CBE-72D3-45CB-9FB5-E738A9D58B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145116EA-4A9F-41D0-B08C-1BB5902C13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813E305A-6E5E-4D97-B522-D5D3F651D79F}" type="datetimeFigureOut">
              <a:rPr lang="hu-HU" smtClean="0"/>
              <a:pPr/>
              <a:t>2017. 11. 09.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6E361CC9-A1F6-4E89-BA16-827E772984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DEB7E93F-F36E-4D98-9C75-C299ABCF91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71589C2B-27BC-4E90-AA96-AD4F4773805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117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9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9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62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ím és listaje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Címszöveg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1. szövegtörzsszint</a:t>
            </a:r>
          </a:p>
          <a:p>
            <a:pPr lvl="1">
              <a:defRPr sz="1800"/>
            </a:pPr>
            <a:r>
              <a:rPr sz="2500"/>
              <a:t>2. szövegtörzsszint</a:t>
            </a:r>
          </a:p>
          <a:p>
            <a:pPr lvl="2">
              <a:defRPr sz="1800"/>
            </a:pPr>
            <a:r>
              <a:rPr sz="2500"/>
              <a:t>3. szövegtörzsszint</a:t>
            </a:r>
          </a:p>
          <a:p>
            <a:pPr lvl="3">
              <a:defRPr sz="1800"/>
            </a:pPr>
            <a:r>
              <a:rPr sz="2500"/>
              <a:t>4. szövegtörzsszint</a:t>
            </a:r>
          </a:p>
          <a:p>
            <a:pPr lvl="4">
              <a:defRPr sz="1800"/>
            </a:pPr>
            <a:r>
              <a:rPr sz="2500"/>
              <a:t>5. szövegtörzsszint</a:t>
            </a:r>
          </a:p>
        </p:txBody>
      </p:sp>
    </p:spTree>
    <p:extLst>
      <p:ext uri="{BB962C8B-B14F-4D97-AF65-F5344CB8AC3E}">
        <p14:creationId xmlns:p14="http://schemas.microsoft.com/office/powerpoint/2010/main" val="348092581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44" r="2660"/>
          <a:stretch/>
        </p:blipFill>
        <p:spPr>
          <a:xfrm>
            <a:off x="3765664" y="0"/>
            <a:ext cx="53783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383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556792"/>
            <a:ext cx="8363272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2400240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149083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2641010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855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7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9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8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0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8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4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9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Click to edit Master text styles</a:t>
            </a:r>
          </a:p>
          <a:p>
            <a:pPr lvl="1"/>
            <a:r>
              <a:rPr lang="hu-HU" dirty="0"/>
              <a:t>Second level</a:t>
            </a:r>
          </a:p>
          <a:p>
            <a:pPr lvl="2"/>
            <a:r>
              <a:rPr lang="hu-HU" dirty="0"/>
              <a:t>Third level</a:t>
            </a:r>
          </a:p>
          <a:p>
            <a:pPr lvl="3"/>
            <a:r>
              <a:rPr lang="hu-HU" dirty="0"/>
              <a:t>Fourth level</a:t>
            </a:r>
          </a:p>
          <a:p>
            <a:pPr lvl="4"/>
            <a:r>
              <a:rPr lang="hu-HU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4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 flipV="1">
            <a:off x="0" y="0"/>
            <a:ext cx="9144000" cy="1196752"/>
          </a:xfrm>
          <a:prstGeom prst="rect">
            <a:avLst/>
          </a:prstGeom>
          <a:solidFill>
            <a:srgbClr val="008C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283968" y="0"/>
            <a:ext cx="4752528" cy="120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9" y="188640"/>
            <a:ext cx="3535773" cy="736273"/>
          </a:xfrm>
          <a:prstGeom prst="rect">
            <a:avLst/>
          </a:prstGeom>
        </p:spPr>
      </p:pic>
      <p:sp>
        <p:nvSpPr>
          <p:cNvPr id="9" name="Téglalap 8"/>
          <p:cNvSpPr/>
          <p:nvPr userDrawn="1"/>
        </p:nvSpPr>
        <p:spPr>
          <a:xfrm flipV="1">
            <a:off x="0" y="6525344"/>
            <a:ext cx="9144000" cy="332656"/>
          </a:xfrm>
          <a:prstGeom prst="rect">
            <a:avLst/>
          </a:prstGeom>
          <a:solidFill>
            <a:srgbClr val="2321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495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mnb.hu/hitkalk/DCCinput.asp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4293096"/>
            <a:ext cx="3096344" cy="2165053"/>
          </a:xfrm>
          <a:prstGeom prst="rect">
            <a:avLst/>
          </a:prstGeom>
        </p:spPr>
      </p:pic>
      <p:sp>
        <p:nvSpPr>
          <p:cNvPr id="7" name="Cím 1">
            <a:extLst>
              <a:ext uri="{FF2B5EF4-FFF2-40B4-BE49-F238E27FC236}">
                <a16:creationId xmlns:a16="http://schemas.microsoft.com/office/drawing/2014/main" id="{C7ED1786-FE77-464B-B33E-28633270B810}"/>
              </a:ext>
            </a:extLst>
          </p:cNvPr>
          <p:cNvSpPr txBox="1">
            <a:spLocks/>
          </p:cNvSpPr>
          <p:nvPr/>
        </p:nvSpPr>
        <p:spPr>
          <a:xfrm>
            <a:off x="1133364" y="1412776"/>
            <a:ext cx="7093296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800" b="1" i="0" u="none" strike="noStrike" kern="1200" cap="none" spc="0" normalizeH="0" baseline="0" noProof="0" dirty="0">
                <a:ln>
                  <a:noFill/>
                </a:ln>
                <a:solidFill>
                  <a:srgbClr val="23215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Döntsünk okosan a hitelfelvételről!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800" b="1" i="0" u="none" strike="noStrike" kern="1200" cap="none" spc="0" normalizeH="0" baseline="0" noProof="0" dirty="0">
                <a:ln>
                  <a:noFill/>
                </a:ln>
                <a:solidFill>
                  <a:srgbClr val="23215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2.rész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4800" b="1" i="0" u="none" strike="noStrike" kern="1200" cap="none" spc="0" normalizeH="0" baseline="0" noProof="0" dirty="0">
              <a:ln>
                <a:noFill/>
              </a:ln>
              <a:solidFill>
                <a:srgbClr val="23215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800" b="1" i="0" u="none" strike="noStrike" kern="1200" cap="none" spc="0" normalizeH="0" baseline="0" noProof="0" dirty="0">
                <a:ln>
                  <a:noFill/>
                </a:ln>
                <a:solidFill>
                  <a:srgbClr val="23215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9-11. osztály</a:t>
            </a:r>
          </a:p>
        </p:txBody>
      </p:sp>
    </p:spTree>
    <p:extLst>
      <p:ext uri="{BB962C8B-B14F-4D97-AF65-F5344CB8AC3E}">
        <p14:creationId xmlns:p14="http://schemas.microsoft.com/office/powerpoint/2010/main" val="261239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0AD6FF9B-2E3F-48A7-A4C7-E845705AB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9536" y="5411494"/>
            <a:ext cx="1419817" cy="992777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EFF6DAE4-1121-45D1-911B-D02BEC559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5488" y="0"/>
            <a:ext cx="4608512" cy="1205880"/>
          </a:xfrm>
        </p:spPr>
        <p:txBody>
          <a:bodyPr/>
          <a:lstStyle/>
          <a:p>
            <a:r>
              <a:rPr lang="hu-HU" dirty="0"/>
              <a:t>Hitelfelvétel előtti kérdések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FDC32458-6FB7-482C-AB4C-A0E3A023C21B}"/>
              </a:ext>
            </a:extLst>
          </p:cNvPr>
          <p:cNvSpPr/>
          <p:nvPr/>
        </p:nvSpPr>
        <p:spPr>
          <a:xfrm>
            <a:off x="1907704" y="1772816"/>
            <a:ext cx="54726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000" dirty="0">
                <a:solidFill>
                  <a:srgbClr val="152243"/>
                </a:solidFill>
              </a:rPr>
              <a:t>Költségek</a:t>
            </a:r>
          </a:p>
          <a:p>
            <a:pPr algn="ctr"/>
            <a:r>
              <a:rPr lang="hu-HU" sz="4000" dirty="0">
                <a:solidFill>
                  <a:srgbClr val="152243"/>
                </a:solidFill>
              </a:rPr>
              <a:t>Feltételek</a:t>
            </a:r>
          </a:p>
          <a:p>
            <a:pPr algn="ctr"/>
            <a:r>
              <a:rPr lang="hu-HU" sz="4000" dirty="0">
                <a:solidFill>
                  <a:srgbClr val="152243"/>
                </a:solidFill>
              </a:rPr>
              <a:t>Saját teherbíró képesség</a:t>
            </a:r>
          </a:p>
          <a:p>
            <a:pPr algn="ctr"/>
            <a:endParaRPr lang="hu-HU" sz="4000" dirty="0">
              <a:solidFill>
                <a:srgbClr val="152243"/>
              </a:solidFill>
            </a:endParaRPr>
          </a:p>
          <a:p>
            <a:pPr algn="ctr"/>
            <a:r>
              <a:rPr lang="hu-HU" sz="4000" dirty="0">
                <a:solidFill>
                  <a:srgbClr val="152243"/>
                </a:solidFill>
              </a:rPr>
              <a:t>Jövőbeli lehetőségek</a:t>
            </a:r>
          </a:p>
          <a:p>
            <a:pPr algn="ctr"/>
            <a:r>
              <a:rPr lang="hu-HU" sz="4000" dirty="0">
                <a:solidFill>
                  <a:srgbClr val="152243"/>
                </a:solidFill>
              </a:rPr>
              <a:t>Jövőbeli kockázatok</a:t>
            </a:r>
          </a:p>
        </p:txBody>
      </p:sp>
    </p:spTree>
    <p:extLst>
      <p:ext uri="{BB962C8B-B14F-4D97-AF65-F5344CB8AC3E}">
        <p14:creationId xmlns:p14="http://schemas.microsoft.com/office/powerpoint/2010/main" val="2454462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0AD6FF9B-2E3F-48A7-A4C7-E845705AB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8384" y="5641434"/>
            <a:ext cx="1090969" cy="762837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EFF6DAE4-1121-45D1-911B-D02BEC559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5527" y="0"/>
            <a:ext cx="2556792" cy="1205880"/>
          </a:xfrm>
        </p:spPr>
        <p:txBody>
          <a:bodyPr/>
          <a:lstStyle/>
          <a:p>
            <a:r>
              <a:rPr lang="hu-HU" dirty="0"/>
              <a:t>Hitelkockázat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E772CB00-334E-4C52-91D9-E3955A6E0480}"/>
              </a:ext>
            </a:extLst>
          </p:cNvPr>
          <p:cNvSpPr/>
          <p:nvPr/>
        </p:nvSpPr>
        <p:spPr>
          <a:xfrm>
            <a:off x="3545632" y="2544875"/>
            <a:ext cx="54360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rgbClr val="152243"/>
                </a:solidFill>
              </a:rPr>
              <a:t>Bizonytalan bevételek</a:t>
            </a:r>
            <a:r>
              <a:rPr lang="hu-HU" dirty="0">
                <a:solidFill>
                  <a:srgbClr val="152243"/>
                </a:solidFill>
              </a:rPr>
              <a:t> – lesz-e elegendő bevételünk ahhoz, hogy a hitelt visszafizessük?</a:t>
            </a:r>
          </a:p>
          <a:p>
            <a:endParaRPr lang="hu-HU" dirty="0">
              <a:solidFill>
                <a:srgbClr val="152243"/>
              </a:solidFill>
            </a:endParaRPr>
          </a:p>
          <a:p>
            <a:r>
              <a:rPr lang="hu-HU" b="1" dirty="0">
                <a:solidFill>
                  <a:srgbClr val="152243"/>
                </a:solidFill>
              </a:rPr>
              <a:t>Változó hitelfeltételek </a:t>
            </a:r>
            <a:r>
              <a:rPr lang="hu-HU" dirty="0">
                <a:solidFill>
                  <a:srgbClr val="152243"/>
                </a:solidFill>
              </a:rPr>
              <a:t>– kamatváltozás, devizaárfolyam emelkedésének hatását tudjuk-e kezelni?</a:t>
            </a:r>
          </a:p>
          <a:p>
            <a:endParaRPr lang="hu-HU" dirty="0">
              <a:solidFill>
                <a:srgbClr val="152243"/>
              </a:solidFill>
            </a:endParaRPr>
          </a:p>
          <a:p>
            <a:endParaRPr lang="hu-HU" dirty="0">
              <a:solidFill>
                <a:srgbClr val="152243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0F2A58E-E5CA-4902-B718-6A8C163CE5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6712242"/>
              </p:ext>
            </p:extLst>
          </p:nvPr>
        </p:nvGraphicFramePr>
        <p:xfrm>
          <a:off x="-202599" y="1697325"/>
          <a:ext cx="3888432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églalap 3">
            <a:extLst>
              <a:ext uri="{FF2B5EF4-FFF2-40B4-BE49-F238E27FC236}">
                <a16:creationId xmlns:a16="http://schemas.microsoft.com/office/drawing/2014/main" id="{370AD645-323C-40FF-9CDB-2E0577080357}"/>
              </a:ext>
            </a:extLst>
          </p:cNvPr>
          <p:cNvSpPr/>
          <p:nvPr/>
        </p:nvSpPr>
        <p:spPr>
          <a:xfrm>
            <a:off x="2339752" y="4739485"/>
            <a:ext cx="2411760" cy="369332"/>
          </a:xfrm>
          <a:prstGeom prst="rect">
            <a:avLst/>
          </a:prstGeom>
          <a:ln>
            <a:solidFill>
              <a:srgbClr val="15224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b="1" dirty="0">
                <a:solidFill>
                  <a:srgbClr val="152243"/>
                </a:solidFill>
              </a:rPr>
              <a:t>Kockázat csökkentése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4BF662D5-9559-4432-924E-894E849FA3EC}"/>
              </a:ext>
            </a:extLst>
          </p:cNvPr>
          <p:cNvSpPr/>
          <p:nvPr/>
        </p:nvSpPr>
        <p:spPr>
          <a:xfrm>
            <a:off x="305272" y="5711773"/>
            <a:ext cx="2198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solidFill>
                  <a:srgbClr val="152243"/>
                </a:solidFill>
              </a:rPr>
              <a:t>fogyasztói tudatosság</a:t>
            </a: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8A07200C-0A65-48D3-ABD8-9EE8ECA31312}"/>
              </a:ext>
            </a:extLst>
          </p:cNvPr>
          <p:cNvSpPr/>
          <p:nvPr/>
        </p:nvSpPr>
        <p:spPr>
          <a:xfrm>
            <a:off x="4554238" y="5573273"/>
            <a:ext cx="324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>
                <a:solidFill>
                  <a:srgbClr val="152243"/>
                </a:solidFill>
              </a:rPr>
              <a:t>adósságfék szabályozás</a:t>
            </a:r>
          </a:p>
          <a:p>
            <a:pPr algn="ctr"/>
            <a:r>
              <a:rPr lang="hu-HU" dirty="0">
                <a:solidFill>
                  <a:srgbClr val="152243"/>
                </a:solidFill>
              </a:rPr>
              <a:t>minősített fogyasztóbarát hitelek</a:t>
            </a:r>
            <a:endParaRPr lang="hu-HU" dirty="0"/>
          </a:p>
        </p:txBody>
      </p:sp>
      <p:cxnSp>
        <p:nvCxnSpPr>
          <p:cNvPr id="10" name="Egyenes összekötő nyíllal 9">
            <a:extLst>
              <a:ext uri="{FF2B5EF4-FFF2-40B4-BE49-F238E27FC236}">
                <a16:creationId xmlns:a16="http://schemas.microsoft.com/office/drawing/2014/main" id="{8BA43C8C-C2F4-4F6C-B9EB-41B8200D0DF3}"/>
              </a:ext>
            </a:extLst>
          </p:cNvPr>
          <p:cNvCxnSpPr>
            <a:stCxn id="4" idx="2"/>
            <a:endCxn id="5" idx="3"/>
          </p:cNvCxnSpPr>
          <p:nvPr/>
        </p:nvCxnSpPr>
        <p:spPr>
          <a:xfrm flipH="1">
            <a:off x="2503951" y="5108817"/>
            <a:ext cx="1041681" cy="787622"/>
          </a:xfrm>
          <a:prstGeom prst="straightConnector1">
            <a:avLst/>
          </a:prstGeom>
          <a:ln>
            <a:solidFill>
              <a:srgbClr val="15224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>
            <a:extLst>
              <a:ext uri="{FF2B5EF4-FFF2-40B4-BE49-F238E27FC236}">
                <a16:creationId xmlns:a16="http://schemas.microsoft.com/office/drawing/2014/main" id="{05F97B64-BF42-4DEB-B6A8-6FF72803AF75}"/>
              </a:ext>
            </a:extLst>
          </p:cNvPr>
          <p:cNvCxnSpPr>
            <a:stCxn id="4" idx="2"/>
            <a:endCxn id="8" idx="1"/>
          </p:cNvCxnSpPr>
          <p:nvPr/>
        </p:nvCxnSpPr>
        <p:spPr>
          <a:xfrm>
            <a:off x="3545632" y="5108817"/>
            <a:ext cx="1008606" cy="787622"/>
          </a:xfrm>
          <a:prstGeom prst="straightConnector1">
            <a:avLst/>
          </a:prstGeom>
          <a:ln>
            <a:solidFill>
              <a:srgbClr val="15224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256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0AD6FF9B-2E3F-48A7-A4C7-E845705AB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0758" y="5517232"/>
            <a:ext cx="1268596" cy="887039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EFF6DAE4-1121-45D1-911B-D02BEC559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4168" y="0"/>
            <a:ext cx="3038151" cy="1205880"/>
          </a:xfrm>
        </p:spPr>
        <p:txBody>
          <a:bodyPr/>
          <a:lstStyle/>
          <a:p>
            <a:r>
              <a:rPr lang="hu-HU" dirty="0"/>
              <a:t>A hitel törlesztése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B84685F-C26B-4A74-A8C8-B885AAFA48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0896269"/>
              </p:ext>
            </p:extLst>
          </p:nvPr>
        </p:nvGraphicFramePr>
        <p:xfrm>
          <a:off x="-396552" y="1340768"/>
          <a:ext cx="590465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églalap 12">
            <a:extLst>
              <a:ext uri="{FF2B5EF4-FFF2-40B4-BE49-F238E27FC236}">
                <a16:creationId xmlns:a16="http://schemas.microsoft.com/office/drawing/2014/main" id="{D84FC090-42E5-485D-BABA-8F1F495CC07C}"/>
              </a:ext>
            </a:extLst>
          </p:cNvPr>
          <p:cNvSpPr/>
          <p:nvPr/>
        </p:nvSpPr>
        <p:spPr>
          <a:xfrm>
            <a:off x="5326727" y="2899891"/>
            <a:ext cx="3528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hu-HU" b="1" dirty="0">
                <a:solidFill>
                  <a:srgbClr val="152243"/>
                </a:solidFill>
              </a:rPr>
              <a:t>A törlesztő összeg nagyságát befolyásolja a futamidő és a hitel </a:t>
            </a:r>
            <a:r>
              <a:rPr lang="hu-HU" b="1" dirty="0">
                <a:solidFill>
                  <a:srgbClr val="DF2A88"/>
                </a:solidFill>
              </a:rPr>
              <a:t>törlesztési módja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01A57719-9D7E-47C0-BB00-FCDF85EDDD6F}"/>
              </a:ext>
            </a:extLst>
          </p:cNvPr>
          <p:cNvSpPr/>
          <p:nvPr/>
        </p:nvSpPr>
        <p:spPr>
          <a:xfrm>
            <a:off x="5324857" y="4612486"/>
            <a:ext cx="1255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>
                <a:solidFill>
                  <a:srgbClr val="152243"/>
                </a:solidFill>
              </a:rPr>
              <a:t>egyösszegű</a:t>
            </a:r>
            <a:endParaRPr lang="hu-HU" dirty="0"/>
          </a:p>
        </p:txBody>
      </p:sp>
      <p:sp>
        <p:nvSpPr>
          <p:cNvPr id="16" name="Téglalap 15">
            <a:extLst>
              <a:ext uri="{FF2B5EF4-FFF2-40B4-BE49-F238E27FC236}">
                <a16:creationId xmlns:a16="http://schemas.microsoft.com/office/drawing/2014/main" id="{A4E3DE4C-0DBC-4F63-A36B-068D8A1F0404}"/>
              </a:ext>
            </a:extLst>
          </p:cNvPr>
          <p:cNvSpPr/>
          <p:nvPr/>
        </p:nvSpPr>
        <p:spPr>
          <a:xfrm>
            <a:off x="7716565" y="4612486"/>
            <a:ext cx="1395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>
                <a:solidFill>
                  <a:srgbClr val="152243"/>
                </a:solidFill>
              </a:rPr>
              <a:t>részletekben</a:t>
            </a:r>
            <a:endParaRPr lang="hu-HU" dirty="0"/>
          </a:p>
        </p:txBody>
      </p:sp>
      <p:cxnSp>
        <p:nvCxnSpPr>
          <p:cNvPr id="18" name="Egyenes összekötő nyíllal 17">
            <a:extLst>
              <a:ext uri="{FF2B5EF4-FFF2-40B4-BE49-F238E27FC236}">
                <a16:creationId xmlns:a16="http://schemas.microsoft.com/office/drawing/2014/main" id="{C6BD4F13-1942-49B9-A7C6-2CF692E0D80A}"/>
              </a:ext>
            </a:extLst>
          </p:cNvPr>
          <p:cNvCxnSpPr>
            <a:cxnSpLocks/>
            <a:stCxn id="13" idx="2"/>
            <a:endCxn id="16" idx="1"/>
          </p:cNvCxnSpPr>
          <p:nvPr/>
        </p:nvCxnSpPr>
        <p:spPr>
          <a:xfrm>
            <a:off x="7090923" y="3823221"/>
            <a:ext cx="625642" cy="973931"/>
          </a:xfrm>
          <a:prstGeom prst="straightConnector1">
            <a:avLst/>
          </a:prstGeom>
          <a:ln>
            <a:solidFill>
              <a:srgbClr val="15224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>
            <a:extLst>
              <a:ext uri="{FF2B5EF4-FFF2-40B4-BE49-F238E27FC236}">
                <a16:creationId xmlns:a16="http://schemas.microsoft.com/office/drawing/2014/main" id="{3AC5097C-01D0-4C31-BB3B-3EA781E974D5}"/>
              </a:ext>
            </a:extLst>
          </p:cNvPr>
          <p:cNvCxnSpPr>
            <a:cxnSpLocks/>
            <a:stCxn id="13" idx="2"/>
            <a:endCxn id="14" idx="3"/>
          </p:cNvCxnSpPr>
          <p:nvPr/>
        </p:nvCxnSpPr>
        <p:spPr>
          <a:xfrm flipH="1">
            <a:off x="6579881" y="3823221"/>
            <a:ext cx="511042" cy="973931"/>
          </a:xfrm>
          <a:prstGeom prst="straightConnector1">
            <a:avLst/>
          </a:prstGeom>
          <a:ln>
            <a:solidFill>
              <a:srgbClr val="15224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98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0AD6FF9B-2E3F-48A7-A4C7-E845705AB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9536" y="5411494"/>
            <a:ext cx="1419817" cy="992777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EFF6DAE4-1121-45D1-911B-D02BEC559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248" y="0"/>
            <a:ext cx="2339752" cy="1205880"/>
          </a:xfrm>
        </p:spPr>
        <p:txBody>
          <a:bodyPr/>
          <a:lstStyle/>
          <a:p>
            <a:r>
              <a:rPr lang="hu-HU" dirty="0" err="1"/>
              <a:t>THM</a:t>
            </a:r>
            <a:endParaRPr lang="hu-HU" dirty="0"/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21EB70C8-04E8-4A5A-AC5E-D7D6A9CBE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700808"/>
            <a:ext cx="7632848" cy="436878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b="1" dirty="0"/>
              <a:t>T</a:t>
            </a:r>
            <a:r>
              <a:rPr lang="hu-HU" dirty="0"/>
              <a:t>eljes </a:t>
            </a:r>
            <a:r>
              <a:rPr lang="hu-HU" b="1" dirty="0"/>
              <a:t>H</a:t>
            </a:r>
            <a:r>
              <a:rPr lang="hu-HU" dirty="0"/>
              <a:t>iteldíj </a:t>
            </a:r>
            <a:r>
              <a:rPr lang="hu-HU" b="1" dirty="0"/>
              <a:t>M</a:t>
            </a:r>
            <a:r>
              <a:rPr lang="hu-HU" dirty="0"/>
              <a:t>utató</a:t>
            </a:r>
          </a:p>
          <a:p>
            <a:pPr algn="ctr">
              <a:buNone/>
            </a:pPr>
            <a:endParaRPr lang="hu-HU" dirty="0"/>
          </a:p>
          <a:p>
            <a:pPr algn="ctr">
              <a:buNone/>
            </a:pPr>
            <a:endParaRPr lang="hu-HU" dirty="0"/>
          </a:p>
          <a:p>
            <a:pPr algn="ctr">
              <a:buNone/>
            </a:pPr>
            <a:r>
              <a:rPr lang="hu-HU" dirty="0"/>
              <a:t>A hitel költségének </a:t>
            </a:r>
            <a:r>
              <a:rPr lang="hu-HU" b="1" dirty="0"/>
              <a:t>%-os </a:t>
            </a:r>
            <a:r>
              <a:rPr lang="hu-HU" dirty="0"/>
              <a:t>kifejezése, melynek segítségével </a:t>
            </a:r>
            <a:r>
              <a:rPr lang="hu-HU" b="1" dirty="0"/>
              <a:t>össze lehet hasonlítani </a:t>
            </a:r>
            <a:r>
              <a:rPr lang="hu-HU" dirty="0"/>
              <a:t>a bankok ajánlatait.</a:t>
            </a:r>
          </a:p>
          <a:p>
            <a:pPr algn="ctr">
              <a:buNone/>
            </a:pPr>
            <a:endParaRPr lang="hu-HU" dirty="0"/>
          </a:p>
          <a:p>
            <a:pPr algn="ctr">
              <a:buNone/>
            </a:pPr>
            <a:endParaRPr lang="hu-HU" dirty="0"/>
          </a:p>
          <a:p>
            <a:pPr algn="ctr">
              <a:buNone/>
            </a:pPr>
            <a:r>
              <a:rPr lang="hu-HU" dirty="0"/>
              <a:t> Megmutatja, hogy a felvett összegnél – </a:t>
            </a:r>
            <a:r>
              <a:rPr lang="hu-HU" b="1" dirty="0"/>
              <a:t>egy évre vetítve </a:t>
            </a:r>
            <a:r>
              <a:rPr lang="hu-HU" dirty="0"/>
              <a:t>– hány százalékkal fogunk többet visszafizetni a hitel teljes futamideje alatt.</a:t>
            </a:r>
          </a:p>
          <a:p>
            <a:pPr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9746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0AD6FF9B-2E3F-48A7-A4C7-E845705AB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9536" y="5411494"/>
            <a:ext cx="1419817" cy="992777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EFF6DAE4-1121-45D1-911B-D02BEC559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40" y="0"/>
            <a:ext cx="4211960" cy="1205880"/>
          </a:xfrm>
        </p:spPr>
        <p:txBody>
          <a:bodyPr/>
          <a:lstStyle/>
          <a:p>
            <a:r>
              <a:rPr lang="hu-HU" dirty="0"/>
              <a:t>A hitelekhez kapcsolódó kalkuláció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9B7C8F3-558A-413D-9599-9F0C691E3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56792"/>
            <a:ext cx="9145016" cy="4525963"/>
          </a:xfrm>
        </p:spPr>
        <p:txBody>
          <a:bodyPr/>
          <a:lstStyle/>
          <a:p>
            <a:r>
              <a:rPr lang="hu-HU" dirty="0"/>
              <a:t>Érdemes egy kalkuláció keretében áttekinteni a hitelhez kapcsolódó </a:t>
            </a:r>
            <a:r>
              <a:rPr lang="hu-HU" b="1" dirty="0"/>
              <a:t>törlesztési tervet.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A törlesztési terv segít </a:t>
            </a:r>
            <a:r>
              <a:rPr lang="hu-HU" b="1" dirty="0"/>
              <a:t>felmérni, és tervezni a hitel törlesztéséhez kapcsolódó kiadásokat.</a:t>
            </a:r>
          </a:p>
          <a:p>
            <a:endParaRPr lang="hu-HU" dirty="0"/>
          </a:p>
          <a:p>
            <a:r>
              <a:rPr lang="hu-HU" dirty="0"/>
              <a:t>A törlesztési terv elkészítésében az interneten elérhető kalkulátorok segíthetnek.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Pl.: MNB Hitel- és lízingtermék választó program és Hitelkalkulátor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BB61E95A-4D18-4155-85EA-1B6FBA25843B}"/>
              </a:ext>
            </a:extLst>
          </p:cNvPr>
          <p:cNvSpPr/>
          <p:nvPr/>
        </p:nvSpPr>
        <p:spPr>
          <a:xfrm>
            <a:off x="179512" y="5538550"/>
            <a:ext cx="62804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i="1" dirty="0">
                <a:solidFill>
                  <a:srgbClr val="152243"/>
                </a:solidFill>
                <a:hlinkClick r:id="rId3"/>
              </a:rPr>
              <a:t>https://alk.mnb.hu/portal/fogyasztoknak/bal_menu/ptilekerdezo</a:t>
            </a:r>
          </a:p>
          <a:p>
            <a:r>
              <a:rPr lang="hu-HU" i="1" dirty="0">
                <a:solidFill>
                  <a:srgbClr val="152243"/>
                </a:solidFill>
                <a:hlinkClick r:id="rId3"/>
              </a:rPr>
              <a:t>https://apps.mnb.hu/hitkalk/DCCinput.aspx</a:t>
            </a:r>
            <a:endParaRPr lang="hu-HU" i="1" dirty="0">
              <a:solidFill>
                <a:srgbClr val="152243"/>
              </a:solidFill>
            </a:endParaRPr>
          </a:p>
          <a:p>
            <a:endParaRPr lang="hu-HU" i="1" dirty="0">
              <a:solidFill>
                <a:srgbClr val="1522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262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188</Words>
  <Application>Microsoft Office PowerPoint</Application>
  <PresentationFormat>Diavetítés a képernyőre (4:3 oldalarány)</PresentationFormat>
  <Paragraphs>49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1_Office-téma</vt:lpstr>
      <vt:lpstr>PowerPoint-bemutató</vt:lpstr>
      <vt:lpstr>Hitelfelvétel előtti kérdések</vt:lpstr>
      <vt:lpstr>Hitelkockázat</vt:lpstr>
      <vt:lpstr>A hitel törlesztése</vt:lpstr>
      <vt:lpstr>THM</vt:lpstr>
      <vt:lpstr>A hitelekhez kapcsolódó kalkuláció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Györgyi</dc:creator>
  <cp:lastModifiedBy>Julianna Bernáth</cp:lastModifiedBy>
  <cp:revision>41</cp:revision>
  <cp:lastPrinted>2017-10-05T07:35:04Z</cp:lastPrinted>
  <dcterms:created xsi:type="dcterms:W3CDTF">2017-07-18T08:50:50Z</dcterms:created>
  <dcterms:modified xsi:type="dcterms:W3CDTF">2017-11-09T13:02:38Z</dcterms:modified>
</cp:coreProperties>
</file>