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handoutMasterIdLst>
    <p:handoutMasterId r:id="rId7"/>
  </p:handoutMasterIdLst>
  <p:sldIdLst>
    <p:sldId id="278" r:id="rId3"/>
    <p:sldId id="279" r:id="rId4"/>
    <p:sldId id="280" r:id="rId5"/>
    <p:sldId id="281" r:id="rId6"/>
  </p:sldIdLst>
  <p:sldSz cx="9144000" cy="6858000" type="screen4x3"/>
  <p:notesSz cx="6889750" cy="100218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C1958CBE-72D3-45CB-9FB5-E738A9D58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45116EA-4A9F-41D0-B08C-1BB5902C13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813E305A-6E5E-4D97-B522-D5D3F651D79F}" type="datetimeFigureOut">
              <a:rPr lang="hu-HU" smtClean="0"/>
              <a:pPr/>
              <a:t>2017. 11. 09.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E361CC9-A1F6-4E89-BA16-827E77298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EB7E93F-F36E-4D98-9C75-C299ABCF91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1589C2B-27BC-4E90-AA96-AD4F4773805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17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8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7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0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és listaje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Címszöveg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1. szövegtörzsszint</a:t>
            </a:r>
          </a:p>
          <a:p>
            <a:pPr lvl="1">
              <a:defRPr sz="1800"/>
            </a:pPr>
            <a:r>
              <a:rPr sz="2500"/>
              <a:t>2. szövegtörzsszint</a:t>
            </a:r>
          </a:p>
          <a:p>
            <a:pPr lvl="2">
              <a:defRPr sz="1800"/>
            </a:pPr>
            <a:r>
              <a:rPr sz="2500"/>
              <a:t>3. szövegtörzsszint</a:t>
            </a:r>
          </a:p>
          <a:p>
            <a:pPr lvl="3">
              <a:defRPr sz="1800"/>
            </a:pPr>
            <a:r>
              <a:rPr sz="2500"/>
              <a:t>4. szövegtörzsszint</a:t>
            </a:r>
          </a:p>
          <a:p>
            <a:pPr lvl="4">
              <a:defRPr sz="1800"/>
            </a:pPr>
            <a:r>
              <a:rPr sz="2500"/>
              <a:t>5. szövegtörzsszint</a:t>
            </a:r>
          </a:p>
        </p:txBody>
      </p:sp>
    </p:spTree>
    <p:extLst>
      <p:ext uri="{BB962C8B-B14F-4D97-AF65-F5344CB8AC3E}">
        <p14:creationId xmlns:p14="http://schemas.microsoft.com/office/powerpoint/2010/main" val="355187415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4" r="2660"/>
          <a:stretch/>
        </p:blipFill>
        <p:spPr>
          <a:xfrm>
            <a:off x="3765664" y="0"/>
            <a:ext cx="53783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12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074024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701776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55928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725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6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8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7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8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3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8FDC-CB17-1E4B-BFF8-CDC7B391F930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6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 flipV="1">
            <a:off x="0" y="0"/>
            <a:ext cx="9144000" cy="1196752"/>
          </a:xfrm>
          <a:prstGeom prst="rect">
            <a:avLst/>
          </a:prstGeom>
          <a:solidFill>
            <a:srgbClr val="008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283968" y="0"/>
            <a:ext cx="4752528" cy="12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9" y="188640"/>
            <a:ext cx="3535773" cy="736273"/>
          </a:xfrm>
          <a:prstGeom prst="rect">
            <a:avLst/>
          </a:prstGeom>
        </p:spPr>
      </p:pic>
      <p:sp>
        <p:nvSpPr>
          <p:cNvPr id="9" name="Téglalap 8"/>
          <p:cNvSpPr/>
          <p:nvPr userDrawn="1"/>
        </p:nvSpPr>
        <p:spPr>
          <a:xfrm flipV="1">
            <a:off x="0" y="6525344"/>
            <a:ext cx="9144000" cy="332656"/>
          </a:xfrm>
          <a:prstGeom prst="rect">
            <a:avLst/>
          </a:prstGeom>
          <a:solidFill>
            <a:srgbClr val="2321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515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4293096"/>
            <a:ext cx="3096344" cy="2165053"/>
          </a:xfrm>
          <a:prstGeom prst="rect">
            <a:avLst/>
          </a:prstGeo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C7ED1786-FE77-464B-B33E-28633270B810}"/>
              </a:ext>
            </a:extLst>
          </p:cNvPr>
          <p:cNvSpPr txBox="1">
            <a:spLocks/>
          </p:cNvSpPr>
          <p:nvPr/>
        </p:nvSpPr>
        <p:spPr>
          <a:xfrm>
            <a:off x="1133364" y="1412776"/>
            <a:ext cx="7093296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1" i="0" u="none" strike="noStrike" kern="1200" cap="none" spc="0" normalizeH="0" baseline="0" noProof="0" dirty="0">
                <a:ln>
                  <a:noFill/>
                </a:ln>
                <a:solidFill>
                  <a:srgbClr val="23215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Döntsünk okosan a hitelfelvételről!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800" b="1" dirty="0">
                <a:solidFill>
                  <a:srgbClr val="232157"/>
                </a:solidFill>
                <a:latin typeface="Calibri"/>
              </a:rPr>
              <a:t>3</a:t>
            </a:r>
            <a:r>
              <a:rPr kumimoji="0" lang="hu-HU" sz="4800" b="1" i="0" u="none" strike="noStrike" kern="1200" cap="none" spc="0" normalizeH="0" baseline="0" noProof="0" dirty="0">
                <a:ln>
                  <a:noFill/>
                </a:ln>
                <a:solidFill>
                  <a:srgbClr val="23215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.rész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4800" b="1" i="0" u="none" strike="noStrike" kern="1200" cap="none" spc="0" normalizeH="0" baseline="0" noProof="0" dirty="0">
              <a:ln>
                <a:noFill/>
              </a:ln>
              <a:solidFill>
                <a:srgbClr val="23215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1" i="0" u="none" strike="noStrike" kern="1200" cap="none" spc="0" normalizeH="0" baseline="0" noProof="0" dirty="0">
                <a:ln>
                  <a:noFill/>
                </a:ln>
                <a:solidFill>
                  <a:srgbClr val="23215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9-11. osztály</a:t>
            </a:r>
          </a:p>
        </p:txBody>
      </p:sp>
    </p:spTree>
    <p:extLst>
      <p:ext uri="{BB962C8B-B14F-4D97-AF65-F5344CB8AC3E}">
        <p14:creationId xmlns:p14="http://schemas.microsoft.com/office/powerpoint/2010/main" val="261239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0AD6FF9B-2E3F-48A7-A4C7-E845705AB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536" y="5411494"/>
            <a:ext cx="1419817" cy="992777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EFF6DAE4-1121-45D1-911B-D02BEC55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88" y="0"/>
            <a:ext cx="4608512" cy="1205880"/>
          </a:xfrm>
        </p:spPr>
        <p:txBody>
          <a:bodyPr/>
          <a:lstStyle/>
          <a:p>
            <a:r>
              <a:rPr lang="hu-HU" dirty="0"/>
              <a:t>Összefoglalás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FDC32458-6FB7-482C-AB4C-A0E3A023C21B}"/>
              </a:ext>
            </a:extLst>
          </p:cNvPr>
          <p:cNvSpPr/>
          <p:nvPr/>
        </p:nvSpPr>
        <p:spPr>
          <a:xfrm>
            <a:off x="17240" y="1700808"/>
            <a:ext cx="90364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hu-HU" sz="3200" dirty="0">
                <a:solidFill>
                  <a:srgbClr val="232157"/>
                </a:solidFill>
              </a:rPr>
              <a:t>Milyen megoldási lehetőségekben érdemes gondolkodni?</a:t>
            </a:r>
          </a:p>
          <a:p>
            <a:pPr marL="514350" lvl="0" indent="-514350">
              <a:buFont typeface="+mj-lt"/>
              <a:buAutoNum type="alphaLcParenR"/>
            </a:pPr>
            <a:r>
              <a:rPr lang="hu-HU" sz="3200" dirty="0">
                <a:solidFill>
                  <a:srgbClr val="232157"/>
                </a:solidFill>
              </a:rPr>
              <a:t>Előtakarékossággal mennyi idő alatt tudná a család előteremteni a forrásokat?</a:t>
            </a:r>
          </a:p>
          <a:p>
            <a:pPr marL="514350" lvl="0" indent="-514350">
              <a:buFont typeface="+mj-lt"/>
              <a:buAutoNum type="alphaLcParenR"/>
            </a:pPr>
            <a:r>
              <a:rPr lang="hu-HU" sz="3200" dirty="0">
                <a:solidFill>
                  <a:srgbClr val="232157"/>
                </a:solidFill>
              </a:rPr>
              <a:t>Javasolnád-e a lekötött betét feltörését?</a:t>
            </a:r>
          </a:p>
          <a:p>
            <a:pPr marL="514350" lvl="0" indent="-514350">
              <a:buFont typeface="+mj-lt"/>
              <a:buAutoNum type="alphaLcParenR"/>
            </a:pPr>
            <a:r>
              <a:rPr lang="hu-HU" sz="3200" dirty="0">
                <a:solidFill>
                  <a:srgbClr val="232157"/>
                </a:solidFill>
              </a:rPr>
              <a:t>Ági hozzá tud-e járulni a költségekhez?</a:t>
            </a:r>
          </a:p>
          <a:p>
            <a:pPr marL="514350" lvl="0" indent="-514350">
              <a:buFont typeface="+mj-lt"/>
              <a:buAutoNum type="alphaLcParenR"/>
            </a:pPr>
            <a:r>
              <a:rPr lang="hu-HU" sz="3200" dirty="0">
                <a:solidFill>
                  <a:srgbClr val="232157"/>
                </a:solidFill>
              </a:rPr>
              <a:t>Érdemes-e hitelben gondolkodni?</a:t>
            </a:r>
          </a:p>
        </p:txBody>
      </p:sp>
    </p:spTree>
    <p:extLst>
      <p:ext uri="{BB962C8B-B14F-4D97-AF65-F5344CB8AC3E}">
        <p14:creationId xmlns:p14="http://schemas.microsoft.com/office/powerpoint/2010/main" val="2454462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0AD6FF9B-2E3F-48A7-A4C7-E845705AB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536" y="5411494"/>
            <a:ext cx="1419817" cy="992777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EFF6DAE4-1121-45D1-911B-D02BEC55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88" y="0"/>
            <a:ext cx="4608512" cy="1205880"/>
          </a:xfrm>
        </p:spPr>
        <p:txBody>
          <a:bodyPr/>
          <a:lstStyle/>
          <a:p>
            <a:r>
              <a:rPr lang="hu-HU" dirty="0"/>
              <a:t>Összefoglalás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FDC32458-6FB7-482C-AB4C-A0E3A023C21B}"/>
              </a:ext>
            </a:extLst>
          </p:cNvPr>
          <p:cNvSpPr/>
          <p:nvPr/>
        </p:nvSpPr>
        <p:spPr>
          <a:xfrm>
            <a:off x="0" y="1700808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None/>
            </a:pPr>
            <a:r>
              <a:rPr lang="hu-HU" sz="3200" dirty="0">
                <a:solidFill>
                  <a:srgbClr val="232157"/>
                </a:solidFill>
              </a:rPr>
              <a:t>f)   Milyen hitelfajták jöhetnek szóba?</a:t>
            </a:r>
          </a:p>
          <a:p>
            <a:pPr marL="514350" lvl="0" indent="-514350">
              <a:buNone/>
            </a:pPr>
            <a:r>
              <a:rPr lang="hu-HU" sz="3200" dirty="0">
                <a:solidFill>
                  <a:srgbClr val="232157"/>
                </a:solidFill>
              </a:rPr>
              <a:t>g)  Milyen szempontok lehetnek </a:t>
            </a:r>
            <a:r>
              <a:rPr lang="hu-HU" sz="3200" dirty="0" err="1">
                <a:solidFill>
                  <a:srgbClr val="232157"/>
                </a:solidFill>
              </a:rPr>
              <a:t>fontosak</a:t>
            </a:r>
            <a:r>
              <a:rPr lang="hu-HU" sz="3200" dirty="0">
                <a:solidFill>
                  <a:srgbClr val="232157"/>
                </a:solidFill>
              </a:rPr>
              <a:t> a hitel megválasztásánál?</a:t>
            </a:r>
          </a:p>
          <a:p>
            <a:pPr marL="514350" lvl="0" indent="-514350">
              <a:buNone/>
            </a:pPr>
            <a:r>
              <a:rPr lang="hu-HU" sz="3200" dirty="0">
                <a:solidFill>
                  <a:srgbClr val="232157"/>
                </a:solidFill>
              </a:rPr>
              <a:t>h)  Miért a szülők veszik fel a hitelt, miért nem Ági?</a:t>
            </a:r>
          </a:p>
          <a:p>
            <a:pPr marL="571500" lvl="0" indent="-571500">
              <a:buAutoNum type="romanLcParenR"/>
            </a:pPr>
            <a:r>
              <a:rPr lang="hu-HU" sz="3200" dirty="0">
                <a:solidFill>
                  <a:srgbClr val="232157"/>
                </a:solidFill>
              </a:rPr>
              <a:t>Maximum mekkora törlesztőrészletet tudnak Ági szülei bevállalni?</a:t>
            </a:r>
          </a:p>
          <a:p>
            <a:pPr marL="571500" indent="-571500">
              <a:buNone/>
            </a:pPr>
            <a:r>
              <a:rPr lang="hu-HU" sz="3200" dirty="0">
                <a:solidFill>
                  <a:srgbClr val="232157"/>
                </a:solidFill>
              </a:rPr>
              <a:t>j)   Jogos-e, hogy 12 hónapos futamidővel kalkulálnak?</a:t>
            </a:r>
          </a:p>
        </p:txBody>
      </p:sp>
    </p:spTree>
    <p:extLst>
      <p:ext uri="{BB962C8B-B14F-4D97-AF65-F5344CB8AC3E}">
        <p14:creationId xmlns:p14="http://schemas.microsoft.com/office/powerpoint/2010/main" val="110734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0AD6FF9B-2E3F-48A7-A4C7-E845705AB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685" y="5805264"/>
            <a:ext cx="856668" cy="599007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EFF6DAE4-1121-45D1-911B-D02BEC55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88" y="0"/>
            <a:ext cx="4608512" cy="1205880"/>
          </a:xfrm>
        </p:spPr>
        <p:txBody>
          <a:bodyPr/>
          <a:lstStyle/>
          <a:p>
            <a:r>
              <a:rPr lang="hu-HU" dirty="0"/>
              <a:t>Házi feladat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561AB432-BFFA-4DFD-85CD-60B4114B551D}"/>
              </a:ext>
            </a:extLst>
          </p:cNvPr>
          <p:cNvSpPr/>
          <p:nvPr/>
        </p:nvSpPr>
        <p:spPr>
          <a:xfrm>
            <a:off x="86806" y="1340768"/>
            <a:ext cx="90571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u-HU" sz="2400" dirty="0">
                <a:solidFill>
                  <a:srgbClr val="232157"/>
                </a:solidFill>
              </a:rPr>
              <a:t>Egészítsétek ki a hiányos mondatokat a megfelelő kifejezéssel! </a:t>
            </a:r>
            <a:r>
              <a:rPr lang="hu-HU" sz="2400" dirty="0" err="1">
                <a:solidFill>
                  <a:srgbClr val="232157"/>
                </a:solidFill>
              </a:rPr>
              <a:t>Válasszatok</a:t>
            </a:r>
            <a:r>
              <a:rPr lang="hu-HU" sz="2400" dirty="0">
                <a:solidFill>
                  <a:srgbClr val="232157"/>
                </a:solidFill>
              </a:rPr>
              <a:t> az alábbiak közül: nagyobb, kisebb, egyenlő, nő, csökken, változatlan marad!</a:t>
            </a:r>
          </a:p>
          <a:p>
            <a:pPr>
              <a:buNone/>
            </a:pPr>
            <a:endParaRPr lang="hu-HU" sz="2400" dirty="0">
              <a:solidFill>
                <a:srgbClr val="232157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hu-HU" sz="2400" dirty="0">
                <a:solidFill>
                  <a:srgbClr val="232157"/>
                </a:solidFill>
              </a:rPr>
              <a:t>A felvett hitel összege ……………………………………….., mint a banknak visszafizetendő összeg.</a:t>
            </a:r>
          </a:p>
          <a:p>
            <a:pPr marL="514350" lvl="0" indent="-514350">
              <a:buFont typeface="+mj-lt"/>
              <a:buAutoNum type="alphaUcPeriod"/>
            </a:pPr>
            <a:r>
              <a:rPr lang="hu-HU" sz="2400" dirty="0">
                <a:solidFill>
                  <a:srgbClr val="232157"/>
                </a:solidFill>
              </a:rPr>
              <a:t>A kamatláb emelkedése miatt ……………… a banknak visszafizetendő összeg.</a:t>
            </a:r>
          </a:p>
          <a:p>
            <a:pPr marL="514350" lvl="0" indent="-514350">
              <a:buFont typeface="+mj-lt"/>
              <a:buAutoNum type="alphaUcPeriod"/>
            </a:pPr>
            <a:r>
              <a:rPr lang="hu-HU" sz="2400" dirty="0">
                <a:solidFill>
                  <a:srgbClr val="232157"/>
                </a:solidFill>
              </a:rPr>
              <a:t>A hitel </a:t>
            </a:r>
            <a:r>
              <a:rPr lang="hu-HU" sz="2400" dirty="0" err="1">
                <a:solidFill>
                  <a:srgbClr val="232157"/>
                </a:solidFill>
              </a:rPr>
              <a:t>futamidejének</a:t>
            </a:r>
            <a:r>
              <a:rPr lang="hu-HU" sz="2400" dirty="0">
                <a:solidFill>
                  <a:srgbClr val="232157"/>
                </a:solidFill>
              </a:rPr>
              <a:t> csökkenése miatt ………………….. a havonta fizetendő összeg, egyenlő részletekben történő fizetés esetén.</a:t>
            </a:r>
          </a:p>
          <a:p>
            <a:pPr marL="514350" lvl="0" indent="-514350">
              <a:buFont typeface="+mj-lt"/>
              <a:buAutoNum type="alphaUcPeriod"/>
            </a:pPr>
            <a:r>
              <a:rPr lang="hu-HU" sz="2400" dirty="0">
                <a:solidFill>
                  <a:srgbClr val="232157"/>
                </a:solidFill>
              </a:rPr>
              <a:t>Az éves kamatláb ………………, mint a </a:t>
            </a:r>
            <a:r>
              <a:rPr lang="hu-HU" sz="2400" dirty="0" err="1">
                <a:solidFill>
                  <a:srgbClr val="232157"/>
                </a:solidFill>
              </a:rPr>
              <a:t>THM</a:t>
            </a:r>
            <a:r>
              <a:rPr lang="hu-HU" sz="2400" dirty="0">
                <a:solidFill>
                  <a:srgbClr val="232157"/>
                </a:solidFill>
              </a:rPr>
              <a:t>.</a:t>
            </a:r>
          </a:p>
          <a:p>
            <a:pPr marL="514350" lvl="0" indent="-514350">
              <a:buFont typeface="+mj-lt"/>
              <a:buAutoNum type="alphaUcPeriod"/>
            </a:pPr>
            <a:r>
              <a:rPr lang="hu-HU" sz="2400" dirty="0">
                <a:solidFill>
                  <a:srgbClr val="232157"/>
                </a:solidFill>
              </a:rPr>
              <a:t>Két hitellehetőség összehasonlításakor a THM …………….. drágább hitel esetén.</a:t>
            </a:r>
          </a:p>
        </p:txBody>
      </p:sp>
    </p:spTree>
    <p:extLst>
      <p:ext uri="{BB962C8B-B14F-4D97-AF65-F5344CB8AC3E}">
        <p14:creationId xmlns:p14="http://schemas.microsoft.com/office/powerpoint/2010/main" val="174562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181</Words>
  <Application>Microsoft Office PowerPoint</Application>
  <PresentationFormat>Diavetítés a képernyőre (4:3 oldalarány)</PresentationFormat>
  <Paragraphs>24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1_Office-téma</vt:lpstr>
      <vt:lpstr>PowerPoint-bemutató</vt:lpstr>
      <vt:lpstr>Összefoglalás</vt:lpstr>
      <vt:lpstr>Összefoglalás</vt:lpstr>
      <vt:lpstr>Házi feladat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Györgyi</dc:creator>
  <cp:lastModifiedBy>Julianna Bernáth</cp:lastModifiedBy>
  <cp:revision>36</cp:revision>
  <cp:lastPrinted>2017-10-05T07:35:04Z</cp:lastPrinted>
  <dcterms:created xsi:type="dcterms:W3CDTF">2017-07-18T08:50:50Z</dcterms:created>
  <dcterms:modified xsi:type="dcterms:W3CDTF">2017-11-09T13:03:22Z</dcterms:modified>
</cp:coreProperties>
</file>