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308" r:id="rId3"/>
    <p:sldId id="323" r:id="rId4"/>
    <p:sldId id="324" r:id="rId5"/>
    <p:sldId id="326" r:id="rId6"/>
    <p:sldId id="327" r:id="rId7"/>
    <p:sldId id="271" r:id="rId8"/>
    <p:sldId id="279" r:id="rId9"/>
    <p:sldId id="328" r:id="rId10"/>
    <p:sldId id="329" r:id="rId11"/>
    <p:sldId id="330" r:id="rId12"/>
    <p:sldId id="332" r:id="rId13"/>
    <p:sldId id="331" r:id="rId14"/>
    <p:sldId id="333" r:id="rId15"/>
    <p:sldId id="334" r:id="rId16"/>
    <p:sldId id="335" r:id="rId17"/>
    <p:sldId id="274" r:id="rId18"/>
    <p:sldId id="336" r:id="rId19"/>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32A0"/>
    <a:srgbClr val="FDF4AE"/>
    <a:srgbClr val="D3F4FF"/>
    <a:srgbClr val="F7EDBF"/>
    <a:srgbClr val="F1E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31" autoAdjust="0"/>
    <p:restoredTop sz="94660"/>
  </p:normalViewPr>
  <p:slideViewPr>
    <p:cSldViewPr snapToGrid="0">
      <p:cViewPr varScale="1">
        <p:scale>
          <a:sx n="72" d="100"/>
          <a:sy n="72"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66614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2607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37551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224606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0649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7668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38B504CB-8247-424B-A5D3-1B0E1B340D4A}" type="datetimeFigureOut">
              <a:rPr lang="hu-HU" smtClean="0"/>
              <a:t>2016. 04. 01.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84429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38B504CB-8247-424B-A5D3-1B0E1B340D4A}" type="datetimeFigureOut">
              <a:rPr lang="hu-HU" smtClean="0"/>
              <a:t>2016. 04. 01.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98028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38B504CB-8247-424B-A5D3-1B0E1B340D4A}" type="datetimeFigureOut">
              <a:rPr lang="hu-HU" smtClean="0"/>
              <a:t>2016. 04. 01.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423035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49875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41699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504CB-8247-424B-A5D3-1B0E1B340D4A}" type="datetimeFigureOut">
              <a:rPr lang="hu-HU" smtClean="0"/>
              <a:t>2016. 04. 01.</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2CB42-E189-422C-B37E-A53A271CDB1F}" type="slidenum">
              <a:rPr lang="hu-HU" smtClean="0"/>
              <a:t>‹#›</a:t>
            </a:fld>
            <a:endParaRPr lang="hu-HU"/>
          </a:p>
        </p:txBody>
      </p:sp>
    </p:spTree>
    <p:extLst>
      <p:ext uri="{BB962C8B-B14F-4D97-AF65-F5344CB8AC3E}">
        <p14:creationId xmlns:p14="http://schemas.microsoft.com/office/powerpoint/2010/main" val="235890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akk.hu/"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bet.hu/"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hyperlink" Target="http://www.penziranytu.hu/"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0"/>
            <a:ext cx="12192000" cy="2324100"/>
          </a:xfrm>
        </p:spPr>
        <p:txBody>
          <a:bodyPr>
            <a:normAutofit/>
          </a:bodyPr>
          <a:lstStyle/>
          <a:p>
            <a:r>
              <a:rPr lang="hu-HU" sz="7200" b="1" baseline="30000" dirty="0">
                <a:solidFill>
                  <a:srgbClr val="6E32A0"/>
                </a:solidFill>
                <a:latin typeface="+mn-lt"/>
              </a:rPr>
              <a:t>16–17. Amit az értékpapír-befektetésekről tudni érdemes </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1790699" y="2788945"/>
            <a:ext cx="10267951" cy="2353577"/>
          </a:xfrm>
        </p:spPr>
        <p:txBody>
          <a:bodyPr>
            <a:noAutofit/>
          </a:bodyPr>
          <a:lstStyle/>
          <a:p>
            <a:pPr algn="l"/>
            <a:r>
              <a:rPr lang="pl-PL" sz="4800" b="1" baseline="30000" dirty="0">
                <a:solidFill>
                  <a:srgbClr val="6E32A0"/>
                </a:solidFill>
              </a:rPr>
              <a:t>A. Mik azok az értékpapírok?</a:t>
            </a:r>
          </a:p>
          <a:p>
            <a:pPr algn="l"/>
            <a:r>
              <a:rPr lang="hu-HU" sz="4800" b="1" baseline="30000" dirty="0">
                <a:solidFill>
                  <a:srgbClr val="6E32A0"/>
                </a:solidFill>
              </a:rPr>
              <a:t>B. Mi a különbség a részvények és a kötvények között?</a:t>
            </a:r>
          </a:p>
          <a:p>
            <a:pPr algn="l"/>
            <a:r>
              <a:rPr lang="hu-HU" sz="4800" b="1" baseline="30000" dirty="0">
                <a:solidFill>
                  <a:srgbClr val="6E32A0"/>
                </a:solidFill>
              </a:rPr>
              <a:t>C. Mit nevezünk állampapírnak?  </a:t>
            </a:r>
          </a:p>
          <a:p>
            <a:pPr algn="l"/>
            <a:r>
              <a:rPr lang="hu-HU" sz="4800" b="1" baseline="30000" dirty="0">
                <a:solidFill>
                  <a:srgbClr val="6E32A0"/>
                </a:solidFill>
              </a:rPr>
              <a:t>D. Hol lehet értékpapírokat vásárolni és eladni?</a:t>
            </a:r>
          </a:p>
        </p:txBody>
      </p:sp>
    </p:spTree>
    <p:extLst>
      <p:ext uri="{BB962C8B-B14F-4D97-AF65-F5344CB8AC3E}">
        <p14:creationId xmlns:p14="http://schemas.microsoft.com/office/powerpoint/2010/main" val="61216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14300" y="1466524"/>
            <a:ext cx="11915775" cy="2385718"/>
          </a:xfrm>
          <a:prstGeom prst="rect">
            <a:avLst/>
          </a:prstGeom>
        </p:spPr>
        <p:txBody>
          <a:bodyPr wrap="square">
            <a:spAutoFit/>
          </a:bodyPr>
          <a:lstStyle/>
          <a:p>
            <a:pPr algn="just">
              <a:lnSpc>
                <a:spcPts val="3000"/>
              </a:lnSpc>
              <a:spcBef>
                <a:spcPts val="1200"/>
              </a:spcBef>
            </a:pPr>
            <a:r>
              <a:rPr lang="hu-HU" sz="3600" baseline="30000" dirty="0"/>
              <a:t>Aki részvényeket vásárol, lényegében a részvényt kibocsátó vállalatban lesz tulajdonos. A részvények tulajdonjogot megtestesítő, lejárat nélküli értékpapírok. Ha a vállalat jól működik és nyereséget termel, akkor a részvényeink piaci értéke is növekszik, ha rosszul működik és veszteséget termel, akkor a piaci értéke csökken. Egy részvény aktuális értékét a részvényárfolyam fejezi ki, ez az az ár, amennyiért adott időpontban megvásárolható vagy értékesíthető a piacon. </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a:t>
            </a:r>
          </a:p>
        </p:txBody>
      </p:sp>
      <p:sp>
        <p:nvSpPr>
          <p:cNvPr id="8" name="Téglalap 7"/>
          <p:cNvSpPr/>
          <p:nvPr/>
        </p:nvSpPr>
        <p:spPr>
          <a:xfrm>
            <a:off x="0" y="858405"/>
            <a:ext cx="12192000" cy="584775"/>
          </a:xfrm>
          <a:prstGeom prst="rect">
            <a:avLst/>
          </a:prstGeom>
        </p:spPr>
        <p:txBody>
          <a:bodyPr wrap="square">
            <a:spAutoFit/>
          </a:bodyPr>
          <a:lstStyle/>
          <a:p>
            <a:pPr algn="ctr"/>
            <a:r>
              <a:rPr lang="hu-HU" sz="4800" b="1" baseline="30000" dirty="0"/>
              <a:t>B. </a:t>
            </a:r>
            <a:r>
              <a:rPr lang="hu-HU" sz="4800" b="1" baseline="30000" dirty="0">
                <a:solidFill>
                  <a:srgbClr val="6E32A0"/>
                </a:solidFill>
              </a:rPr>
              <a:t>Mi a különbség a részvények és a kötvények között?</a:t>
            </a:r>
          </a:p>
        </p:txBody>
      </p:sp>
      <p:pic>
        <p:nvPicPr>
          <p:cNvPr id="9" name="Kép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3289383"/>
            <a:ext cx="4867275" cy="3433743"/>
          </a:xfrm>
          <a:prstGeom prst="rect">
            <a:avLst/>
          </a:prstGeom>
        </p:spPr>
      </p:pic>
      <p:sp>
        <p:nvSpPr>
          <p:cNvPr id="10" name="Téglalap 9"/>
          <p:cNvSpPr/>
          <p:nvPr/>
        </p:nvSpPr>
        <p:spPr>
          <a:xfrm>
            <a:off x="114300" y="3852242"/>
            <a:ext cx="7048500" cy="3170099"/>
          </a:xfrm>
          <a:prstGeom prst="rect">
            <a:avLst/>
          </a:prstGeom>
        </p:spPr>
        <p:txBody>
          <a:bodyPr wrap="square">
            <a:spAutoFit/>
          </a:bodyPr>
          <a:lstStyle/>
          <a:p>
            <a:pPr algn="just">
              <a:lnSpc>
                <a:spcPts val="3000"/>
              </a:lnSpc>
              <a:spcBef>
                <a:spcPts val="1200"/>
              </a:spcBef>
            </a:pPr>
            <a:r>
              <a:rPr lang="hu-HU" sz="3600" baseline="30000" dirty="0"/>
              <a:t>Ha valaki drágábban tudja a részvényét eladni, mint ahogy vette, akkor árfolyamnyereségre tesz szert. Mivel a részvény egy vállalat tulajdonlását jelenti, így annak tulajdonosa jogosult a vállalat eredményéből való részesedésre, vagyis osztalékra. Részvényeket a vállalatok általában azért bocsátanak ki, mert ezzel a módszerrel tőkét szereznek céljaik eléréséhez, például új gyárat építenek, vagy külföldön terjeszkednek belőle. </a:t>
            </a:r>
          </a:p>
        </p:txBody>
      </p:sp>
    </p:spTree>
    <p:extLst>
      <p:ext uri="{BB962C8B-B14F-4D97-AF65-F5344CB8AC3E}">
        <p14:creationId xmlns:p14="http://schemas.microsoft.com/office/powerpoint/2010/main" val="956039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14300" y="847399"/>
            <a:ext cx="7648575" cy="6170920"/>
          </a:xfrm>
          <a:prstGeom prst="rect">
            <a:avLst/>
          </a:prstGeom>
        </p:spPr>
        <p:txBody>
          <a:bodyPr wrap="square">
            <a:spAutoFit/>
          </a:bodyPr>
          <a:lstStyle/>
          <a:p>
            <a:pPr algn="just">
              <a:lnSpc>
                <a:spcPts val="3000"/>
              </a:lnSpc>
              <a:spcBef>
                <a:spcPts val="1200"/>
              </a:spcBef>
            </a:pPr>
            <a:r>
              <a:rPr lang="hu-HU" sz="3600" baseline="30000" dirty="0"/>
              <a:t>Aki kötvényeket vásárol, lényegében a kötvényt kibocsátó vállalatnak pénzt ad kölcsön. A kötvények tehát hitelviszonyt megtestesítő értékpapírok, amelyek az adott kölcsön feltételeit rögzítik írásban. Kibocsátó szerint vállalati kötvényeket, államkötvényeket és önkormányzati kötvényeket lehet megkülönböztetni.</a:t>
            </a:r>
          </a:p>
          <a:p>
            <a:pPr algn="just">
              <a:lnSpc>
                <a:spcPts val="3000"/>
              </a:lnSpc>
              <a:spcBef>
                <a:spcPts val="1200"/>
              </a:spcBef>
            </a:pPr>
            <a:r>
              <a:rPr lang="hu-HU" sz="3600" baseline="30000" dirty="0"/>
              <a:t>A kötvények eladásának szintén az a célja, hogy a kibocsátó forrást szerezzen (például egy színház vagy új út építéséhez), de a részvényekkel ellentétben itt nem válunk tulajdonossá. </a:t>
            </a:r>
          </a:p>
          <a:p>
            <a:pPr algn="just">
              <a:lnSpc>
                <a:spcPts val="3000"/>
              </a:lnSpc>
              <a:spcBef>
                <a:spcPts val="1200"/>
              </a:spcBef>
            </a:pPr>
            <a:r>
              <a:rPr lang="hu-HU" sz="3600" baseline="30000" dirty="0"/>
              <a:t>A vállalati és önkormányzati kötvények kockázatosabbak, mint az államkötvények, ugyanis egy vállalatnál vagy önkormányzatnál nagyobb az esély a csődre, mint az államnál. Ennek oka, hogy az államkötvények kibocsátója maga az állam, amely esetében az úgynevezett  visszafizetési kockázat elhanyagolható.</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 </a:t>
            </a:r>
            <a:r>
              <a:rPr lang="hu-HU" sz="2400" b="1" baseline="30000" dirty="0"/>
              <a:t>B. </a:t>
            </a:r>
            <a:r>
              <a:rPr lang="hu-HU" sz="2400" b="1" baseline="30000" dirty="0">
                <a:solidFill>
                  <a:srgbClr val="6E32A0"/>
                </a:solidFill>
              </a:rPr>
              <a:t>Mi a különbség a részvények és a kötvények között?</a:t>
            </a:r>
            <a:r>
              <a:rPr lang="hu-HU" sz="2400" b="1" baseline="30000" dirty="0">
                <a:solidFill>
                  <a:srgbClr val="6E32A0"/>
                </a:solidFill>
                <a:latin typeface="+mn-lt"/>
              </a:rPr>
              <a:t> </a:t>
            </a:r>
          </a:p>
        </p:txBody>
      </p:sp>
      <p:pic>
        <p:nvPicPr>
          <p:cNvPr id="11" name="Kép 10"/>
          <p:cNvPicPr>
            <a:picLocks noChangeAspect="1"/>
          </p:cNvPicPr>
          <p:nvPr/>
        </p:nvPicPr>
        <p:blipFill rotWithShape="1">
          <a:blip r:embed="rId3" cstate="print">
            <a:extLst>
              <a:ext uri="{28A0092B-C50C-407E-A947-70E740481C1C}">
                <a14:useLocalDpi xmlns:a14="http://schemas.microsoft.com/office/drawing/2010/main" val="0"/>
              </a:ext>
            </a:extLst>
          </a:blip>
          <a:srcRect l="1613" r="4095"/>
          <a:stretch/>
        </p:blipFill>
        <p:spPr>
          <a:xfrm>
            <a:off x="7858125" y="847399"/>
            <a:ext cx="4212000" cy="5886014"/>
          </a:xfrm>
          <a:prstGeom prst="rect">
            <a:avLst/>
          </a:prstGeom>
        </p:spPr>
      </p:pic>
    </p:spTree>
    <p:extLst>
      <p:ext uri="{BB962C8B-B14F-4D97-AF65-F5344CB8AC3E}">
        <p14:creationId xmlns:p14="http://schemas.microsoft.com/office/powerpoint/2010/main" val="438772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14301" y="1466524"/>
            <a:ext cx="5791200" cy="3554819"/>
          </a:xfrm>
          <a:prstGeom prst="rect">
            <a:avLst/>
          </a:prstGeom>
        </p:spPr>
        <p:txBody>
          <a:bodyPr wrap="square">
            <a:spAutoFit/>
          </a:bodyPr>
          <a:lstStyle/>
          <a:p>
            <a:pPr>
              <a:lnSpc>
                <a:spcPts val="3000"/>
              </a:lnSpc>
              <a:spcBef>
                <a:spcPts val="1200"/>
              </a:spcBef>
            </a:pPr>
            <a:r>
              <a:rPr lang="hu-HU" sz="3600" baseline="30000" dirty="0"/>
              <a:t>Állampapír vásárlásával a vásárló (befektető) tulajdonképpen az államnak ad kölcsön előre meghatározott kamatra és előre meghatározott időre. Az állampapír az állam által kibocsátott, hitelviszonyt megtestesítő értékpapír. Az állampapírok lejárata alapján megkülönböztetünk kincstárjegyet (1 éves vagy annál rövidebb lejáratú) és államkötvényt (1 évnél hosszabb lejáratú). </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a:t>
            </a:r>
          </a:p>
        </p:txBody>
      </p:sp>
      <p:sp>
        <p:nvSpPr>
          <p:cNvPr id="8" name="Téglalap 7"/>
          <p:cNvSpPr/>
          <p:nvPr/>
        </p:nvSpPr>
        <p:spPr>
          <a:xfrm>
            <a:off x="0" y="858405"/>
            <a:ext cx="12192000" cy="584775"/>
          </a:xfrm>
          <a:prstGeom prst="rect">
            <a:avLst/>
          </a:prstGeom>
        </p:spPr>
        <p:txBody>
          <a:bodyPr wrap="square">
            <a:spAutoFit/>
          </a:bodyPr>
          <a:lstStyle/>
          <a:p>
            <a:pPr algn="ctr"/>
            <a:r>
              <a:rPr lang="hu-HU" sz="4800" b="1" baseline="30000" dirty="0"/>
              <a:t>C. </a:t>
            </a:r>
            <a:r>
              <a:rPr lang="hu-HU" sz="4800" b="1" baseline="30000" dirty="0">
                <a:solidFill>
                  <a:srgbClr val="6E32A0"/>
                </a:solidFill>
              </a:rPr>
              <a:t>Mit nevezünk állampapírnak?  </a:t>
            </a:r>
          </a:p>
        </p:txBody>
      </p:sp>
      <p:sp>
        <p:nvSpPr>
          <p:cNvPr id="11" name="Lekerekített téglalap 10"/>
          <p:cNvSpPr/>
          <p:nvPr/>
        </p:nvSpPr>
        <p:spPr>
          <a:xfrm>
            <a:off x="114301" y="4937669"/>
            <a:ext cx="5514974" cy="1710781"/>
          </a:xfrm>
          <a:prstGeom prst="roundRect">
            <a:avLst>
              <a:gd name="adj" fmla="val 8830"/>
            </a:avLst>
          </a:prstGeom>
          <a:solidFill>
            <a:schemeClr val="bg1"/>
          </a:solidFill>
          <a:ln w="38100">
            <a:solidFill>
              <a:srgbClr val="6E3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Téglalap 11"/>
          <p:cNvSpPr/>
          <p:nvPr/>
        </p:nvSpPr>
        <p:spPr>
          <a:xfrm>
            <a:off x="180977" y="5114178"/>
            <a:ext cx="5448298" cy="1631216"/>
          </a:xfrm>
          <a:prstGeom prst="rect">
            <a:avLst/>
          </a:prstGeom>
        </p:spPr>
        <p:txBody>
          <a:bodyPr wrap="square">
            <a:spAutoFit/>
          </a:bodyPr>
          <a:lstStyle/>
          <a:p>
            <a:pPr>
              <a:lnSpc>
                <a:spcPts val="3000"/>
              </a:lnSpc>
            </a:pPr>
            <a:r>
              <a:rPr lang="hu-HU" sz="3600" b="1" baseline="30000" dirty="0"/>
              <a:t>TIPP</a:t>
            </a:r>
          </a:p>
          <a:p>
            <a:pPr>
              <a:lnSpc>
                <a:spcPts val="3000"/>
              </a:lnSpc>
            </a:pPr>
            <a:r>
              <a:rPr lang="hu-HU" sz="3600" baseline="30000" dirty="0"/>
              <a:t>Az állampapírok hozamáról a legkönnyebben az Államadósság Kezelő Központ (ÁKK) </a:t>
            </a:r>
            <a:r>
              <a:rPr lang="hu-HU" sz="3600" baseline="30000" dirty="0">
                <a:hlinkClick r:id="rId3"/>
              </a:rPr>
              <a:t>honlapján</a:t>
            </a:r>
            <a:r>
              <a:rPr lang="hu-HU" sz="3600" baseline="30000" dirty="0"/>
              <a:t> tájékozódhatunk.</a:t>
            </a:r>
          </a:p>
        </p:txBody>
      </p:sp>
      <p:pic>
        <p:nvPicPr>
          <p:cNvPr id="3" name="Kép 2"/>
          <p:cNvPicPr>
            <a:picLocks noChangeAspect="1"/>
          </p:cNvPicPr>
          <p:nvPr/>
        </p:nvPicPr>
        <p:blipFill>
          <a:blip r:embed="rId4"/>
          <a:stretch>
            <a:fillRect/>
          </a:stretch>
        </p:blipFill>
        <p:spPr>
          <a:xfrm>
            <a:off x="5820238" y="1443180"/>
            <a:ext cx="6244987" cy="5205270"/>
          </a:xfrm>
          <a:prstGeom prst="rect">
            <a:avLst/>
          </a:prstGeom>
        </p:spPr>
      </p:pic>
    </p:spTree>
    <p:extLst>
      <p:ext uri="{BB962C8B-B14F-4D97-AF65-F5344CB8AC3E}">
        <p14:creationId xmlns:p14="http://schemas.microsoft.com/office/powerpoint/2010/main" val="1442093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42875" y="857250"/>
            <a:ext cx="7439025" cy="2770438"/>
          </a:xfrm>
          <a:prstGeom prst="rect">
            <a:avLst/>
          </a:prstGeom>
        </p:spPr>
        <p:txBody>
          <a:bodyPr wrap="square">
            <a:spAutoFit/>
          </a:bodyPr>
          <a:lstStyle/>
          <a:p>
            <a:pPr algn="just">
              <a:lnSpc>
                <a:spcPts val="3000"/>
              </a:lnSpc>
              <a:spcBef>
                <a:spcPts val="1200"/>
              </a:spcBef>
            </a:pPr>
            <a:r>
              <a:rPr lang="hu-HU" sz="3600" baseline="30000" dirty="0"/>
              <a:t>A fejlett országok állampapírjai lényegében kockázatmentesek, a szegényebb, fejlődő országok által kibocsátott kötvények viszont kevésbé biztonságosak. Kockázatot egy esetleges államcsőd vagy más fizetésképtelenség jelenthet, illetve ha az állampapír kibocsátása és lejárata közötti idő alatt a piaci kamatok megváltoznak. </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 </a:t>
            </a:r>
            <a:r>
              <a:rPr lang="hu-HU" sz="2400" b="1" baseline="30000" dirty="0"/>
              <a:t>C. </a:t>
            </a:r>
            <a:r>
              <a:rPr lang="hu-HU" sz="2400" b="1" baseline="30000" dirty="0">
                <a:solidFill>
                  <a:srgbClr val="6E32A0"/>
                </a:solidFill>
              </a:rPr>
              <a:t>Mit nevezünk állampapírnak?  </a:t>
            </a:r>
            <a:r>
              <a:rPr lang="hu-HU" sz="2400" b="1" baseline="30000" dirty="0">
                <a:solidFill>
                  <a:srgbClr val="6E32A0"/>
                </a:solidFill>
                <a:latin typeface="+mn-lt"/>
              </a:rPr>
              <a:t> </a:t>
            </a:r>
          </a:p>
        </p:txBody>
      </p:sp>
      <p:sp>
        <p:nvSpPr>
          <p:cNvPr id="13" name="Lekerekített téglalap 12"/>
          <p:cNvSpPr/>
          <p:nvPr/>
        </p:nvSpPr>
        <p:spPr>
          <a:xfrm>
            <a:off x="7724775" y="857250"/>
            <a:ext cx="4305299" cy="5768432"/>
          </a:xfrm>
          <a:prstGeom prst="roundRect">
            <a:avLst>
              <a:gd name="adj" fmla="val 4626"/>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7867649" y="952500"/>
            <a:ext cx="4162425" cy="5847755"/>
          </a:xfrm>
          <a:prstGeom prst="rect">
            <a:avLst/>
          </a:prstGeom>
        </p:spPr>
        <p:txBody>
          <a:bodyPr wrap="square">
            <a:spAutoFit/>
          </a:bodyPr>
          <a:lstStyle/>
          <a:p>
            <a:r>
              <a:rPr lang="hu-HU" sz="3600" b="1" baseline="30000" dirty="0"/>
              <a:t>Jó, ha tudod!</a:t>
            </a:r>
          </a:p>
          <a:p>
            <a:pPr algn="just">
              <a:lnSpc>
                <a:spcPts val="3000"/>
              </a:lnSpc>
            </a:pPr>
            <a:r>
              <a:rPr lang="hu-HU" sz="3600" baseline="30000" dirty="0"/>
              <a:t>A referenciahozam az a hozam, amely az adott befektetési forma átlaghozamát mutatja meg. Ehhez érdemes mérni a hasonló befektetések hasznát. Ez egyrészt segít az érdeklődőknek abban, hogy a hasonló befektetések teljesítményét összemérhessék, így döntéseiket könnyebben meghozhassák, másrészt iránymutatást ad a befektetést kezelő intézmények megítéléséhez is.</a:t>
            </a: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223" y="3530149"/>
            <a:ext cx="6919952" cy="3095533"/>
          </a:xfrm>
          <a:prstGeom prst="rect">
            <a:avLst/>
          </a:prstGeom>
        </p:spPr>
      </p:pic>
    </p:spTree>
    <p:extLst>
      <p:ext uri="{BB962C8B-B14F-4D97-AF65-F5344CB8AC3E}">
        <p14:creationId xmlns:p14="http://schemas.microsoft.com/office/powerpoint/2010/main" val="976836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14302" y="1466524"/>
            <a:ext cx="3575500" cy="5093702"/>
          </a:xfrm>
          <a:prstGeom prst="rect">
            <a:avLst/>
          </a:prstGeom>
        </p:spPr>
        <p:txBody>
          <a:bodyPr wrap="square">
            <a:spAutoFit/>
          </a:bodyPr>
          <a:lstStyle/>
          <a:p>
            <a:pPr algn="just">
              <a:lnSpc>
                <a:spcPts val="3000"/>
              </a:lnSpc>
              <a:spcBef>
                <a:spcPts val="1200"/>
              </a:spcBef>
            </a:pPr>
            <a:r>
              <a:rPr lang="hu-HU" sz="3600" baseline="30000" dirty="0"/>
              <a:t>Ma már ugyanolyan egyszerűen és gyorsan lehet értékpapírt venni, mint bármilyen más terméket. Ehhez elég egy befektetési szolgáltatónál (brókercégnél, banknál) egy különleges, úgynevezett értékpapírszámlát nyitni. Minden értékpapírt ezen a számlán tartanak nyilván a későbbiekben.</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a:t>
            </a:r>
          </a:p>
        </p:txBody>
      </p:sp>
      <p:sp>
        <p:nvSpPr>
          <p:cNvPr id="8" name="Téglalap 7"/>
          <p:cNvSpPr/>
          <p:nvPr/>
        </p:nvSpPr>
        <p:spPr>
          <a:xfrm>
            <a:off x="0" y="858405"/>
            <a:ext cx="12192000" cy="584775"/>
          </a:xfrm>
          <a:prstGeom prst="rect">
            <a:avLst/>
          </a:prstGeom>
        </p:spPr>
        <p:txBody>
          <a:bodyPr wrap="square">
            <a:spAutoFit/>
          </a:bodyPr>
          <a:lstStyle/>
          <a:p>
            <a:pPr algn="ctr"/>
            <a:r>
              <a:rPr lang="hu-HU" sz="4800" b="1" baseline="30000" dirty="0"/>
              <a:t>D. </a:t>
            </a:r>
            <a:r>
              <a:rPr lang="hu-HU" sz="4800" b="1" baseline="30000" dirty="0">
                <a:solidFill>
                  <a:srgbClr val="6E32A0"/>
                </a:solidFill>
              </a:rPr>
              <a:t>Hol lehet értékpapírokat vásárolni és eladni?</a:t>
            </a:r>
          </a:p>
        </p:txBody>
      </p:sp>
      <p:pic>
        <p:nvPicPr>
          <p:cNvPr id="3" name="Kép 2"/>
          <p:cNvPicPr>
            <a:picLocks noChangeAspect="1"/>
          </p:cNvPicPr>
          <p:nvPr/>
        </p:nvPicPr>
        <p:blipFill rotWithShape="1">
          <a:blip r:embed="rId3" cstate="print">
            <a:extLst>
              <a:ext uri="{28A0092B-C50C-407E-A947-70E740481C1C}">
                <a14:useLocalDpi xmlns:a14="http://schemas.microsoft.com/office/drawing/2010/main" val="0"/>
              </a:ext>
            </a:extLst>
          </a:blip>
          <a:srcRect b="8646"/>
          <a:stretch/>
        </p:blipFill>
        <p:spPr>
          <a:xfrm>
            <a:off x="3813628" y="1443180"/>
            <a:ext cx="8254546" cy="5008420"/>
          </a:xfrm>
          <a:prstGeom prst="rect">
            <a:avLst/>
          </a:prstGeom>
        </p:spPr>
      </p:pic>
    </p:spTree>
    <p:extLst>
      <p:ext uri="{BB962C8B-B14F-4D97-AF65-F5344CB8AC3E}">
        <p14:creationId xmlns:p14="http://schemas.microsoft.com/office/powerpoint/2010/main" val="3004723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04777" y="857250"/>
            <a:ext cx="5333998" cy="5848204"/>
          </a:xfrm>
          <a:prstGeom prst="rect">
            <a:avLst/>
          </a:prstGeom>
        </p:spPr>
        <p:txBody>
          <a:bodyPr wrap="square">
            <a:spAutoFit/>
          </a:bodyPr>
          <a:lstStyle/>
          <a:p>
            <a:pPr algn="just">
              <a:lnSpc>
                <a:spcPts val="3000"/>
              </a:lnSpc>
              <a:spcBef>
                <a:spcPts val="1200"/>
              </a:spcBef>
            </a:pPr>
            <a:r>
              <a:rPr lang="hu-HU" sz="3600" baseline="30000" dirty="0"/>
              <a:t>Sokféle brókercég kínálja szolgáltatásait, ezért nem mindegy, melyikre bízza az ügyfél a pénz kezelését. A kiválasztás során fontos szempont lehet az adott cég mérete, tőkeereje, amely mutatja a cég stabilitását. Az egyik leglényegesebb szempont, hogy mekkora költséget számítanak fel a számlák vezetése/kezelése után. A brókercégek mint szolgáltatók természetesen díjat számolhatnak fel az értékpapírügyletek (szolgáltatások) után. Emellett díjat kell fizetni az értékpapírszámla nyitása, vezetése, illetve a pénzforgalom (átutalások) után is.</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 </a:t>
            </a:r>
            <a:r>
              <a:rPr lang="hu-HU" sz="2400" b="1" baseline="30000" dirty="0"/>
              <a:t>D. </a:t>
            </a:r>
            <a:r>
              <a:rPr lang="hu-HU" sz="2400" b="1" baseline="30000" dirty="0">
                <a:solidFill>
                  <a:srgbClr val="6E32A0"/>
                </a:solidFill>
              </a:rPr>
              <a:t>Hol lehet értékpapírokat vásárolni és eladni?</a:t>
            </a:r>
            <a:r>
              <a:rPr lang="hu-HU" sz="2400" b="1" baseline="30000" dirty="0">
                <a:solidFill>
                  <a:srgbClr val="6E32A0"/>
                </a:solidFill>
                <a:latin typeface="+mn-lt"/>
              </a:rPr>
              <a:t> </a:t>
            </a:r>
          </a:p>
        </p:txBody>
      </p:sp>
      <p:sp>
        <p:nvSpPr>
          <p:cNvPr id="9" name="Lekerekített téglalap 8"/>
          <p:cNvSpPr/>
          <p:nvPr/>
        </p:nvSpPr>
        <p:spPr>
          <a:xfrm>
            <a:off x="5648325" y="857250"/>
            <a:ext cx="6381749" cy="5768432"/>
          </a:xfrm>
          <a:prstGeom prst="roundRect">
            <a:avLst>
              <a:gd name="adj" fmla="val 3140"/>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églalap 9"/>
          <p:cNvSpPr/>
          <p:nvPr/>
        </p:nvSpPr>
        <p:spPr>
          <a:xfrm>
            <a:off x="5743575" y="952500"/>
            <a:ext cx="6286499" cy="5863144"/>
          </a:xfrm>
          <a:prstGeom prst="rect">
            <a:avLst/>
          </a:prstGeom>
        </p:spPr>
        <p:txBody>
          <a:bodyPr wrap="square">
            <a:spAutoFit/>
          </a:bodyPr>
          <a:lstStyle/>
          <a:p>
            <a:pPr>
              <a:lnSpc>
                <a:spcPts val="3000"/>
              </a:lnSpc>
            </a:pPr>
            <a:r>
              <a:rPr lang="hu-HU" sz="3600" b="1" baseline="30000" dirty="0"/>
              <a:t>Jó, ha tudod!</a:t>
            </a:r>
          </a:p>
          <a:p>
            <a:pPr algn="just">
              <a:lnSpc>
                <a:spcPts val="3000"/>
              </a:lnSpc>
            </a:pPr>
            <a:r>
              <a:rPr lang="hu-HU" sz="3600" baseline="30000" dirty="0"/>
              <a:t>Kezdő tőzsdézőknek ajánlják a befektetési alapba történő befektetést. Ezek az alapok a befektetők pénzét gyűjtik össze, és együttesen kezelik. Ezt az összegyűjtött vagyont nevezik befektetési alapnak, amelynek tőkéjéből és a kollektív befektetésével elért hozamából a befektetők az általuk vásárolt befektetési jegyek arányában részesülnek. Az alapkezelő az összegyűjtött vagyont értékpapírokba, pénzpiaci eszközökbe, illetve bankbetétekbe, devizába vagy ingatlanba fekteti attól függően, hogy előzőleg milyen befektetési stratégiát hirdetett meg. Az ingatlanalap például ingatlanba fektet, a részvényalap pedig részvényekbe.</a:t>
            </a:r>
          </a:p>
        </p:txBody>
      </p:sp>
    </p:spTree>
    <p:extLst>
      <p:ext uri="{BB962C8B-B14F-4D97-AF65-F5344CB8AC3E}">
        <p14:creationId xmlns:p14="http://schemas.microsoft.com/office/powerpoint/2010/main" val="132930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04777" y="857250"/>
            <a:ext cx="5524498" cy="3693768"/>
          </a:xfrm>
          <a:prstGeom prst="rect">
            <a:avLst/>
          </a:prstGeom>
        </p:spPr>
        <p:txBody>
          <a:bodyPr wrap="square">
            <a:spAutoFit/>
          </a:bodyPr>
          <a:lstStyle/>
          <a:p>
            <a:pPr algn="just">
              <a:lnSpc>
                <a:spcPts val="3000"/>
              </a:lnSpc>
              <a:spcBef>
                <a:spcPts val="1200"/>
              </a:spcBef>
            </a:pPr>
            <a:r>
              <a:rPr lang="hu-HU" sz="3600" baseline="30000" dirty="0"/>
              <a:t>Számlanyitás után szabadon köthetők az ügyletek személyesen, telefonon vagy interneten keresztül. A brókercégek ezt követően az ügyfelek megbízásából a tőzsdén kereskednek. </a:t>
            </a:r>
          </a:p>
          <a:p>
            <a:pPr algn="just">
              <a:lnSpc>
                <a:spcPts val="3000"/>
              </a:lnSpc>
              <a:spcBef>
                <a:spcPts val="1200"/>
              </a:spcBef>
            </a:pPr>
            <a:r>
              <a:rPr lang="hu-HU" sz="3600" baseline="30000" dirty="0"/>
              <a:t>A tőzsde nem más, mint egy piac, ahol a tőzsdei termékek (legalapvetőbb esetben az értékpapírok: részvények, kötvények) gazdát cserélnek. </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 </a:t>
            </a:r>
            <a:r>
              <a:rPr lang="hu-HU" sz="2400" b="1" baseline="30000" dirty="0"/>
              <a:t>D </a:t>
            </a:r>
            <a:r>
              <a:rPr lang="hu-HU" sz="2400" b="1" baseline="30000" dirty="0">
                <a:solidFill>
                  <a:srgbClr val="6E32A0"/>
                </a:solidFill>
              </a:rPr>
              <a:t>Hol lehet értékpapírokat vásárolni és eladni?</a:t>
            </a:r>
            <a:r>
              <a:rPr lang="hu-HU" sz="2400" b="1" baseline="30000" dirty="0">
                <a:solidFill>
                  <a:srgbClr val="6E32A0"/>
                </a:solidFill>
                <a:latin typeface="+mn-lt"/>
              </a:rPr>
              <a:t> </a:t>
            </a:r>
          </a:p>
        </p:txBody>
      </p:sp>
      <p:sp>
        <p:nvSpPr>
          <p:cNvPr id="8" name="Lekerekített téglalap 7"/>
          <p:cNvSpPr/>
          <p:nvPr/>
        </p:nvSpPr>
        <p:spPr>
          <a:xfrm>
            <a:off x="114301" y="4800601"/>
            <a:ext cx="5514974" cy="1847850"/>
          </a:xfrm>
          <a:prstGeom prst="roundRect">
            <a:avLst>
              <a:gd name="adj" fmla="val 8830"/>
            </a:avLst>
          </a:prstGeom>
          <a:solidFill>
            <a:schemeClr val="bg1"/>
          </a:solidFill>
          <a:ln w="38100">
            <a:solidFill>
              <a:srgbClr val="6E3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180977" y="4919008"/>
            <a:ext cx="5448298" cy="1938992"/>
          </a:xfrm>
          <a:prstGeom prst="rect">
            <a:avLst/>
          </a:prstGeom>
        </p:spPr>
        <p:txBody>
          <a:bodyPr wrap="square">
            <a:spAutoFit/>
          </a:bodyPr>
          <a:lstStyle/>
          <a:p>
            <a:r>
              <a:rPr lang="hu-HU" sz="3600" b="1" baseline="30000" dirty="0"/>
              <a:t>TIPP</a:t>
            </a:r>
          </a:p>
          <a:p>
            <a:pPr algn="just"/>
            <a:r>
              <a:rPr lang="hu-HU" sz="3600" baseline="30000" dirty="0"/>
              <a:t>A részvények árfolyamáról bővebb információt a BÉT </a:t>
            </a:r>
            <a:r>
              <a:rPr lang="hu-HU" sz="3600" baseline="30000" dirty="0">
                <a:hlinkClick r:id="rId3"/>
              </a:rPr>
              <a:t>oldalán</a:t>
            </a:r>
            <a:r>
              <a:rPr lang="hu-HU" sz="3600" baseline="30000" dirty="0"/>
              <a:t> találsz. Játékos feladatokra a  Pénziránytű Alapítvány </a:t>
            </a:r>
            <a:r>
              <a:rPr lang="hu-HU" sz="3600" baseline="30000" dirty="0">
                <a:hlinkClick r:id="rId4"/>
              </a:rPr>
              <a:t>honlapján</a:t>
            </a:r>
            <a:r>
              <a:rPr lang="hu-HU" sz="3600" baseline="30000" dirty="0"/>
              <a:t> lelhetsz.</a:t>
            </a:r>
          </a:p>
        </p:txBody>
      </p:sp>
      <p:pic>
        <p:nvPicPr>
          <p:cNvPr id="2" name="Kép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9973" y="857250"/>
            <a:ext cx="6332027" cy="4782396"/>
          </a:xfrm>
          <a:prstGeom prst="rect">
            <a:avLst/>
          </a:prstGeom>
        </p:spPr>
      </p:pic>
    </p:spTree>
    <p:extLst>
      <p:ext uri="{BB962C8B-B14F-4D97-AF65-F5344CB8AC3E}">
        <p14:creationId xmlns:p14="http://schemas.microsoft.com/office/powerpoint/2010/main" val="372663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117157" y="2257425"/>
            <a:ext cx="11893867" cy="4294294"/>
          </a:xfrm>
        </p:spPr>
        <p:txBody>
          <a:bodyPr>
            <a:noAutofit/>
          </a:bodyPr>
          <a:lstStyle/>
          <a:p>
            <a:pPr algn="just">
              <a:lnSpc>
                <a:spcPts val="3000"/>
              </a:lnSpc>
              <a:spcBef>
                <a:spcPts val="1200"/>
              </a:spcBef>
            </a:pPr>
            <a:r>
              <a:rPr lang="hu-HU" sz="3600" b="1" baseline="30000" dirty="0">
                <a:solidFill>
                  <a:srgbClr val="6E32A0"/>
                </a:solidFill>
              </a:rPr>
              <a:t>Mik azok az értékpapírok?</a:t>
            </a:r>
            <a:r>
              <a:rPr lang="hu-HU" sz="3600" baseline="30000" dirty="0">
                <a:solidFill>
                  <a:srgbClr val="6E32A0"/>
                </a:solidFill>
              </a:rPr>
              <a:t> </a:t>
            </a:r>
            <a:r>
              <a:rPr lang="hu-HU" sz="3600" baseline="30000" dirty="0"/>
              <a:t>Az értékpapír tulajdonképpen egy okirat, amely valamilyen jogot – például tulajdonjogot (részvény) vagy hitelviszonyt (kötvény) – testesít meg oly módon, hogy e jogot az értékpapír nélkül sem gyakorolni, sem átruházni, sem bizonyítani nem lehet. A leggyakoribb értékpapírok: részvény, kötvény, befektetési jegy.</a:t>
            </a:r>
          </a:p>
          <a:p>
            <a:pPr algn="just">
              <a:lnSpc>
                <a:spcPts val="3000"/>
              </a:lnSpc>
              <a:spcBef>
                <a:spcPts val="1200"/>
              </a:spcBef>
            </a:pPr>
            <a:r>
              <a:rPr lang="hu-HU" sz="3600" b="1" baseline="30000" dirty="0">
                <a:solidFill>
                  <a:srgbClr val="6E32A0"/>
                </a:solidFill>
              </a:rPr>
              <a:t>Mi a különbség a kötvények és a részvények között?</a:t>
            </a:r>
            <a:r>
              <a:rPr lang="hu-HU" sz="3600" baseline="30000" dirty="0">
                <a:solidFill>
                  <a:srgbClr val="6E32A0"/>
                </a:solidFill>
              </a:rPr>
              <a:t> </a:t>
            </a:r>
            <a:r>
              <a:rPr lang="hu-HU" sz="3600" baseline="30000" dirty="0"/>
              <a:t>Részvények vásárlása során a vásárló lényegében a részvényt kibocsátó vállalatban lesz tulajdonos. A részvények tehát  tulajdonjogot megtestesítő, lejárat nélküli értékpapírok. Kötvény vásárlása során a vevő a kötvényt kibocsátó vállalatnak pénzt ad kölcsön. A kötvények tehát hitelviszonyt megtestesítő értékpapírok, amelyek az adott kölcsön feltételeit rögzítik írásban.</a:t>
            </a:r>
          </a:p>
        </p:txBody>
      </p:sp>
      <p:sp>
        <p:nvSpPr>
          <p:cNvPr id="7" name="Cím 1"/>
          <p:cNvSpPr>
            <a:spLocks noGrp="1"/>
          </p:cNvSpPr>
          <p:nvPr>
            <p:ph type="ctrTitle"/>
          </p:nvPr>
        </p:nvSpPr>
        <p:spPr>
          <a:xfrm>
            <a:off x="0" y="0"/>
            <a:ext cx="12192000" cy="2324100"/>
          </a:xfrm>
        </p:spPr>
        <p:txBody>
          <a:bodyPr>
            <a:normAutofit/>
          </a:bodyPr>
          <a:lstStyle/>
          <a:p>
            <a:r>
              <a:rPr lang="hu-HU" sz="7200" b="1" baseline="30000" dirty="0">
                <a:solidFill>
                  <a:srgbClr val="6E32A0"/>
                </a:solidFill>
                <a:latin typeface="+mn-lt"/>
              </a:rPr>
              <a:t>16–17. Amit az értékpapír-befektetésekről tudni érdemes </a:t>
            </a:r>
          </a:p>
        </p:txBody>
      </p:sp>
    </p:spTree>
    <p:extLst>
      <p:ext uri="{BB962C8B-B14F-4D97-AF65-F5344CB8AC3E}">
        <p14:creationId xmlns:p14="http://schemas.microsoft.com/office/powerpoint/2010/main" val="2502285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149066" y="2324100"/>
            <a:ext cx="11893867" cy="4294294"/>
          </a:xfrm>
        </p:spPr>
        <p:txBody>
          <a:bodyPr>
            <a:noAutofit/>
          </a:bodyPr>
          <a:lstStyle/>
          <a:p>
            <a:pPr algn="just">
              <a:lnSpc>
                <a:spcPts val="3000"/>
              </a:lnSpc>
              <a:spcBef>
                <a:spcPts val="1200"/>
              </a:spcBef>
            </a:pPr>
            <a:r>
              <a:rPr lang="hu-HU" sz="3600" b="1" baseline="30000" dirty="0">
                <a:solidFill>
                  <a:srgbClr val="6E32A0"/>
                </a:solidFill>
              </a:rPr>
              <a:t>Mit nevezünk állampapírnak?</a:t>
            </a:r>
            <a:r>
              <a:rPr lang="hu-HU" sz="3600" baseline="30000" dirty="0">
                <a:solidFill>
                  <a:srgbClr val="6E32A0"/>
                </a:solidFill>
              </a:rPr>
              <a:t> </a:t>
            </a:r>
            <a:r>
              <a:rPr lang="hu-HU" sz="3600" baseline="30000" dirty="0"/>
              <a:t>Az állampapír az állam által kibocsátott, hitelviszonyt megtestesítő értékpapír. </a:t>
            </a:r>
          </a:p>
          <a:p>
            <a:pPr algn="just">
              <a:lnSpc>
                <a:spcPts val="3000"/>
              </a:lnSpc>
              <a:spcBef>
                <a:spcPts val="1200"/>
              </a:spcBef>
            </a:pPr>
            <a:endParaRPr lang="hu-HU" sz="3600" b="1" baseline="30000" dirty="0">
              <a:solidFill>
                <a:srgbClr val="6E32A0"/>
              </a:solidFill>
            </a:endParaRPr>
          </a:p>
          <a:p>
            <a:pPr algn="just">
              <a:lnSpc>
                <a:spcPts val="3000"/>
              </a:lnSpc>
              <a:spcBef>
                <a:spcPts val="1200"/>
              </a:spcBef>
            </a:pPr>
            <a:r>
              <a:rPr lang="hu-HU" sz="3600" b="1" baseline="30000" dirty="0">
                <a:solidFill>
                  <a:srgbClr val="6E32A0"/>
                </a:solidFill>
              </a:rPr>
              <a:t>Hol lehet értékpapírokat vásárolni és eladni?</a:t>
            </a:r>
            <a:r>
              <a:rPr lang="hu-HU" sz="3600" baseline="30000" dirty="0">
                <a:solidFill>
                  <a:srgbClr val="6E32A0"/>
                </a:solidFill>
              </a:rPr>
              <a:t> </a:t>
            </a:r>
            <a:r>
              <a:rPr lang="hu-HU" sz="3600" baseline="30000" dirty="0"/>
              <a:t>Egy befektetési szolgáltatónál (banknál, brókercégnél) egy különleges számlát, úgynevezett értékpapírszámlát kell nyitni. Ezt követően a brókercég a megbízásunkból a tőzsdén kereskedik. A tőzsde nem más, mint egy piac, ahol a tőzsdei termékek (legalapvetőbb esetben az értékpapírok: részvények, kötvények) gazdát cserélnek.</a:t>
            </a:r>
            <a:endParaRPr lang="hu-HU" sz="3600" dirty="0">
              <a:solidFill>
                <a:srgbClr val="6E32A0"/>
              </a:solidFill>
            </a:endParaRPr>
          </a:p>
        </p:txBody>
      </p:sp>
      <p:sp>
        <p:nvSpPr>
          <p:cNvPr id="7" name="Cím 1"/>
          <p:cNvSpPr>
            <a:spLocks noGrp="1"/>
          </p:cNvSpPr>
          <p:nvPr>
            <p:ph type="ctrTitle"/>
          </p:nvPr>
        </p:nvSpPr>
        <p:spPr>
          <a:xfrm>
            <a:off x="0" y="0"/>
            <a:ext cx="12192000" cy="2324100"/>
          </a:xfrm>
        </p:spPr>
        <p:txBody>
          <a:bodyPr>
            <a:normAutofit/>
          </a:bodyPr>
          <a:lstStyle/>
          <a:p>
            <a:r>
              <a:rPr lang="hu-HU" sz="7200" b="1" baseline="30000" dirty="0">
                <a:solidFill>
                  <a:srgbClr val="6E32A0"/>
                </a:solidFill>
                <a:latin typeface="+mn-lt"/>
              </a:rPr>
              <a:t>16–17. Amit az értékpapír-befektetésekről tudni érdemes </a:t>
            </a:r>
          </a:p>
        </p:txBody>
      </p:sp>
    </p:spTree>
    <p:extLst>
      <p:ext uri="{BB962C8B-B14F-4D97-AF65-F5344CB8AC3E}">
        <p14:creationId xmlns:p14="http://schemas.microsoft.com/office/powerpoint/2010/main" val="153121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190500" y="1362075"/>
            <a:ext cx="4772025" cy="5305425"/>
          </a:xfrm>
          <a:prstGeom prst="roundRect">
            <a:avLst>
              <a:gd name="adj" fmla="val 3601"/>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190500" y="1443180"/>
            <a:ext cx="4625976" cy="5463483"/>
          </a:xfrm>
          <a:prstGeom prst="rect">
            <a:avLst/>
          </a:prstGeom>
        </p:spPr>
        <p:txBody>
          <a:bodyPr wrap="square">
            <a:spAutoFit/>
          </a:bodyPr>
          <a:lstStyle/>
          <a:p>
            <a:pPr>
              <a:lnSpc>
                <a:spcPts val="3000"/>
              </a:lnSpc>
            </a:pPr>
            <a:r>
              <a:rPr lang="hu-HU" sz="3600" b="1" baseline="30000" dirty="0"/>
              <a:t>Tojás a kosárban</a:t>
            </a:r>
          </a:p>
          <a:p>
            <a:pPr algn="just">
              <a:lnSpc>
                <a:spcPts val="3000"/>
              </a:lnSpc>
            </a:pPr>
            <a:r>
              <a:rPr lang="hu-HU" sz="3600" baseline="30000" dirty="0"/>
              <a:t>Peti elmeséli a váratlan örökség befektetésének nehézségeit az egyik osztálytársának. Ő azt tanácsolja, hogy beszéljen az édesapjával, aki pénzügyi tanácsadással foglalkozik.  A tanácsadó felajánlja, hogy segít az örökséget értékpapírokba fektetni.  Amikor Peti elárulja, hogy a teljes örökséget beteszik a bankba, a tanácsadó nagyot nevet, és egy angol mondással válaszol: Ne tegyünk minden tojást egy kosárba!</a:t>
            </a:r>
          </a:p>
        </p:txBody>
      </p:sp>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a:t>
            </a:r>
          </a:p>
        </p:txBody>
      </p:sp>
      <p:sp>
        <p:nvSpPr>
          <p:cNvPr id="10" name="Téglalap 9"/>
          <p:cNvSpPr/>
          <p:nvPr/>
        </p:nvSpPr>
        <p:spPr>
          <a:xfrm>
            <a:off x="0" y="858405"/>
            <a:ext cx="12192000" cy="584775"/>
          </a:xfrm>
          <a:prstGeom prst="rect">
            <a:avLst/>
          </a:prstGeom>
        </p:spPr>
        <p:txBody>
          <a:bodyPr wrap="square">
            <a:spAutoFit/>
          </a:bodyPr>
          <a:lstStyle/>
          <a:p>
            <a:pPr algn="ctr"/>
            <a:r>
              <a:rPr lang="pl-PL" sz="4800" b="1" baseline="30000" dirty="0"/>
              <a:t>A. </a:t>
            </a:r>
            <a:r>
              <a:rPr lang="pl-PL" sz="4800" b="1" baseline="30000" dirty="0">
                <a:solidFill>
                  <a:srgbClr val="6E32A0"/>
                </a:solidFill>
              </a:rPr>
              <a:t>Mik azok az értékpapírok?</a:t>
            </a:r>
          </a:p>
        </p:txBody>
      </p:sp>
      <p:sp>
        <p:nvSpPr>
          <p:cNvPr id="8" name="Lekerekített téglalap 7"/>
          <p:cNvSpPr/>
          <p:nvPr/>
        </p:nvSpPr>
        <p:spPr>
          <a:xfrm>
            <a:off x="5197924" y="4895849"/>
            <a:ext cx="6876846" cy="1771651"/>
          </a:xfrm>
          <a:prstGeom prst="roundRect">
            <a:avLst>
              <a:gd name="adj" fmla="val 8855"/>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5197924" y="4976955"/>
            <a:ext cx="6876846" cy="1785104"/>
          </a:xfrm>
          <a:prstGeom prst="rect">
            <a:avLst/>
          </a:prstGeom>
        </p:spPr>
        <p:txBody>
          <a:bodyPr wrap="square">
            <a:spAutoFit/>
          </a:bodyPr>
          <a:lstStyle/>
          <a:p>
            <a:pPr algn="just">
              <a:lnSpc>
                <a:spcPts val="3000"/>
              </a:lnSpc>
              <a:spcBef>
                <a:spcPts val="1200"/>
              </a:spcBef>
            </a:pPr>
            <a:r>
              <a:rPr lang="hu-HU" sz="3600" baseline="30000" dirty="0"/>
              <a:t>Értelmezd az angol mondást! Mire gondolhatott a tanácsadó?</a:t>
            </a:r>
          </a:p>
          <a:p>
            <a:pPr algn="just">
              <a:lnSpc>
                <a:spcPts val="3000"/>
              </a:lnSpc>
              <a:spcBef>
                <a:spcPts val="1200"/>
              </a:spcBef>
            </a:pPr>
            <a:r>
              <a:rPr lang="hu-HU" sz="3600" baseline="30000" dirty="0"/>
              <a:t>Keress az angolhoz hasonló, a pénzhez és a befektetésekhez kapcsolódó közmondásokat!</a:t>
            </a:r>
            <a:endParaRPr lang="hu-HU" sz="3600" baseline="30000" dirty="0">
              <a:solidFill>
                <a:srgbClr val="000000"/>
              </a:solidFill>
            </a:endParaRPr>
          </a:p>
        </p:txBody>
      </p:sp>
      <p:pic>
        <p:nvPicPr>
          <p:cNvPr id="2" name="Kép 1"/>
          <p:cNvPicPr>
            <a:picLocks noChangeAspect="1"/>
          </p:cNvPicPr>
          <p:nvPr/>
        </p:nvPicPr>
        <p:blipFill rotWithShape="1">
          <a:blip r:embed="rId3">
            <a:extLst>
              <a:ext uri="{28A0092B-C50C-407E-A947-70E740481C1C}">
                <a14:useLocalDpi xmlns:a14="http://schemas.microsoft.com/office/drawing/2010/main" val="0"/>
              </a:ext>
            </a:extLst>
          </a:blip>
          <a:srcRect t="1" b="63042"/>
          <a:stretch/>
        </p:blipFill>
        <p:spPr>
          <a:xfrm>
            <a:off x="5197924" y="1362074"/>
            <a:ext cx="6876846" cy="3276000"/>
          </a:xfrm>
          <a:prstGeom prst="rect">
            <a:avLst/>
          </a:prstGeom>
        </p:spPr>
      </p:pic>
    </p:spTree>
    <p:extLst>
      <p:ext uri="{BB962C8B-B14F-4D97-AF65-F5344CB8AC3E}">
        <p14:creationId xmlns:p14="http://schemas.microsoft.com/office/powerpoint/2010/main" val="44790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190500" y="1362075"/>
            <a:ext cx="5238750" cy="5305425"/>
          </a:xfrm>
          <a:prstGeom prst="roundRect">
            <a:avLst>
              <a:gd name="adj" fmla="val 3601"/>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190499" y="1443180"/>
            <a:ext cx="5172075" cy="5262979"/>
          </a:xfrm>
          <a:prstGeom prst="rect">
            <a:avLst/>
          </a:prstGeom>
        </p:spPr>
        <p:txBody>
          <a:bodyPr wrap="square">
            <a:spAutoFit/>
          </a:bodyPr>
          <a:lstStyle/>
          <a:p>
            <a:r>
              <a:rPr lang="hu-HU" sz="3600" b="1" baseline="30000" dirty="0"/>
              <a:t>A kosaras csapat </a:t>
            </a:r>
          </a:p>
          <a:p>
            <a:pPr algn="just"/>
            <a:r>
              <a:rPr lang="hu-HU" sz="3600" baseline="30000" dirty="0"/>
              <a:t>Peti meghívja magukhoz osztálytársa apukáját, hogy ő adjon a szüleinek tanácsot az örökség befektetéséhez. Amikor megérkezik, három fonott kosarat hoz magával, amit letesz a földre. Az első kosáron „Hozam”, a másodikon „Biztonság”, a harmadikon „Likviditás” felirat olvasható. Majd megkéri a szülőket, hogy a 2 millió forintos örökséget osszák fel a három kosár között oly módon, hogy mindegyik kosárba dobjanak be egy cetlit a nevükkel és egy javasolt összeggel. </a:t>
            </a:r>
          </a:p>
        </p:txBody>
      </p:sp>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a:t>
            </a:r>
          </a:p>
        </p:txBody>
      </p:sp>
      <p:sp>
        <p:nvSpPr>
          <p:cNvPr id="10" name="Téglalap 9"/>
          <p:cNvSpPr/>
          <p:nvPr/>
        </p:nvSpPr>
        <p:spPr>
          <a:xfrm>
            <a:off x="0" y="858405"/>
            <a:ext cx="12192000" cy="584775"/>
          </a:xfrm>
          <a:prstGeom prst="rect">
            <a:avLst/>
          </a:prstGeom>
        </p:spPr>
        <p:txBody>
          <a:bodyPr wrap="square">
            <a:spAutoFit/>
          </a:bodyPr>
          <a:lstStyle/>
          <a:p>
            <a:pPr algn="ctr"/>
            <a:r>
              <a:rPr lang="hu-HU" sz="4800" b="1" baseline="30000" dirty="0"/>
              <a:t>B. </a:t>
            </a:r>
            <a:r>
              <a:rPr lang="hu-HU" sz="4800" b="1" baseline="30000" dirty="0">
                <a:solidFill>
                  <a:srgbClr val="6E32A0"/>
                </a:solidFill>
              </a:rPr>
              <a:t>Mi a különbség a részvények és a kötvények között?</a:t>
            </a:r>
          </a:p>
        </p:txBody>
      </p:sp>
      <p:sp>
        <p:nvSpPr>
          <p:cNvPr id="8" name="Lekerekített téglalap 7"/>
          <p:cNvSpPr/>
          <p:nvPr/>
        </p:nvSpPr>
        <p:spPr>
          <a:xfrm>
            <a:off x="5838824" y="3181350"/>
            <a:ext cx="6235946" cy="3486150"/>
          </a:xfrm>
          <a:prstGeom prst="roundRect">
            <a:avLst>
              <a:gd name="adj" fmla="val 5376"/>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5838824" y="3335869"/>
            <a:ext cx="6235945" cy="3477875"/>
          </a:xfrm>
          <a:prstGeom prst="rect">
            <a:avLst/>
          </a:prstGeom>
        </p:spPr>
        <p:txBody>
          <a:bodyPr wrap="square">
            <a:spAutoFit/>
          </a:bodyPr>
          <a:lstStyle/>
          <a:p>
            <a:pPr algn="just">
              <a:lnSpc>
                <a:spcPts val="3000"/>
              </a:lnSpc>
              <a:spcBef>
                <a:spcPts val="1200"/>
              </a:spcBef>
            </a:pPr>
            <a:r>
              <a:rPr lang="hu-HU" sz="3600" baseline="30000" dirty="0"/>
              <a:t>Dönts te is a 2 millió forint háromfelé osztásáról! Indokold döntésedet! </a:t>
            </a:r>
          </a:p>
          <a:p>
            <a:pPr algn="just">
              <a:lnSpc>
                <a:spcPts val="3000"/>
              </a:lnSpc>
              <a:spcBef>
                <a:spcPts val="1200"/>
              </a:spcBef>
            </a:pPr>
            <a:r>
              <a:rPr lang="hu-HU" sz="3600" baseline="30000" dirty="0"/>
              <a:t>Véleményed szerint miért előnyös szétosztani a megtakarításainkat különböző megtakarítási formák között?</a:t>
            </a:r>
          </a:p>
          <a:p>
            <a:pPr algn="just">
              <a:lnSpc>
                <a:spcPts val="3000"/>
              </a:lnSpc>
              <a:spcBef>
                <a:spcPts val="1200"/>
              </a:spcBef>
            </a:pPr>
            <a:r>
              <a:rPr lang="hu-HU" sz="3600" baseline="30000" dirty="0"/>
              <a:t>Nézz utána és egy prezentációval illusztrált kiselőadásban foglald össze, milyen állampapírok kaphatók ma Magyarországon!</a:t>
            </a:r>
            <a:endParaRPr lang="hu-HU" sz="3600" baseline="30000" dirty="0">
              <a:solidFill>
                <a:srgbClr val="000000"/>
              </a:solidFill>
            </a:endParaRPr>
          </a:p>
        </p:txBody>
      </p:sp>
      <p:pic>
        <p:nvPicPr>
          <p:cNvPr id="7" name="Kép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035" y="1489823"/>
            <a:ext cx="1943100" cy="1614268"/>
          </a:xfrm>
          <a:prstGeom prst="rect">
            <a:avLst/>
          </a:prstGeom>
        </p:spPr>
      </p:pic>
      <p:pic>
        <p:nvPicPr>
          <p:cNvPr id="9" name="Kép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6660" y="1233552"/>
            <a:ext cx="1943100" cy="1614268"/>
          </a:xfrm>
          <a:prstGeom prst="rect">
            <a:avLst/>
          </a:prstGeom>
        </p:spPr>
      </p:pic>
      <p:pic>
        <p:nvPicPr>
          <p:cNvPr id="13" name="Kép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1640" y="1443180"/>
            <a:ext cx="1943100" cy="1614268"/>
          </a:xfrm>
          <a:prstGeom prst="rect">
            <a:avLst/>
          </a:prstGeom>
        </p:spPr>
      </p:pic>
    </p:spTree>
    <p:extLst>
      <p:ext uri="{BB962C8B-B14F-4D97-AF65-F5344CB8AC3E}">
        <p14:creationId xmlns:p14="http://schemas.microsoft.com/office/powerpoint/2010/main" val="204597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190500" y="1362075"/>
            <a:ext cx="3723344" cy="5305425"/>
          </a:xfrm>
          <a:prstGeom prst="roundRect">
            <a:avLst>
              <a:gd name="adj" fmla="val 3601"/>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190500" y="1443179"/>
            <a:ext cx="3648076" cy="5262979"/>
          </a:xfrm>
          <a:prstGeom prst="rect">
            <a:avLst/>
          </a:prstGeom>
        </p:spPr>
        <p:txBody>
          <a:bodyPr wrap="square">
            <a:spAutoFit/>
          </a:bodyPr>
          <a:lstStyle/>
          <a:p>
            <a:r>
              <a:rPr lang="hu-HU" sz="3600" b="1" baseline="30000" dirty="0"/>
              <a:t>Apu biztosra megy</a:t>
            </a:r>
          </a:p>
          <a:p>
            <a:pPr algn="just"/>
            <a:r>
              <a:rPr lang="hu-HU" sz="3600" baseline="30000" dirty="0"/>
              <a:t>Apu csak egy kosárba dobott cetlit, ugyanis a „Biztonság” feliratú kosárban helyezné el az összes pénzt. Anyu a „Hozam” és a „Likviditás” feliratú kosarat részesítette előnyben. A tanácsadó a Molnár szülők választása alapján azt javasolta, hogy a pénzük egy részét mindenképp középlejáratú állampapírban helyezzék el.  </a:t>
            </a:r>
          </a:p>
        </p:txBody>
      </p:sp>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a:t>
            </a:r>
          </a:p>
        </p:txBody>
      </p:sp>
      <p:sp>
        <p:nvSpPr>
          <p:cNvPr id="10" name="Téglalap 9"/>
          <p:cNvSpPr/>
          <p:nvPr/>
        </p:nvSpPr>
        <p:spPr>
          <a:xfrm>
            <a:off x="0" y="858405"/>
            <a:ext cx="12192000" cy="584775"/>
          </a:xfrm>
          <a:prstGeom prst="rect">
            <a:avLst/>
          </a:prstGeom>
        </p:spPr>
        <p:txBody>
          <a:bodyPr wrap="square">
            <a:spAutoFit/>
          </a:bodyPr>
          <a:lstStyle/>
          <a:p>
            <a:pPr algn="ctr"/>
            <a:r>
              <a:rPr lang="hu-HU" sz="4800" b="1" baseline="30000" dirty="0"/>
              <a:t>C. </a:t>
            </a:r>
            <a:r>
              <a:rPr lang="hu-HU" sz="4800" b="1" baseline="30000" dirty="0">
                <a:solidFill>
                  <a:srgbClr val="6E32A0"/>
                </a:solidFill>
              </a:rPr>
              <a:t>Mit nevezünk állampapírnak?  </a:t>
            </a: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350" y="1559821"/>
            <a:ext cx="8889030" cy="5029695"/>
          </a:xfrm>
          <a:prstGeom prst="rect">
            <a:avLst/>
          </a:prstGeom>
        </p:spPr>
      </p:pic>
    </p:spTree>
    <p:extLst>
      <p:ext uri="{BB962C8B-B14F-4D97-AF65-F5344CB8AC3E}">
        <p14:creationId xmlns:p14="http://schemas.microsoft.com/office/powerpoint/2010/main" val="393216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190500" y="1362075"/>
            <a:ext cx="4981574" cy="5305425"/>
          </a:xfrm>
          <a:prstGeom prst="roundRect">
            <a:avLst>
              <a:gd name="adj" fmla="val 3601"/>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190499" y="1443179"/>
            <a:ext cx="4981575" cy="5463483"/>
          </a:xfrm>
          <a:prstGeom prst="rect">
            <a:avLst/>
          </a:prstGeom>
        </p:spPr>
        <p:txBody>
          <a:bodyPr wrap="square">
            <a:spAutoFit/>
          </a:bodyPr>
          <a:lstStyle/>
          <a:p>
            <a:pPr algn="just">
              <a:lnSpc>
                <a:spcPts val="3000"/>
              </a:lnSpc>
            </a:pPr>
            <a:r>
              <a:rPr lang="hu-HU" sz="3600" b="1" baseline="30000" dirty="0"/>
              <a:t>Tőzsdecápák a családban  </a:t>
            </a:r>
          </a:p>
          <a:p>
            <a:pPr algn="just">
              <a:lnSpc>
                <a:spcPts val="3000"/>
              </a:lnSpc>
            </a:pPr>
            <a:r>
              <a:rPr lang="hu-HU" sz="3600" baseline="30000" dirty="0"/>
              <a:t>Molnár anyukának a tanácsadó azt javasolja, hogy próbálja ki a részvény-kereskedelmet. Anyu azonban húzódozik, ezért Peti megmutatja neki az egyik népszerű online tőzsdejátékot. Itt valódi pénz nélkül tehetik próbára a részvénykereskedői képességeiket. Végül annyira belejönnek, hogy a játékban néhány nap alatt harmadával növelik az induló tőkéjüket. Egyre biztosabbnak tűnik: az örökség egy részét részvényekbe és kötvényekbe fogják fektetni. </a:t>
            </a:r>
          </a:p>
        </p:txBody>
      </p:sp>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a:t>
            </a:r>
          </a:p>
        </p:txBody>
      </p:sp>
      <p:sp>
        <p:nvSpPr>
          <p:cNvPr id="10" name="Téglalap 9"/>
          <p:cNvSpPr/>
          <p:nvPr/>
        </p:nvSpPr>
        <p:spPr>
          <a:xfrm>
            <a:off x="0" y="858405"/>
            <a:ext cx="12192000" cy="584775"/>
          </a:xfrm>
          <a:prstGeom prst="rect">
            <a:avLst/>
          </a:prstGeom>
        </p:spPr>
        <p:txBody>
          <a:bodyPr wrap="square">
            <a:spAutoFit/>
          </a:bodyPr>
          <a:lstStyle/>
          <a:p>
            <a:pPr algn="ctr"/>
            <a:r>
              <a:rPr lang="hu-HU" sz="4800" b="1" baseline="30000" dirty="0"/>
              <a:t>D. </a:t>
            </a:r>
            <a:r>
              <a:rPr lang="hu-HU" sz="4800" b="1" baseline="30000" dirty="0">
                <a:solidFill>
                  <a:srgbClr val="6E32A0"/>
                </a:solidFill>
              </a:rPr>
              <a:t>Hol lehet értékpapírokat vásárolni és eladni?</a:t>
            </a: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574" y="1443178"/>
            <a:ext cx="6767642" cy="5224321"/>
          </a:xfrm>
          <a:prstGeom prst="rect">
            <a:avLst/>
          </a:prstGeom>
        </p:spPr>
      </p:pic>
    </p:spTree>
    <p:extLst>
      <p:ext uri="{BB962C8B-B14F-4D97-AF65-F5344CB8AC3E}">
        <p14:creationId xmlns:p14="http://schemas.microsoft.com/office/powerpoint/2010/main" val="200554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 </a:t>
            </a:r>
            <a:r>
              <a:rPr lang="hu-HU" sz="2400" b="1" baseline="30000" dirty="0"/>
              <a:t>D. </a:t>
            </a:r>
            <a:r>
              <a:rPr lang="hu-HU" sz="2400" b="1" baseline="30000" dirty="0">
                <a:solidFill>
                  <a:srgbClr val="6E32A0"/>
                </a:solidFill>
              </a:rPr>
              <a:t>Hol lehet értékpapírokat vásárolni és eladni?</a:t>
            </a:r>
            <a:r>
              <a:rPr lang="hu-HU" sz="2400" b="1" baseline="30000" dirty="0">
                <a:solidFill>
                  <a:srgbClr val="6E32A0"/>
                </a:solidFill>
                <a:latin typeface="+mn-lt"/>
              </a:rPr>
              <a:t> </a:t>
            </a:r>
          </a:p>
        </p:txBody>
      </p:sp>
      <p:sp>
        <p:nvSpPr>
          <p:cNvPr id="9" name="Lekerekített téglalap 8"/>
          <p:cNvSpPr/>
          <p:nvPr/>
        </p:nvSpPr>
        <p:spPr>
          <a:xfrm>
            <a:off x="257175" y="838200"/>
            <a:ext cx="11817595" cy="5834325"/>
          </a:xfrm>
          <a:prstGeom prst="roundRect">
            <a:avLst>
              <a:gd name="adj" fmla="val 3015"/>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323850" y="1038918"/>
            <a:ext cx="11750920" cy="1231556"/>
          </a:xfrm>
          <a:prstGeom prst="rect">
            <a:avLst/>
          </a:prstGeom>
        </p:spPr>
        <p:txBody>
          <a:bodyPr wrap="square">
            <a:spAutoFit/>
          </a:bodyPr>
          <a:lstStyle/>
          <a:p>
            <a:pPr algn="just">
              <a:lnSpc>
                <a:spcPts val="3000"/>
              </a:lnSpc>
              <a:spcBef>
                <a:spcPts val="1200"/>
              </a:spcBef>
            </a:pPr>
            <a:r>
              <a:rPr lang="hu-HU" sz="3600" baseline="30000" dirty="0"/>
              <a:t>A Budapesti Értéktőzsde hivatalos részvényindexe a BUX-index, amely egyetlen mutató-számba sűrítve mutatja a részvényárak átlagos változását. Az index több hazai nagyvállalat részvényeiből áll. </a:t>
            </a:r>
          </a:p>
        </p:txBody>
      </p:sp>
      <p:pic>
        <p:nvPicPr>
          <p:cNvPr id="13" name="Kép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 y="2595464"/>
            <a:ext cx="10058400" cy="4087336"/>
          </a:xfrm>
          <a:prstGeom prst="rect">
            <a:avLst/>
          </a:prstGeom>
        </p:spPr>
      </p:pic>
      <p:sp>
        <p:nvSpPr>
          <p:cNvPr id="8" name="Téglalap 7"/>
          <p:cNvSpPr/>
          <p:nvPr/>
        </p:nvSpPr>
        <p:spPr>
          <a:xfrm>
            <a:off x="5172075" y="2000444"/>
            <a:ext cx="6902695" cy="3462936"/>
          </a:xfrm>
          <a:prstGeom prst="rect">
            <a:avLst/>
          </a:prstGeom>
        </p:spPr>
        <p:txBody>
          <a:bodyPr wrap="square">
            <a:spAutoFit/>
          </a:bodyPr>
          <a:lstStyle/>
          <a:p>
            <a:pPr algn="just">
              <a:lnSpc>
                <a:spcPts val="3000"/>
              </a:lnSpc>
              <a:spcBef>
                <a:spcPts val="1200"/>
              </a:spcBef>
            </a:pPr>
            <a:r>
              <a:rPr lang="hu-HU" sz="3600" baseline="30000" dirty="0"/>
              <a:t>Tekintsd át a grafikont, és hozz létre olyan részvény-csoportokat, amelyek súlya együttesen meghaladja az 50%-ot! </a:t>
            </a:r>
          </a:p>
          <a:p>
            <a:pPr algn="just">
              <a:lnSpc>
                <a:spcPts val="3000"/>
              </a:lnSpc>
              <a:spcBef>
                <a:spcPts val="1200"/>
              </a:spcBef>
            </a:pPr>
            <a:r>
              <a:rPr lang="hu-HU" sz="3600" baseline="30000" dirty="0"/>
              <a:t>Nézz utána, hogy miért nevezik az indexben szereplő cégek részvényeit „</a:t>
            </a:r>
            <a:r>
              <a:rPr lang="hu-HU" sz="3600" baseline="30000" dirty="0" err="1"/>
              <a:t>blue</a:t>
            </a:r>
            <a:r>
              <a:rPr lang="hu-HU" sz="3600" baseline="30000" dirty="0"/>
              <a:t> chip”</a:t>
            </a:r>
            <a:r>
              <a:rPr lang="hu-HU" sz="3600" baseline="30000" dirty="0" err="1"/>
              <a:t>-eknek</a:t>
            </a:r>
            <a:r>
              <a:rPr lang="hu-HU" sz="3600" baseline="30000" dirty="0"/>
              <a:t>! </a:t>
            </a:r>
          </a:p>
          <a:p>
            <a:pPr algn="just">
              <a:lnSpc>
                <a:spcPts val="3000"/>
              </a:lnSpc>
              <a:spcBef>
                <a:spcPts val="1200"/>
              </a:spcBef>
            </a:pPr>
            <a:r>
              <a:rPr lang="hu-HU" sz="3600" baseline="30000" dirty="0"/>
              <a:t>Számold ki, hogy mennyivel növelték a tőkéjüket Molnárék a játékban, ha 1 millió forinttal kezdtek, és 33%-os hozamot értek el!</a:t>
            </a:r>
          </a:p>
        </p:txBody>
      </p:sp>
    </p:spTree>
    <p:extLst>
      <p:ext uri="{BB962C8B-B14F-4D97-AF65-F5344CB8AC3E}">
        <p14:creationId xmlns:p14="http://schemas.microsoft.com/office/powerpoint/2010/main" val="1747556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2172677"/>
            <a:ext cx="12192000" cy="1219200"/>
          </a:xfrm>
        </p:spPr>
        <p:txBody>
          <a:bodyPr>
            <a:normAutofit/>
          </a:bodyPr>
          <a:lstStyle/>
          <a:p>
            <a:r>
              <a:rPr lang="hu-HU" sz="7200" b="1" baseline="30000" dirty="0">
                <a:solidFill>
                  <a:srgbClr val="6E32A0"/>
                </a:solidFill>
                <a:latin typeface="+mn-lt"/>
              </a:rPr>
              <a:t>Összegzés</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3" name="Téglalap 2"/>
          <p:cNvSpPr/>
          <p:nvPr/>
        </p:nvSpPr>
        <p:spPr>
          <a:xfrm>
            <a:off x="0" y="3552122"/>
            <a:ext cx="12192000" cy="707886"/>
          </a:xfrm>
          <a:prstGeom prst="rect">
            <a:avLst/>
          </a:prstGeom>
        </p:spPr>
        <p:txBody>
          <a:bodyPr wrap="square">
            <a:spAutoFit/>
          </a:bodyPr>
          <a:lstStyle/>
          <a:p>
            <a:pPr algn="ctr"/>
            <a:r>
              <a:rPr lang="hu-HU" sz="6000" i="0" u="none" strike="noStrike" baseline="30000" dirty="0">
                <a:solidFill>
                  <a:srgbClr val="000000"/>
                </a:solidFill>
              </a:rPr>
              <a:t>A legfontosabb tudnivalók</a:t>
            </a:r>
          </a:p>
        </p:txBody>
      </p:sp>
    </p:spTree>
    <p:extLst>
      <p:ext uri="{BB962C8B-B14F-4D97-AF65-F5344CB8AC3E}">
        <p14:creationId xmlns:p14="http://schemas.microsoft.com/office/powerpoint/2010/main" val="3780757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38112" y="1784024"/>
            <a:ext cx="11915775" cy="4401205"/>
          </a:xfrm>
          <a:prstGeom prst="rect">
            <a:avLst/>
          </a:prstGeom>
        </p:spPr>
        <p:txBody>
          <a:bodyPr wrap="square">
            <a:spAutoFit/>
          </a:bodyPr>
          <a:lstStyle/>
          <a:p>
            <a:pPr algn="just">
              <a:lnSpc>
                <a:spcPts val="3000"/>
              </a:lnSpc>
              <a:spcBef>
                <a:spcPts val="1200"/>
              </a:spcBef>
            </a:pPr>
            <a:r>
              <a:rPr lang="hu-HU" sz="3600" baseline="30000" dirty="0"/>
              <a:t>Sokan döntenek úgy, hogy pénzük jövőbeli gyarapodása reményében lemondanak annak azonnali elköltéséről, és inkább félreteszik. Ugyanakkor nem is olyan könnyű döntés, hogy miként érdemes félretenni.</a:t>
            </a:r>
          </a:p>
          <a:p>
            <a:pPr algn="just">
              <a:lnSpc>
                <a:spcPts val="3000"/>
              </a:lnSpc>
              <a:spcBef>
                <a:spcPts val="1200"/>
              </a:spcBef>
            </a:pPr>
            <a:r>
              <a:rPr lang="hu-HU" sz="3600" baseline="30000" dirty="0"/>
              <a:t>Sokféle módja lehet a pénz befektetésének. Sokan bankban kötik le, mások értékpapírra vagy egyéb vagyontárgyra váltják. Ilyenkor az a minimális elvárás, hogy a befektetés ne veszítsen értékéből. Ha valaki otthon tartja a pénzét, az egyrészt kockázatos, másrészt az értéke biztosan nem növekszik. </a:t>
            </a:r>
          </a:p>
          <a:p>
            <a:pPr algn="just">
              <a:lnSpc>
                <a:spcPts val="3000"/>
              </a:lnSpc>
              <a:spcBef>
                <a:spcPts val="1200"/>
              </a:spcBef>
            </a:pPr>
            <a:r>
              <a:rPr lang="hu-HU" sz="3600" baseline="30000" dirty="0"/>
              <a:t>De vannak olyan befektetések, ahol a pénzünk „dolgozni kezd”, azaz nyereséget termel. Ezt a nyereséget hozamnak nevezik, és a befektetett összeg százalékában határozzák meg. </a:t>
            </a:r>
          </a:p>
          <a:p>
            <a:pPr>
              <a:lnSpc>
                <a:spcPts val="3000"/>
              </a:lnSpc>
              <a:spcBef>
                <a:spcPts val="1200"/>
              </a:spcBef>
            </a:pPr>
            <a:endParaRPr lang="hu-HU" sz="3600" baseline="30000" dirty="0"/>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a:t>
            </a:r>
          </a:p>
        </p:txBody>
      </p:sp>
      <p:sp>
        <p:nvSpPr>
          <p:cNvPr id="8" name="Téglalap 7"/>
          <p:cNvSpPr/>
          <p:nvPr/>
        </p:nvSpPr>
        <p:spPr>
          <a:xfrm>
            <a:off x="0" y="858405"/>
            <a:ext cx="12192000" cy="584775"/>
          </a:xfrm>
          <a:prstGeom prst="rect">
            <a:avLst/>
          </a:prstGeom>
        </p:spPr>
        <p:txBody>
          <a:bodyPr wrap="square">
            <a:spAutoFit/>
          </a:bodyPr>
          <a:lstStyle/>
          <a:p>
            <a:pPr algn="ctr"/>
            <a:r>
              <a:rPr lang="pl-PL" sz="4800" b="1" baseline="30000" dirty="0"/>
              <a:t>A. </a:t>
            </a:r>
            <a:r>
              <a:rPr lang="pl-PL" sz="4800" b="1" baseline="30000" dirty="0">
                <a:solidFill>
                  <a:srgbClr val="6E32A0"/>
                </a:solidFill>
              </a:rPr>
              <a:t>Mik azok az értékpapírok?</a:t>
            </a:r>
          </a:p>
        </p:txBody>
      </p:sp>
    </p:spTree>
    <p:extLst>
      <p:ext uri="{BB962C8B-B14F-4D97-AF65-F5344CB8AC3E}">
        <p14:creationId xmlns:p14="http://schemas.microsoft.com/office/powerpoint/2010/main" val="95792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114300" y="933124"/>
            <a:ext cx="11915775" cy="2385718"/>
          </a:xfrm>
          <a:prstGeom prst="rect">
            <a:avLst/>
          </a:prstGeom>
        </p:spPr>
        <p:txBody>
          <a:bodyPr wrap="square">
            <a:spAutoFit/>
          </a:bodyPr>
          <a:lstStyle/>
          <a:p>
            <a:pPr algn="just">
              <a:lnSpc>
                <a:spcPts val="3000"/>
              </a:lnSpc>
              <a:spcBef>
                <a:spcPts val="1200"/>
              </a:spcBef>
            </a:pPr>
            <a:r>
              <a:rPr lang="hu-HU" sz="3600" baseline="30000" dirty="0"/>
              <a:t>Az egyik legfontosabb nyereséget hozó befektetés a bankbetétek mellett az értékpapírokba történő befektetés. Az értékpapír tulajdonképpen egy okirat, amely valamilyen vagyoni jogot – például tulajdonjogot (részvény) vagy hitelviszonyt (kötvény) – testesít meg oly módon, hogy e jogot az értékpapír nélkül sem gyakorolni, sem átruházni, sem bizonyítani nem lehet. Napjainkban az értékpapírok nagyobb hányadát már nem papírra nyomtatják, hanem elektronikusan – dematerializált formában – jelenítik meg.</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16–17. Amit az értékpapír-befektetésekről tudni érdemes - </a:t>
            </a:r>
            <a:r>
              <a:rPr lang="pl-PL" sz="2400" b="1" baseline="30000" dirty="0"/>
              <a:t>A </a:t>
            </a:r>
            <a:r>
              <a:rPr lang="pl-PL" sz="2400" b="1" baseline="30000" dirty="0">
                <a:solidFill>
                  <a:srgbClr val="6E32A0"/>
                </a:solidFill>
              </a:rPr>
              <a:t>Mik azok az értékpapírok?</a:t>
            </a:r>
            <a:r>
              <a:rPr lang="hu-HU" sz="2400" b="1" baseline="30000" dirty="0">
                <a:solidFill>
                  <a:srgbClr val="6E32A0"/>
                </a:solidFill>
                <a:latin typeface="+mn-lt"/>
              </a:rPr>
              <a:t> </a:t>
            </a:r>
          </a:p>
        </p:txBody>
      </p:sp>
      <p:pic>
        <p:nvPicPr>
          <p:cNvPr id="6" name="Kép 5"/>
          <p:cNvPicPr>
            <a:picLocks noChangeAspect="1"/>
          </p:cNvPicPr>
          <p:nvPr/>
        </p:nvPicPr>
        <p:blipFill rotWithShape="1">
          <a:blip r:embed="rId3" cstate="print">
            <a:extLst>
              <a:ext uri="{28A0092B-C50C-407E-A947-70E740481C1C}">
                <a14:useLocalDpi xmlns:a14="http://schemas.microsoft.com/office/drawing/2010/main" val="0"/>
              </a:ext>
            </a:extLst>
          </a:blip>
          <a:srcRect t="20995" b="27565"/>
          <a:stretch/>
        </p:blipFill>
        <p:spPr>
          <a:xfrm>
            <a:off x="2490787" y="3709827"/>
            <a:ext cx="7162800" cy="2551015"/>
          </a:xfrm>
          <a:prstGeom prst="rect">
            <a:avLst/>
          </a:prstGeom>
        </p:spPr>
      </p:pic>
    </p:spTree>
    <p:extLst>
      <p:ext uri="{BB962C8B-B14F-4D97-AF65-F5344CB8AC3E}">
        <p14:creationId xmlns:p14="http://schemas.microsoft.com/office/powerpoint/2010/main" val="70732132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TotalTime>
  <Words>1812</Words>
  <Application>Microsoft Office PowerPoint</Application>
  <PresentationFormat>Szélesvásznú</PresentationFormat>
  <Paragraphs>76</Paragraphs>
  <Slides>18</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18</vt:i4>
      </vt:variant>
    </vt:vector>
  </HeadingPairs>
  <TitlesOfParts>
    <vt:vector size="22" baseType="lpstr">
      <vt:lpstr>Arial</vt:lpstr>
      <vt:lpstr>Calibri</vt:lpstr>
      <vt:lpstr>Calibri Light</vt:lpstr>
      <vt:lpstr>Office-téma</vt:lpstr>
      <vt:lpstr>16–17. Amit az értékpapír-befektetésekről tudni érdemes </vt:lpstr>
      <vt:lpstr>PowerPoint-bemutató</vt:lpstr>
      <vt:lpstr>PowerPoint-bemutató</vt:lpstr>
      <vt:lpstr>PowerPoint-bemutató</vt:lpstr>
      <vt:lpstr>PowerPoint-bemutató</vt:lpstr>
      <vt:lpstr>PowerPoint-bemutató</vt:lpstr>
      <vt:lpstr>Összegzés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16–17. Amit az értékpapír-befektetésekről tudni érdemes </vt:lpstr>
      <vt:lpstr>16–17. Amit az értékpapír-befektetésekről tudni érdemes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Mindenár .hu</dc:creator>
  <cp:lastModifiedBy>Merényi Zsuzsanna</cp:lastModifiedBy>
  <cp:revision>133</cp:revision>
  <dcterms:created xsi:type="dcterms:W3CDTF">2016-02-25T10:27:13Z</dcterms:created>
  <dcterms:modified xsi:type="dcterms:W3CDTF">2016-04-01T12:26:19Z</dcterms:modified>
</cp:coreProperties>
</file>