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08" r:id="rId3"/>
    <p:sldId id="336" r:id="rId4"/>
    <p:sldId id="337" r:id="rId5"/>
    <p:sldId id="338" r:id="rId6"/>
    <p:sldId id="339" r:id="rId7"/>
    <p:sldId id="340" r:id="rId8"/>
    <p:sldId id="271" r:id="rId9"/>
    <p:sldId id="279" r:id="rId10"/>
    <p:sldId id="341" r:id="rId11"/>
    <p:sldId id="342" r:id="rId12"/>
    <p:sldId id="343" r:id="rId13"/>
    <p:sldId id="344" r:id="rId14"/>
    <p:sldId id="345" r:id="rId15"/>
    <p:sldId id="354" r:id="rId16"/>
    <p:sldId id="346" r:id="rId17"/>
    <p:sldId id="347" r:id="rId18"/>
    <p:sldId id="348" r:id="rId19"/>
    <p:sldId id="350" r:id="rId20"/>
    <p:sldId id="352" r:id="rId21"/>
    <p:sldId id="274" r:id="rId22"/>
    <p:sldId id="355" r:id="rId2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4" d="100"/>
          <a:sy n="74"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38B504CB-8247-424B-A5D3-1B0E1B340D4A}" type="datetimeFigureOut">
              <a:rPr lang="hu-HU" smtClean="0"/>
              <a:t>2016.04.14.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8B504CB-8247-424B-A5D3-1B0E1B340D4A}" type="datetimeFigureOut">
              <a:rPr lang="hu-HU" smtClean="0"/>
              <a:t>2016.04.14.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8B504CB-8247-424B-A5D3-1B0E1B340D4A}" type="datetimeFigureOut">
              <a:rPr lang="hu-HU" smtClean="0"/>
              <a:t>2016.04.14.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8B504CB-8247-424B-A5D3-1B0E1B340D4A}" type="datetimeFigureOut">
              <a:rPr lang="hu-HU" smtClean="0"/>
              <a:t>2016.04.14.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2016.04.14.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38B504CB-8247-424B-A5D3-1B0E1B340D4A}" type="datetimeFigureOut">
              <a:rPr lang="hu-HU" smtClean="0"/>
              <a:t>2016.04.14.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38B504CB-8247-424B-A5D3-1B0E1B340D4A}" type="datetimeFigureOut">
              <a:rPr lang="hu-HU" smtClean="0"/>
              <a:t>2016.04.14.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38B504CB-8247-424B-A5D3-1B0E1B340D4A}" type="datetimeFigureOut">
              <a:rPr lang="hu-HU" smtClean="0"/>
              <a:t>2016.04.14.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2016.04.14.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2016.04.14.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2016.04.14.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2016.04.14.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alk.mnb.hu/portal/fogyasztoknak/bal_menu/ptilekerdez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324100"/>
          </a:xfrm>
        </p:spPr>
        <p:txBody>
          <a:bodyPr>
            <a:normAutofit/>
          </a:bodyPr>
          <a:lstStyle/>
          <a:p>
            <a:r>
              <a:rPr lang="hu-HU" sz="7200" b="1" baseline="30000" dirty="0">
                <a:solidFill>
                  <a:srgbClr val="6E32A0"/>
                </a:solidFill>
                <a:latin typeface="+mn-lt"/>
              </a:rPr>
              <a:t>21–22. Az előre hozott vásárlás – a hitelek</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203569" y="2788945"/>
            <a:ext cx="10855081" cy="2353577"/>
          </a:xfrm>
        </p:spPr>
        <p:txBody>
          <a:bodyPr>
            <a:noAutofit/>
          </a:bodyPr>
          <a:lstStyle/>
          <a:p>
            <a:pPr algn="l"/>
            <a:r>
              <a:rPr lang="hu-HU" sz="4800" b="1" baseline="30000" dirty="0" smtClean="0">
                <a:solidFill>
                  <a:srgbClr val="6E32A0"/>
                </a:solidFill>
              </a:rPr>
              <a:t>A. Miért </a:t>
            </a:r>
            <a:r>
              <a:rPr lang="hu-HU" sz="4800" b="1" baseline="30000" dirty="0">
                <a:solidFill>
                  <a:srgbClr val="6E32A0"/>
                </a:solidFill>
              </a:rPr>
              <a:t>van szükség külső források bevonására? </a:t>
            </a:r>
          </a:p>
          <a:p>
            <a:pPr algn="l"/>
            <a:r>
              <a:rPr lang="hu-HU" sz="4800" b="1" baseline="30000" dirty="0" smtClean="0">
                <a:solidFill>
                  <a:srgbClr val="6E32A0"/>
                </a:solidFill>
              </a:rPr>
              <a:t>B. Mely </a:t>
            </a:r>
            <a:r>
              <a:rPr lang="hu-HU" sz="4800" b="1" baseline="30000" dirty="0">
                <a:solidFill>
                  <a:srgbClr val="6E32A0"/>
                </a:solidFill>
              </a:rPr>
              <a:t>célunkat milyen hitellel tudjuk elérni?</a:t>
            </a:r>
          </a:p>
          <a:p>
            <a:pPr algn="l"/>
            <a:r>
              <a:rPr lang="hu-HU" sz="4800" b="1" baseline="30000" dirty="0" smtClean="0">
                <a:solidFill>
                  <a:srgbClr val="6E32A0"/>
                </a:solidFill>
              </a:rPr>
              <a:t>C. Mi </a:t>
            </a:r>
            <a:r>
              <a:rPr lang="hu-HU" sz="4800" b="1" baseline="30000" dirty="0">
                <a:solidFill>
                  <a:srgbClr val="6E32A0"/>
                </a:solidFill>
              </a:rPr>
              <a:t>a teljeshiteldíj-mutató? </a:t>
            </a:r>
          </a:p>
          <a:p>
            <a:pPr algn="l"/>
            <a:r>
              <a:rPr lang="hu-HU" sz="4800" b="1" baseline="30000" dirty="0" smtClean="0">
                <a:solidFill>
                  <a:srgbClr val="6E32A0"/>
                </a:solidFill>
              </a:rPr>
              <a:t>D. Hogyan </a:t>
            </a:r>
            <a:r>
              <a:rPr lang="hu-HU" sz="4800" b="1" baseline="30000" dirty="0">
                <a:solidFill>
                  <a:srgbClr val="6E32A0"/>
                </a:solidFill>
              </a:rPr>
              <a:t>tudjuk csökkenteni a hitelfelvétel kockázatait?</a:t>
            </a:r>
          </a:p>
        </p:txBody>
      </p:sp>
    </p:spTree>
    <p:extLst>
      <p:ext uri="{BB962C8B-B14F-4D97-AF65-F5344CB8AC3E}">
        <p14:creationId xmlns:p14="http://schemas.microsoft.com/office/powerpoint/2010/main" val="61216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294054" y="1560635"/>
            <a:ext cx="6066286" cy="4478149"/>
          </a:xfrm>
          <a:prstGeom prst="rect">
            <a:avLst/>
          </a:prstGeom>
        </p:spPr>
        <p:txBody>
          <a:bodyPr wrap="square">
            <a:spAutoFit/>
          </a:bodyPr>
          <a:lstStyle/>
          <a:p>
            <a:pPr algn="just">
              <a:lnSpc>
                <a:spcPts val="3000"/>
              </a:lnSpc>
              <a:spcBef>
                <a:spcPts val="1200"/>
              </a:spcBef>
            </a:pPr>
            <a:r>
              <a:rPr lang="hu-HU" sz="3600" baseline="30000" dirty="0" smtClean="0"/>
              <a:t>Ha </a:t>
            </a:r>
            <a:r>
              <a:rPr lang="hu-HU" sz="3600" baseline="30000" dirty="0"/>
              <a:t>a válasz igen, érdemes külső források bevonásában gondolkodni, ami lehetővé teszi a vásárlások előre hozását, így nem kell megvárni, amíg összegyűlik rájuk a pénz.</a:t>
            </a:r>
          </a:p>
          <a:p>
            <a:pPr algn="just">
              <a:lnSpc>
                <a:spcPts val="3000"/>
              </a:lnSpc>
              <a:spcBef>
                <a:spcPts val="1200"/>
              </a:spcBef>
            </a:pPr>
            <a:r>
              <a:rPr lang="hu-HU" sz="3600" baseline="30000" dirty="0"/>
              <a:t>A külső források bevonásakor leggyakrabban felmerülő kérdés, hogy kitől kaphatunk segítséget. A családon és a barátokon kívül a bankokhoz, pénzügyi szolgáltatókhoz is fordulhatunk pénzügyi lehetőségeink bővítése céljából. Ilyenkor hitel felvételében gondolkodunk.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a:t>A </a:t>
            </a:r>
            <a:r>
              <a:rPr lang="hu-HU" sz="2400" b="1" baseline="30000" dirty="0" smtClean="0"/>
              <a:t>.</a:t>
            </a:r>
            <a:r>
              <a:rPr lang="hu-HU" sz="2400" b="1" baseline="30000" dirty="0" smtClean="0">
                <a:solidFill>
                  <a:srgbClr val="6E32A0"/>
                </a:solidFill>
              </a:rPr>
              <a:t>Miért </a:t>
            </a:r>
            <a:r>
              <a:rPr lang="hu-HU" sz="2400" b="1" baseline="30000" dirty="0">
                <a:solidFill>
                  <a:srgbClr val="6E32A0"/>
                </a:solidFill>
              </a:rPr>
              <a:t>van szükség külső források bevonására? </a:t>
            </a:r>
          </a:p>
        </p:txBody>
      </p:sp>
      <p:sp>
        <p:nvSpPr>
          <p:cNvPr id="7" name="Lekerekített téglalap 6"/>
          <p:cNvSpPr/>
          <p:nvPr/>
        </p:nvSpPr>
        <p:spPr>
          <a:xfrm>
            <a:off x="6432062" y="1560635"/>
            <a:ext cx="5386997" cy="4285273"/>
          </a:xfrm>
          <a:prstGeom prst="roundRect">
            <a:avLst>
              <a:gd name="adj" fmla="val 4452"/>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6525848" y="1655885"/>
            <a:ext cx="5293212" cy="4308872"/>
          </a:xfrm>
          <a:prstGeom prst="rect">
            <a:avLst/>
          </a:prstGeom>
        </p:spPr>
        <p:txBody>
          <a:bodyPr wrap="square">
            <a:spAutoFit/>
          </a:bodyPr>
          <a:lstStyle/>
          <a:p>
            <a:r>
              <a:rPr lang="hu-HU" sz="3600" b="1" baseline="30000" dirty="0"/>
              <a:t>Jó, ha tudod!</a:t>
            </a:r>
          </a:p>
          <a:p>
            <a:pPr algn="just">
              <a:lnSpc>
                <a:spcPts val="3000"/>
              </a:lnSpc>
            </a:pPr>
            <a:r>
              <a:rPr lang="hu-HU" sz="3600" baseline="30000" dirty="0"/>
              <a:t>A referenciahozam az a hozam, amely az adott befektetési forma átlaghozamát mutatja meg. Ehhez érdemes mérni a hasonló befektetések hasznát. Ez egyrészt segít az érdeklődőknek abban, hogy a hasonló befektetések teljesítményét összemérhessék, így döntéseiket könnyebben meghozhassák, másrészt iránymutatást ad a befektetést kezelő intézmények megítéléséhez is.</a:t>
            </a:r>
          </a:p>
        </p:txBody>
      </p:sp>
    </p:spTree>
    <p:extLst>
      <p:ext uri="{BB962C8B-B14F-4D97-AF65-F5344CB8AC3E}">
        <p14:creationId xmlns:p14="http://schemas.microsoft.com/office/powerpoint/2010/main" val="252079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356578" y="1466524"/>
            <a:ext cx="11616592" cy="2000997"/>
          </a:xfrm>
          <a:prstGeom prst="rect">
            <a:avLst/>
          </a:prstGeom>
        </p:spPr>
        <p:txBody>
          <a:bodyPr wrap="square">
            <a:spAutoFit/>
          </a:bodyPr>
          <a:lstStyle/>
          <a:p>
            <a:pPr algn="just">
              <a:lnSpc>
                <a:spcPts val="3000"/>
              </a:lnSpc>
              <a:spcBef>
                <a:spcPts val="1200"/>
              </a:spcBef>
            </a:pPr>
            <a:r>
              <a:rPr lang="hu-HU" sz="3600" baseline="30000" dirty="0"/>
              <a:t>A hitel a pénzintézetek által üzletszerűen – díjak, kamatok és egyéb költségek fejében – adott pénzösszeg, amelyet a hitel felvevője (az adós) általában részletekben köteles visszafizetni. Egy-egy pénzügyi probléma megoldására a bankok többféle hitelt is kínálhatnak: felvehető előre meghatározott céllal (áruvásárlás, ingatlanvásárlás) vagy jelzett cél nélkül (szabad felhasználás) is</a:t>
            </a:r>
            <a:r>
              <a:rPr lang="hu-HU" sz="3600" baseline="30000" dirty="0" smtClean="0"/>
              <a:t>.</a:t>
            </a:r>
            <a:endParaRPr lang="hu-HU" sz="3600" baseline="30000" dirty="0"/>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B. </a:t>
            </a:r>
            <a:r>
              <a:rPr lang="hu-HU" sz="4800" b="1" baseline="30000" dirty="0" smtClean="0">
                <a:solidFill>
                  <a:srgbClr val="6E32A0"/>
                </a:solidFill>
              </a:rPr>
              <a:t>Mely </a:t>
            </a:r>
            <a:r>
              <a:rPr lang="hu-HU" sz="4800" b="1" baseline="30000" dirty="0">
                <a:solidFill>
                  <a:srgbClr val="6E32A0"/>
                </a:solidFill>
              </a:rPr>
              <a:t>célunkat milyen hitellel tudjuk elérni?</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64" y="3499583"/>
            <a:ext cx="9620250" cy="3219450"/>
          </a:xfrm>
          <a:prstGeom prst="rect">
            <a:avLst/>
          </a:prstGeom>
        </p:spPr>
      </p:pic>
    </p:spTree>
    <p:extLst>
      <p:ext uri="{BB962C8B-B14F-4D97-AF65-F5344CB8AC3E}">
        <p14:creationId xmlns:p14="http://schemas.microsoft.com/office/powerpoint/2010/main" val="305247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1" y="865066"/>
            <a:ext cx="3730868" cy="6232925"/>
          </a:xfrm>
          <a:prstGeom prst="rect">
            <a:avLst/>
          </a:prstGeom>
        </p:spPr>
        <p:txBody>
          <a:bodyPr wrap="square">
            <a:spAutoFit/>
          </a:bodyPr>
          <a:lstStyle/>
          <a:p>
            <a:pPr algn="just">
              <a:lnSpc>
                <a:spcPts val="3000"/>
              </a:lnSpc>
              <a:spcBef>
                <a:spcPts val="1200"/>
              </a:spcBef>
            </a:pPr>
            <a:r>
              <a:rPr lang="hu-HU" sz="3600" baseline="30000" dirty="0" smtClean="0"/>
              <a:t>Életünk </a:t>
            </a:r>
            <a:r>
              <a:rPr lang="hu-HU" sz="3600" baseline="30000" dirty="0"/>
              <a:t>során az egyik legnagyobb kihívást a lakhatásunkhoz köthető feladatok (lakásvásárlás, </a:t>
            </a:r>
            <a:r>
              <a:rPr lang="hu-HU" sz="3600" baseline="30000" dirty="0" smtClean="0"/>
              <a:t>-építés</a:t>
            </a:r>
            <a:r>
              <a:rPr lang="hu-HU" sz="3600" baseline="30000" dirty="0"/>
              <a:t>, </a:t>
            </a:r>
            <a:r>
              <a:rPr lang="hu-HU" sz="3600" baseline="30000" dirty="0" err="1"/>
              <a:t>-felújítás</a:t>
            </a:r>
            <a:r>
              <a:rPr lang="hu-HU" sz="3600" baseline="30000" dirty="0"/>
              <a:t>) finanszírozása jelenti. Nem véletlen, hogy a hitelek egyik legnagyobb csoportját az ingatlanokhoz köthető, úgynevezett jelzáloghitelek alkotják. Mivel ennél a típusnál általában nagy összeget kérünk kölcsön hosszú időre, a bank biztosítékot – fedezetet – kér cserébe.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smtClean="0"/>
              <a:t>B. </a:t>
            </a:r>
            <a:r>
              <a:rPr lang="hu-HU" sz="2400" b="1" baseline="30000" dirty="0">
                <a:solidFill>
                  <a:srgbClr val="6E32A0"/>
                </a:solidFill>
              </a:rPr>
              <a:t>Mely célunkat milyen hitellel tudjuk elérni</a:t>
            </a:r>
            <a:r>
              <a:rPr lang="hu-HU" sz="2400" b="1" baseline="30000" dirty="0" smtClean="0">
                <a:solidFill>
                  <a:srgbClr val="6E32A0"/>
                </a:solidFill>
              </a:rPr>
              <a:t>?</a:t>
            </a:r>
            <a:endParaRPr lang="hu-HU" sz="2400" b="1" baseline="30000" dirty="0">
              <a:solidFill>
                <a:srgbClr val="6E32A0"/>
              </a:solidFill>
            </a:endParaRPr>
          </a:p>
        </p:txBody>
      </p:sp>
      <p:sp>
        <p:nvSpPr>
          <p:cNvPr id="8" name="Lekerekített téglalap 7"/>
          <p:cNvSpPr/>
          <p:nvPr/>
        </p:nvSpPr>
        <p:spPr>
          <a:xfrm>
            <a:off x="3954586" y="865066"/>
            <a:ext cx="8075490" cy="5903057"/>
          </a:xfrm>
          <a:prstGeom prst="roundRect">
            <a:avLst>
              <a:gd name="adj" fmla="val 286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4032738" y="960316"/>
            <a:ext cx="7997338" cy="6001643"/>
          </a:xfrm>
          <a:prstGeom prst="rect">
            <a:avLst/>
          </a:prstGeom>
        </p:spPr>
        <p:txBody>
          <a:bodyPr wrap="square">
            <a:spAutoFit/>
          </a:bodyPr>
          <a:lstStyle/>
          <a:p>
            <a:pPr algn="just"/>
            <a:r>
              <a:rPr lang="hu-HU" sz="3600" b="1" baseline="30000" dirty="0"/>
              <a:t>Jó, ha tudod!</a:t>
            </a:r>
          </a:p>
          <a:p>
            <a:pPr algn="just"/>
            <a:r>
              <a:rPr lang="hu-HU" sz="3600" baseline="30000" dirty="0"/>
              <a:t>A hitel előre hozott vásárlás és a jövőre nézve „kényszermegtakarítás”. A jövőben ki kell gazdálkodni a </a:t>
            </a:r>
            <a:r>
              <a:rPr lang="hu-HU" sz="3600" baseline="30000" dirty="0" err="1"/>
              <a:t>törlesztő­részleteket</a:t>
            </a:r>
            <a:r>
              <a:rPr lang="hu-HU" sz="3600" baseline="30000" dirty="0"/>
              <a:t>: az árut megvettük, és a jövőben megtakarítással fogjuk kifizetni. Csak felelősen gondolkodva, a jövőbeni megtakarítási lehetőségeinket figyelembe véve szabad a hitelfelvételről dönteni. Ezért csak akkora összegű hitelt vegyünk fel, amelynek törlesztését – még váratlan kiadások felmerülése vagy a jövedelmünk csökkenése és a részlet emelkedése esetén is – biztonsággal tudjuk teljesíteni!</a:t>
            </a:r>
          </a:p>
          <a:p>
            <a:pPr algn="just"/>
            <a:r>
              <a:rPr lang="hu-HU" sz="3600" baseline="30000" dirty="0"/>
              <a:t>A bankok egy központi adatbázisban tartják nyilván azokat, akik hitelt vettek fel. Ez a Központi Hitelinformációs Rendszer (KHR), amelynek célja, hogy megkönnyítse a pontosan fizető adósok számára a hitelhez jutást, védelmet </a:t>
            </a:r>
            <a:r>
              <a:rPr lang="hu-HU" sz="3600" baseline="30000" dirty="0" smtClean="0"/>
              <a:t>nyújtson </a:t>
            </a:r>
            <a:r>
              <a:rPr lang="hu-HU" sz="3600" baseline="30000" dirty="0"/>
              <a:t>a túlzott eladósodás veszélyeivel szemben, valamint általában csökkentse a bankok hitelezéssel járó kockázatait.</a:t>
            </a:r>
          </a:p>
        </p:txBody>
      </p:sp>
    </p:spTree>
    <p:extLst>
      <p:ext uri="{BB962C8B-B14F-4D97-AF65-F5344CB8AC3E}">
        <p14:creationId xmlns:p14="http://schemas.microsoft.com/office/powerpoint/2010/main" val="304870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0" y="760260"/>
            <a:ext cx="5841023" cy="6401753"/>
          </a:xfrm>
          <a:prstGeom prst="rect">
            <a:avLst/>
          </a:prstGeom>
        </p:spPr>
        <p:txBody>
          <a:bodyPr wrap="square">
            <a:spAutoFit/>
          </a:bodyPr>
          <a:lstStyle/>
          <a:p>
            <a:pPr algn="just">
              <a:lnSpc>
                <a:spcPts val="3000"/>
              </a:lnSpc>
              <a:spcBef>
                <a:spcPts val="1200"/>
              </a:spcBef>
            </a:pPr>
            <a:r>
              <a:rPr lang="hu-HU" sz="3600" baseline="30000" dirty="0" smtClean="0"/>
              <a:t>Ez </a:t>
            </a:r>
            <a:r>
              <a:rPr lang="hu-HU" sz="3600" baseline="30000" dirty="0"/>
              <a:t>általában maga az ingatlan, mégpedig oly módon, hogy arra úgynevezett jelzálogjogot köt ki a bank. Ez  lehetővé teszi, hogy ha az adós nem tudja fizetni a részleteket, a bank a fedezetül felajánlott ingatlant eladhatja az így befolyt összegből biztosítva a ki nem fizetett tartozást és annak kamatait. Ingatlanfedezet mellett általában nagyobb összeg vehető fel hosszabb időre, más hitelhez képest kedvezőbb kamatozással.</a:t>
            </a:r>
          </a:p>
          <a:p>
            <a:pPr algn="just">
              <a:lnSpc>
                <a:spcPts val="3000"/>
              </a:lnSpc>
              <a:spcBef>
                <a:spcPts val="1200"/>
              </a:spcBef>
            </a:pPr>
            <a:r>
              <a:rPr lang="hu-HU" sz="3600" baseline="30000" dirty="0"/>
              <a:t>Jelzálogfedezet mellett </a:t>
            </a:r>
            <a:r>
              <a:rPr lang="hu-HU" sz="3600" baseline="30000" dirty="0" smtClean="0"/>
              <a:t>nem </a:t>
            </a:r>
            <a:r>
              <a:rPr lang="hu-HU" sz="3600" baseline="30000" dirty="0"/>
              <a:t>csak lakáshitelek igényelhetők. Vannak olyan jelzáloghitelek, melyeknél a fedezetet szintén az ingatlan jelenti, azonban felhasználása nem lakáscélhoz kötött, hanem szabadon fordítható bármilyen más célra.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smtClean="0"/>
              <a:t>B. </a:t>
            </a:r>
            <a:r>
              <a:rPr lang="hu-HU" sz="2400" b="1" baseline="30000" dirty="0">
                <a:solidFill>
                  <a:srgbClr val="6E32A0"/>
                </a:solidFill>
              </a:rPr>
              <a:t>Mely célunkat milyen hitellel tudjuk elérni</a:t>
            </a:r>
            <a:r>
              <a:rPr lang="hu-HU" sz="2400" b="1" baseline="30000" dirty="0" smtClean="0">
                <a:solidFill>
                  <a:srgbClr val="6E32A0"/>
                </a:solidFill>
              </a:rPr>
              <a:t>?</a:t>
            </a:r>
            <a:endParaRPr lang="hu-HU" sz="2400" b="1" baseline="30000" dirty="0">
              <a:solidFill>
                <a:srgbClr val="6E32A0"/>
              </a:solidFill>
            </a:endParaRPr>
          </a:p>
        </p:txBody>
      </p:sp>
      <p:sp>
        <p:nvSpPr>
          <p:cNvPr id="8" name="Lekerekített téglalap 7"/>
          <p:cNvSpPr/>
          <p:nvPr/>
        </p:nvSpPr>
        <p:spPr>
          <a:xfrm>
            <a:off x="6025662" y="865066"/>
            <a:ext cx="6004414" cy="5903057"/>
          </a:xfrm>
          <a:prstGeom prst="roundRect">
            <a:avLst>
              <a:gd name="adj" fmla="val 286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6088184" y="960316"/>
            <a:ext cx="5941891" cy="6001643"/>
          </a:xfrm>
          <a:prstGeom prst="rect">
            <a:avLst/>
          </a:prstGeom>
        </p:spPr>
        <p:txBody>
          <a:bodyPr wrap="square">
            <a:spAutoFit/>
          </a:bodyPr>
          <a:lstStyle/>
          <a:p>
            <a:r>
              <a:rPr lang="hu-HU" sz="3600" b="1" baseline="30000" dirty="0"/>
              <a:t>Jó, ha tudod!</a:t>
            </a:r>
          </a:p>
          <a:p>
            <a:r>
              <a:rPr lang="hu-HU" sz="3600" baseline="30000" dirty="0"/>
              <a:t>A lakosság körében felvett nagy összegű hitelfelvétel esetén a bankok igyekeznek a nemfizetés  kockázatát csökkenteni. Ennek egyik módja a személyi biztosíték elvárása, azaz  a kezesség intézménye. Kezesség vállalásakor a hitelt felvevő adós helyett nemfizetés esetén a kezes (egy másik személy) köteles a tartozást fizetni. Két fajtája: az egyszerű és a készfizető kezes. Az első esetében a banknak először az adóson kell behajtania a tartozását, és ha ez nem sikerül, csak akkor lehet a kezességet vállalótól követelni a fizetést, míg a készfizető kezesség esetén a fizetést elmulasztó adós helyett rögtön a kezesen követelhetik a tartozást.</a:t>
            </a:r>
          </a:p>
        </p:txBody>
      </p:sp>
    </p:spTree>
    <p:extLst>
      <p:ext uri="{BB962C8B-B14F-4D97-AF65-F5344CB8AC3E}">
        <p14:creationId xmlns:p14="http://schemas.microsoft.com/office/powerpoint/2010/main" val="2362957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223715" y="1335049"/>
            <a:ext cx="11968285" cy="2000997"/>
          </a:xfrm>
          <a:prstGeom prst="rect">
            <a:avLst/>
          </a:prstGeom>
        </p:spPr>
        <p:txBody>
          <a:bodyPr wrap="square">
            <a:spAutoFit/>
          </a:bodyPr>
          <a:lstStyle/>
          <a:p>
            <a:pPr algn="just">
              <a:lnSpc>
                <a:spcPts val="3000"/>
              </a:lnSpc>
              <a:spcBef>
                <a:spcPts val="1200"/>
              </a:spcBef>
            </a:pPr>
            <a:r>
              <a:rPr lang="hu-HU" sz="3600" baseline="30000" dirty="0" smtClean="0"/>
              <a:t>A </a:t>
            </a:r>
            <a:r>
              <a:rPr lang="hu-HU" sz="3600" baseline="30000" dirty="0"/>
              <a:t>jelzáloghitelekkel szemben a fogyasztási hitelek esetében hitelfedezetül az adós jövedelme, egyéb vagyona, esetleg személyi biztosítékok szolgálnak. Fogyasztási hitelt főként tartós fogyasztási cikkek (autó, gépek) megvásárlására, szolgáltatások (például utazás) igénybevételére, rendkívüli kiadások fedezésére szoktak igényelni.  </a:t>
            </a:r>
            <a:r>
              <a:rPr lang="hu-HU" sz="3600" baseline="30000" dirty="0" smtClean="0"/>
              <a:t>A </a:t>
            </a:r>
            <a:r>
              <a:rPr lang="hu-HU" sz="3600" baseline="30000" dirty="0"/>
              <a:t>fogyasztási hitelek fajtái a személyi kölcsönök, a folyószámlahitelek, a hitelkártyák, az áruhitelek és a gépjárműhitel</a:t>
            </a:r>
            <a:r>
              <a:rPr lang="hu-HU" sz="3600" baseline="30000" dirty="0" smtClean="0"/>
              <a:t>.</a:t>
            </a:r>
            <a:endParaRPr lang="hu-HU" sz="3600" baseline="30000" dirty="0"/>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a:t>B </a:t>
            </a:r>
            <a:r>
              <a:rPr lang="hu-HU" sz="2400" b="1" baseline="30000" dirty="0">
                <a:solidFill>
                  <a:srgbClr val="6E32A0"/>
                </a:solidFill>
              </a:rPr>
              <a:t>Mely célunkat milyen hitellel tudjuk elérni</a:t>
            </a:r>
            <a:r>
              <a:rPr lang="hu-HU" sz="2400" b="1" baseline="30000" dirty="0" smtClean="0">
                <a:solidFill>
                  <a:srgbClr val="6E32A0"/>
                </a:solidFill>
              </a:rPr>
              <a:t>?</a:t>
            </a:r>
            <a:endParaRPr lang="hu-HU" sz="2400" b="1" baseline="30000" dirty="0">
              <a:solidFill>
                <a:srgbClr val="6E32A0"/>
              </a:solidFill>
            </a:endParaRPr>
          </a:p>
        </p:txBody>
      </p:sp>
      <p:sp>
        <p:nvSpPr>
          <p:cNvPr id="2" name="Téglalap 1"/>
          <p:cNvSpPr/>
          <p:nvPr/>
        </p:nvSpPr>
        <p:spPr>
          <a:xfrm>
            <a:off x="223715" y="3408353"/>
            <a:ext cx="11435443" cy="2169825"/>
          </a:xfrm>
          <a:prstGeom prst="rect">
            <a:avLst/>
          </a:prstGeom>
        </p:spPr>
        <p:txBody>
          <a:bodyPr wrap="square">
            <a:spAutoFit/>
          </a:bodyPr>
          <a:lstStyle/>
          <a:p>
            <a:pPr algn="just">
              <a:lnSpc>
                <a:spcPts val="3000"/>
              </a:lnSpc>
              <a:spcBef>
                <a:spcPts val="1200"/>
              </a:spcBef>
            </a:pPr>
            <a:r>
              <a:rPr lang="hu-HU" sz="3600" baseline="30000" dirty="0"/>
              <a:t>A hitelek különleges formája a diákhitel, amely egy speciális, a felsőoktatásban részt vevő hallgatók által igényelhető, alacsony kamat mellett, fedezet nélkül nyújtott kölcsön. </a:t>
            </a:r>
          </a:p>
          <a:p>
            <a:pPr algn="just">
              <a:lnSpc>
                <a:spcPts val="3000"/>
              </a:lnSpc>
              <a:spcBef>
                <a:spcPts val="1200"/>
              </a:spcBef>
            </a:pPr>
            <a:r>
              <a:rPr lang="hu-HU" sz="3600" baseline="30000" dirty="0"/>
              <a:t>Célja, hogy azoknak a fiataloknak nyújtson pénzügyi lehetőséget, akik diplomát szeretnének szerezni, de a tanuláshoz szükséges források csupán részben vagy egyáltalán nem állnak a rendelkezésükre. </a:t>
            </a:r>
          </a:p>
        </p:txBody>
      </p:sp>
    </p:spTree>
    <p:extLst>
      <p:ext uri="{BB962C8B-B14F-4D97-AF65-F5344CB8AC3E}">
        <p14:creationId xmlns:p14="http://schemas.microsoft.com/office/powerpoint/2010/main" val="3890304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a:t>B </a:t>
            </a:r>
            <a:r>
              <a:rPr lang="hu-HU" sz="2400" b="1" baseline="30000" dirty="0">
                <a:solidFill>
                  <a:srgbClr val="6E32A0"/>
                </a:solidFill>
              </a:rPr>
              <a:t>Mely célunkat milyen hitellel tudjuk elérni</a:t>
            </a:r>
            <a:r>
              <a:rPr lang="hu-HU" sz="2400" b="1" baseline="30000" dirty="0" smtClean="0">
                <a:solidFill>
                  <a:srgbClr val="6E32A0"/>
                </a:solidFill>
              </a:rPr>
              <a:t>?</a:t>
            </a:r>
            <a:endParaRPr lang="hu-HU" sz="2400" b="1" baseline="30000" dirty="0">
              <a:solidFill>
                <a:srgbClr val="6E32A0"/>
              </a:solidFill>
            </a:endParaRPr>
          </a:p>
        </p:txBody>
      </p:sp>
      <p:sp>
        <p:nvSpPr>
          <p:cNvPr id="7" name="Lekerekített téglalap 6"/>
          <p:cNvSpPr/>
          <p:nvPr/>
        </p:nvSpPr>
        <p:spPr>
          <a:xfrm>
            <a:off x="152400" y="3582253"/>
            <a:ext cx="11788671" cy="2023890"/>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827316" y="3825533"/>
            <a:ext cx="11004898" cy="1569660"/>
          </a:xfrm>
          <a:prstGeom prst="rect">
            <a:avLst/>
          </a:prstGeom>
        </p:spPr>
        <p:txBody>
          <a:bodyPr wrap="square">
            <a:spAutoFit/>
          </a:bodyPr>
          <a:lstStyle/>
          <a:p>
            <a:r>
              <a:rPr lang="hu-HU" sz="3600" b="1" baseline="30000" dirty="0"/>
              <a:t>TIPP</a:t>
            </a:r>
          </a:p>
          <a:p>
            <a:r>
              <a:rPr lang="hu-HU" sz="3600" baseline="30000" dirty="0"/>
              <a:t>Hitel felvétele előtt segítséget jelenthet a Magyar Nemzeti Bank </a:t>
            </a:r>
            <a:r>
              <a:rPr lang="hu-HU" sz="3600" baseline="30000" dirty="0">
                <a:hlinkClick r:id="rId3"/>
              </a:rPr>
              <a:t>hitelkalkulátora</a:t>
            </a:r>
            <a:r>
              <a:rPr lang="hu-HU" sz="3600" baseline="30000" dirty="0"/>
              <a:t>. A program segítségével kiszámolhatjuk, mekkora részletet kell havonta fizetni, és azt hogyan befolyásolja a kamat változása.</a:t>
            </a:r>
          </a:p>
        </p:txBody>
      </p:sp>
      <p:sp>
        <p:nvSpPr>
          <p:cNvPr id="2" name="Téglalap 1"/>
          <p:cNvSpPr/>
          <p:nvPr/>
        </p:nvSpPr>
        <p:spPr>
          <a:xfrm>
            <a:off x="152400" y="1355367"/>
            <a:ext cx="11495314" cy="2015936"/>
          </a:xfrm>
          <a:prstGeom prst="rect">
            <a:avLst/>
          </a:prstGeom>
        </p:spPr>
        <p:txBody>
          <a:bodyPr wrap="square">
            <a:spAutoFit/>
          </a:bodyPr>
          <a:lstStyle/>
          <a:p>
            <a:pPr algn="just">
              <a:lnSpc>
                <a:spcPts val="3000"/>
              </a:lnSpc>
              <a:spcBef>
                <a:spcPts val="1200"/>
              </a:spcBef>
            </a:pPr>
            <a:r>
              <a:rPr lang="hu-HU" sz="3600" baseline="30000" dirty="0" smtClean="0"/>
              <a:t>A </a:t>
            </a:r>
            <a:r>
              <a:rPr lang="hu-HU" sz="3600" baseline="30000" dirty="0"/>
              <a:t>diákhitel ugyanolyan hitel, mint az ingatlan-, áruvásárlási, autóvásárlási hitel vagy a személyi kölcsön: igénylőjének kamatokkal együtt kell azt visszafizetnie. Az egyetemi évek „türelmi” ideje egyetlen hallgatót sem mentesít a diákhitelek megfizetésének kötelezettsége alól. A kölcsön törlesztését a hallgatói jogviszony megszűnését követően, de legkésőbb 40 éves korban kell megkezdeni.</a:t>
            </a:r>
          </a:p>
        </p:txBody>
      </p:sp>
    </p:spTree>
    <p:extLst>
      <p:ext uri="{BB962C8B-B14F-4D97-AF65-F5344CB8AC3E}">
        <p14:creationId xmlns:p14="http://schemas.microsoft.com/office/powerpoint/2010/main" val="1511689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356578" y="1466524"/>
            <a:ext cx="11616592" cy="2000997"/>
          </a:xfrm>
          <a:prstGeom prst="rect">
            <a:avLst/>
          </a:prstGeom>
        </p:spPr>
        <p:txBody>
          <a:bodyPr wrap="square">
            <a:spAutoFit/>
          </a:bodyPr>
          <a:lstStyle/>
          <a:p>
            <a:pPr algn="just">
              <a:lnSpc>
                <a:spcPts val="3000"/>
              </a:lnSpc>
              <a:spcBef>
                <a:spcPts val="1200"/>
              </a:spcBef>
            </a:pPr>
            <a:r>
              <a:rPr lang="hu-HU" sz="3600" baseline="30000" dirty="0"/>
              <a:t>Előre hozott vásárlás esetén mindenképp fel kell tenni a kérdést, hogy annak mi az ára? A családi, baráti segítséget leszámítva soha nem számíthatunk arra, hogy más pénzét ingyen használjuk, mivel a bankok, üzleti vállalkozások épp abból élnek, hogy pénzügyi termékeket értékesítenek. Ennek ára van: a kamat. Mint arról korábban már szó volt, a kamat a pénz használatának az ára.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C. </a:t>
            </a:r>
            <a:r>
              <a:rPr lang="hu-HU" sz="4800" b="1" baseline="30000" dirty="0" smtClean="0">
                <a:solidFill>
                  <a:srgbClr val="6E32A0"/>
                </a:solidFill>
              </a:rPr>
              <a:t>Mi </a:t>
            </a:r>
            <a:r>
              <a:rPr lang="hu-HU" sz="4800" b="1" baseline="30000" dirty="0">
                <a:solidFill>
                  <a:srgbClr val="6E32A0"/>
                </a:solidFill>
              </a:rPr>
              <a:t>a teljeshiteldíj-mutató? </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874" y="2976929"/>
            <a:ext cx="5827434" cy="3881071"/>
          </a:xfrm>
          <a:prstGeom prst="rect">
            <a:avLst/>
          </a:prstGeom>
        </p:spPr>
      </p:pic>
      <p:sp>
        <p:nvSpPr>
          <p:cNvPr id="6" name="Téglalap 5"/>
          <p:cNvSpPr/>
          <p:nvPr/>
        </p:nvSpPr>
        <p:spPr>
          <a:xfrm>
            <a:off x="356578" y="3467521"/>
            <a:ext cx="5676899" cy="2385718"/>
          </a:xfrm>
          <a:prstGeom prst="rect">
            <a:avLst/>
          </a:prstGeom>
        </p:spPr>
        <p:txBody>
          <a:bodyPr wrap="square">
            <a:spAutoFit/>
          </a:bodyPr>
          <a:lstStyle/>
          <a:p>
            <a:pPr algn="just">
              <a:lnSpc>
                <a:spcPts val="3000"/>
              </a:lnSpc>
              <a:spcBef>
                <a:spcPts val="1200"/>
              </a:spcBef>
            </a:pPr>
            <a:r>
              <a:rPr lang="hu-HU" sz="3600" baseline="30000" dirty="0"/>
              <a:t>Ebben az esetben a hitelért folyamodó ügyfél használja a bank pénzét, tehát neki kell a kamatot megfizetnie. Ha hitelt vesz fel, akkor nemcsak a kamat vagy a havi részlet mértékét kell mérlegelni, hanem több más tényezőt is figyelembe kell venni. </a:t>
            </a:r>
          </a:p>
        </p:txBody>
      </p:sp>
    </p:spTree>
    <p:extLst>
      <p:ext uri="{BB962C8B-B14F-4D97-AF65-F5344CB8AC3E}">
        <p14:creationId xmlns:p14="http://schemas.microsoft.com/office/powerpoint/2010/main" val="3122083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smtClean="0"/>
              <a:t>C. </a:t>
            </a:r>
            <a:r>
              <a:rPr lang="hu-HU" sz="2400" b="1" baseline="30000" dirty="0">
                <a:solidFill>
                  <a:srgbClr val="6E32A0"/>
                </a:solidFill>
              </a:rPr>
              <a:t>Mi a teljeshiteldíj-mutató? </a:t>
            </a:r>
          </a:p>
        </p:txBody>
      </p:sp>
      <p:sp>
        <p:nvSpPr>
          <p:cNvPr id="6" name="Téglalap 5"/>
          <p:cNvSpPr/>
          <p:nvPr/>
        </p:nvSpPr>
        <p:spPr>
          <a:xfrm>
            <a:off x="6227977" y="1406769"/>
            <a:ext cx="5690486" cy="4893647"/>
          </a:xfrm>
          <a:prstGeom prst="rect">
            <a:avLst/>
          </a:prstGeom>
        </p:spPr>
        <p:txBody>
          <a:bodyPr wrap="square">
            <a:spAutoFit/>
          </a:bodyPr>
          <a:lstStyle/>
          <a:p>
            <a:pPr algn="just"/>
            <a:r>
              <a:rPr lang="hu-HU" sz="3600" baseline="30000" dirty="0"/>
              <a:t>A döntésben sokat segít a teljeshiteldíj-mutató (THM), amely egy olyan egységes, százalékban kifejezett, minden hitelező által kötelezően használt mutatószám, amelyből kiderül, hogy az adósnak egy év alatt a kölcsönkért pénzen felül mekkora összeget kell visszafizetnie. A THM tartalmazza a kamatot, a hitelhez kapcsolódó díjakat, jutalékokat, költségeket és adókat. Ma már az adósok védelme és korrekt tájékoztatása érdekében a bankokat törvény is kötelezi a THM pontos meghatározására és feltüntetésére. </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36" y="427838"/>
            <a:ext cx="5768904" cy="6430161"/>
          </a:xfrm>
          <a:prstGeom prst="rect">
            <a:avLst/>
          </a:prstGeom>
        </p:spPr>
      </p:pic>
    </p:spTree>
    <p:extLst>
      <p:ext uri="{BB962C8B-B14F-4D97-AF65-F5344CB8AC3E}">
        <p14:creationId xmlns:p14="http://schemas.microsoft.com/office/powerpoint/2010/main" val="41446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smtClean="0"/>
              <a:t>C. </a:t>
            </a:r>
            <a:r>
              <a:rPr lang="hu-HU" sz="2400" b="1" baseline="30000" dirty="0" smtClean="0">
                <a:solidFill>
                  <a:srgbClr val="6E32A0"/>
                </a:solidFill>
              </a:rPr>
              <a:t>Mi </a:t>
            </a:r>
            <a:r>
              <a:rPr lang="hu-HU" sz="2400" b="1" baseline="30000" dirty="0">
                <a:solidFill>
                  <a:srgbClr val="6E32A0"/>
                </a:solidFill>
              </a:rPr>
              <a:t>a teljeshiteldíj-mutató? </a:t>
            </a:r>
          </a:p>
        </p:txBody>
      </p:sp>
      <p:sp>
        <p:nvSpPr>
          <p:cNvPr id="6" name="Téglalap 5"/>
          <p:cNvSpPr/>
          <p:nvPr/>
        </p:nvSpPr>
        <p:spPr>
          <a:xfrm>
            <a:off x="647792" y="1406769"/>
            <a:ext cx="3885131" cy="4154984"/>
          </a:xfrm>
          <a:prstGeom prst="rect">
            <a:avLst/>
          </a:prstGeom>
        </p:spPr>
        <p:txBody>
          <a:bodyPr wrap="square">
            <a:spAutoFit/>
          </a:bodyPr>
          <a:lstStyle/>
          <a:p>
            <a:pPr algn="just"/>
            <a:r>
              <a:rPr lang="hu-HU" sz="3600" baseline="30000" dirty="0"/>
              <a:t>A 2012. április 1-je után megkötött szerződéseknél a THM nem haladhatja meg a Magyar Nemzeti Bank által meghatározott alapkamat 24 százalékponttal növelt mértékét. A fogyasztási hitelek esetében a THM maximuma az alapkamat 39 százalékponttal növelt mértéke lehet.</a:t>
            </a:r>
          </a:p>
        </p:txBody>
      </p:sp>
      <p:sp>
        <p:nvSpPr>
          <p:cNvPr id="7" name="Lekerekített téglalap 6"/>
          <p:cNvSpPr/>
          <p:nvPr/>
        </p:nvSpPr>
        <p:spPr>
          <a:xfrm>
            <a:off x="4892431" y="865067"/>
            <a:ext cx="7137645" cy="4824534"/>
          </a:xfrm>
          <a:prstGeom prst="roundRect">
            <a:avLst>
              <a:gd name="adj" fmla="val 286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954954" y="960316"/>
            <a:ext cx="7075121" cy="4893647"/>
          </a:xfrm>
          <a:prstGeom prst="rect">
            <a:avLst/>
          </a:prstGeom>
        </p:spPr>
        <p:txBody>
          <a:bodyPr wrap="square">
            <a:spAutoFit/>
          </a:bodyPr>
          <a:lstStyle/>
          <a:p>
            <a:r>
              <a:rPr lang="hu-HU" sz="3600" b="1" baseline="30000" dirty="0"/>
              <a:t>Jó, ha tudod!</a:t>
            </a:r>
          </a:p>
          <a:p>
            <a:pPr algn="just"/>
            <a:r>
              <a:rPr lang="hu-HU" sz="3600" baseline="30000" dirty="0"/>
              <a:t>A hitelfelvételhez kapcsolódóan még további költségek is felmerülhetnek, amelyekről már nem biztos, hogy a bank előre tájékoztatást ad, illetve a THM részét képezi. A lakásvásárláshoz kapcsolódóan a szerződést készítő ügyvéd megbízása, az esetleg szükséges közjegyzői díj, a telekkönyvi kivonat díja még további költség lehet. Egyes hitelfajtáknál életbiztosítást is kell kötni, ennek a díja sem része a mutatónak. A változó kamatozású hitelek esetében érdemes arra is figyelni, hogy a mutató értéke nem tükrözi a hitel kamatkockázatát, a devizaalapú jelzáloghitelek esetében pedig arra is, hogy a THM az árfolyamkockázatot sem tartalmazza.</a:t>
            </a:r>
          </a:p>
        </p:txBody>
      </p:sp>
    </p:spTree>
    <p:extLst>
      <p:ext uri="{BB962C8B-B14F-4D97-AF65-F5344CB8AC3E}">
        <p14:creationId xmlns:p14="http://schemas.microsoft.com/office/powerpoint/2010/main" val="3348640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64123" y="1466524"/>
            <a:ext cx="11879385" cy="2000997"/>
          </a:xfrm>
          <a:prstGeom prst="rect">
            <a:avLst/>
          </a:prstGeom>
        </p:spPr>
        <p:txBody>
          <a:bodyPr wrap="square">
            <a:spAutoFit/>
          </a:bodyPr>
          <a:lstStyle/>
          <a:p>
            <a:pPr algn="just">
              <a:lnSpc>
                <a:spcPts val="3000"/>
              </a:lnSpc>
              <a:spcBef>
                <a:spcPts val="1200"/>
              </a:spcBef>
            </a:pPr>
            <a:r>
              <a:rPr lang="hu-HU" sz="3600" baseline="30000" dirty="0"/>
              <a:t>Hitel felvétele előtt mindenképp meg kell fontolni, hogy mekkora havi </a:t>
            </a:r>
            <a:r>
              <a:rPr lang="hu-HU" sz="3600" baseline="30000" dirty="0" err="1"/>
              <a:t>törlesztőrészlet</a:t>
            </a:r>
            <a:r>
              <a:rPr lang="hu-HU" sz="3600" baseline="30000" dirty="0"/>
              <a:t> kifizetésére vagyunk képesek. Családi költségvetés készítésével vessük össze a bevételeket a kiadásokkal, ami megmutatja, hogy milyen mértékű részletet bírunk el. Mivel a hitel hosszú távú elkötelezettséget jelent, vegyük figyelembe az esetlegesen nem várt jövőbeni eseményeket is (például betegség, munkahely elvesztése</a:t>
            </a:r>
            <a:r>
              <a:rPr lang="hu-HU" sz="3600" baseline="30000" dirty="0" smtClean="0"/>
              <a:t>).</a:t>
            </a:r>
            <a:endParaRPr lang="hu-HU" sz="3600" baseline="30000" dirty="0"/>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D. </a:t>
            </a:r>
            <a:r>
              <a:rPr lang="hu-HU" sz="4800" b="1" baseline="30000" dirty="0" smtClean="0">
                <a:solidFill>
                  <a:srgbClr val="6E32A0"/>
                </a:solidFill>
              </a:rPr>
              <a:t>Hogyan </a:t>
            </a:r>
            <a:r>
              <a:rPr lang="hu-HU" sz="4800" b="1" baseline="30000" dirty="0">
                <a:solidFill>
                  <a:srgbClr val="6E32A0"/>
                </a:solidFill>
              </a:rPr>
              <a:t>tudjuk csökkenteni a hitelfelvétel kockázatait?</a:t>
            </a:r>
          </a:p>
        </p:txBody>
      </p:sp>
      <p:sp>
        <p:nvSpPr>
          <p:cNvPr id="3" name="Téglalap 2"/>
          <p:cNvSpPr/>
          <p:nvPr/>
        </p:nvSpPr>
        <p:spPr>
          <a:xfrm>
            <a:off x="164122" y="3490865"/>
            <a:ext cx="7729416" cy="3554819"/>
          </a:xfrm>
          <a:prstGeom prst="rect">
            <a:avLst/>
          </a:prstGeom>
        </p:spPr>
        <p:txBody>
          <a:bodyPr wrap="square">
            <a:spAutoFit/>
          </a:bodyPr>
          <a:lstStyle/>
          <a:p>
            <a:pPr algn="just">
              <a:lnSpc>
                <a:spcPts val="3000"/>
              </a:lnSpc>
              <a:spcBef>
                <a:spcPts val="1200"/>
              </a:spcBef>
            </a:pPr>
            <a:r>
              <a:rPr lang="hu-HU" sz="3600" baseline="30000" dirty="0"/>
              <a:t>Hitelfelvételkor a legjelentősebb kockázat az, ha valamilyen okból nem tudjuk visszafizetni a hitelt. Amennyiben tartósan késedelembe esünk a törlesztéssel, a hitelező felmondhatja a szerződést, és az abból eredő tartozás egy összegben történő megfizetését kérheti. Ilyenkor elveszíthetjük a hitel fedezetéül szolgáló vagyontárgyat, súlyosabb esetben pedig akár a lakhatásunk is veszélybe kerülhet. Késedelmes fizetés esetén a követelés érvényesítésének – sokszor jelentős összegű – költségei is az adóst terhelik. </a:t>
            </a:r>
          </a:p>
        </p:txBody>
      </p:sp>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l="24647" r="-24647"/>
          <a:stretch/>
        </p:blipFill>
        <p:spPr>
          <a:xfrm>
            <a:off x="7920000" y="3368757"/>
            <a:ext cx="5669336" cy="3207890"/>
          </a:xfrm>
          <a:prstGeom prst="rect">
            <a:avLst/>
          </a:prstGeom>
        </p:spPr>
      </p:pic>
    </p:spTree>
    <p:extLst>
      <p:ext uri="{BB962C8B-B14F-4D97-AF65-F5344CB8AC3E}">
        <p14:creationId xmlns:p14="http://schemas.microsoft.com/office/powerpoint/2010/main" val="3260500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0" y="1362075"/>
            <a:ext cx="4772025" cy="53054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0499" y="1443180"/>
            <a:ext cx="4772025" cy="5262979"/>
          </a:xfrm>
          <a:prstGeom prst="rect">
            <a:avLst/>
          </a:prstGeom>
        </p:spPr>
        <p:txBody>
          <a:bodyPr wrap="square">
            <a:spAutoFit/>
          </a:bodyPr>
          <a:lstStyle/>
          <a:p>
            <a:r>
              <a:rPr lang="hu-HU" sz="3600" b="1" baseline="30000" dirty="0"/>
              <a:t>Füstbe ment tervek </a:t>
            </a:r>
          </a:p>
          <a:p>
            <a:pPr algn="just"/>
            <a:r>
              <a:rPr lang="hu-HU" sz="3600" baseline="30000" dirty="0"/>
              <a:t>Molnár apuka rendkívül csalódott, hogy a váratlanul jött  ajándékból nem futotta az általa kinézett családi autó megvásárlására. Anyu a közelgő tél miatt aggódik: vajon a ház elavult fűtési rendszere bírja majd a nagy hidegeket? Amikor sorra veszik, hogy a két nagy beruházás egyszerre mennyi pénzbe kerülne, nagyot sóhajtva letesznek a terveikről. Apu azzal vigasztalja magát, hogy így legalább nem kell tovább bújnia az autós oldalakat esténként.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A. </a:t>
            </a:r>
            <a:r>
              <a:rPr lang="hu-HU" sz="4800" b="1" baseline="30000" dirty="0" smtClean="0">
                <a:solidFill>
                  <a:srgbClr val="6E32A0"/>
                </a:solidFill>
              </a:rPr>
              <a:t>Miért </a:t>
            </a:r>
            <a:r>
              <a:rPr lang="hu-HU" sz="4800" b="1" baseline="30000" dirty="0">
                <a:solidFill>
                  <a:srgbClr val="6E32A0"/>
                </a:solidFill>
              </a:rPr>
              <a:t>van szükség külső források bevonására? </a:t>
            </a:r>
          </a:p>
        </p:txBody>
      </p:sp>
      <p:sp>
        <p:nvSpPr>
          <p:cNvPr id="8" name="Lekerekített téglalap 7"/>
          <p:cNvSpPr/>
          <p:nvPr/>
        </p:nvSpPr>
        <p:spPr>
          <a:xfrm>
            <a:off x="5197924" y="1362075"/>
            <a:ext cx="6876846" cy="5305425"/>
          </a:xfrm>
          <a:prstGeom prst="roundRect">
            <a:avLst>
              <a:gd name="adj" fmla="val 3405"/>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5197924" y="1443181"/>
            <a:ext cx="6876846" cy="5170646"/>
          </a:xfrm>
          <a:prstGeom prst="rect">
            <a:avLst/>
          </a:prstGeom>
        </p:spPr>
        <p:txBody>
          <a:bodyPr wrap="square">
            <a:spAutoFit/>
          </a:bodyPr>
          <a:lstStyle/>
          <a:p>
            <a:pPr algn="just">
              <a:lnSpc>
                <a:spcPts val="3000"/>
              </a:lnSpc>
              <a:spcBef>
                <a:spcPts val="1200"/>
              </a:spcBef>
            </a:pPr>
            <a:r>
              <a:rPr lang="hu-HU" sz="3600" baseline="30000" dirty="0"/>
              <a:t>Az apu által kinézett autó 800 000 forintba, a fűtési rendszer korszerűsítése a nyílászárók cseréjével együtt 1 800 000 forintba kerülne. </a:t>
            </a:r>
          </a:p>
          <a:p>
            <a:pPr algn="just">
              <a:lnSpc>
                <a:spcPts val="3000"/>
              </a:lnSpc>
              <a:spcBef>
                <a:spcPts val="1200"/>
              </a:spcBef>
            </a:pPr>
            <a:r>
              <a:rPr lang="hu-HU" sz="3600" baseline="30000" dirty="0" smtClean="0"/>
              <a:t>Számold </a:t>
            </a:r>
            <a:r>
              <a:rPr lang="hu-HU" sz="3600" baseline="30000" dirty="0"/>
              <a:t>ki, hogy összesen mennyi pénze hiányzik a tervezett beruházásokhoz a Molnár családnak, ha  a befektetéseiket felhasználják!</a:t>
            </a:r>
          </a:p>
          <a:p>
            <a:pPr algn="just">
              <a:lnSpc>
                <a:spcPts val="3000"/>
              </a:lnSpc>
              <a:spcBef>
                <a:spcPts val="1200"/>
              </a:spcBef>
            </a:pPr>
            <a:r>
              <a:rPr lang="hu-HU" sz="3600" baseline="30000" dirty="0" smtClean="0"/>
              <a:t>Milyen </a:t>
            </a:r>
            <a:r>
              <a:rPr lang="hu-HU" sz="3600" baseline="30000" dirty="0"/>
              <a:t>megoldások lehetségesek abban az esetben, ha csak a tartalékaik felét szeretnék elkölteni, de mindkét beruházást egyszerre akarják megvalósítani? </a:t>
            </a:r>
          </a:p>
          <a:p>
            <a:pPr algn="just">
              <a:lnSpc>
                <a:spcPts val="3000"/>
              </a:lnSpc>
              <a:spcBef>
                <a:spcPts val="1200"/>
              </a:spcBef>
            </a:pPr>
            <a:r>
              <a:rPr lang="hu-HU" sz="3600" baseline="30000" dirty="0" smtClean="0"/>
              <a:t>Milyen </a:t>
            </a:r>
            <a:r>
              <a:rPr lang="hu-HU" sz="3600" baseline="30000" dirty="0"/>
              <a:t>módszerrel lehetne a hiányzó pénzt előteremteni? Te mit tennél a kívánt cél elérése érdekében? Indokold a döntésedet!</a:t>
            </a:r>
            <a:endParaRPr lang="hu-HU" sz="3600" baseline="30000" dirty="0">
              <a:solidFill>
                <a:srgbClr val="000000"/>
              </a:solidFill>
            </a:endParaRPr>
          </a:p>
        </p:txBody>
      </p:sp>
    </p:spTree>
    <p:extLst>
      <p:ext uri="{BB962C8B-B14F-4D97-AF65-F5344CB8AC3E}">
        <p14:creationId xmlns:p14="http://schemas.microsoft.com/office/powerpoint/2010/main" val="447906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64123" y="847725"/>
            <a:ext cx="11904052" cy="1231556"/>
          </a:xfrm>
          <a:prstGeom prst="rect">
            <a:avLst/>
          </a:prstGeom>
        </p:spPr>
        <p:txBody>
          <a:bodyPr wrap="square">
            <a:spAutoFit/>
          </a:bodyPr>
          <a:lstStyle/>
          <a:p>
            <a:pPr algn="just">
              <a:lnSpc>
                <a:spcPts val="3000"/>
              </a:lnSpc>
              <a:spcBef>
                <a:spcPts val="1200"/>
              </a:spcBef>
            </a:pPr>
            <a:r>
              <a:rPr lang="hu-HU" sz="3600" baseline="30000" dirty="0" smtClean="0"/>
              <a:t>Mivel </a:t>
            </a:r>
            <a:r>
              <a:rPr lang="hu-HU" sz="3600" baseline="30000" dirty="0"/>
              <a:t>azon eseteknek, amikor a felvett hitel törlesztőrészleteit valamilyen okból az adós nem tudja fizetni, a bankra nézve is kedvezőtlen gazdasági következményei vannak, a bankok is meg akarják védeni magukat a rosszul fizető ügyfelektől.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smtClean="0"/>
              <a:t>D. </a:t>
            </a:r>
            <a:r>
              <a:rPr lang="hu-HU" sz="2400" b="1" baseline="30000" dirty="0">
                <a:solidFill>
                  <a:srgbClr val="6E32A0"/>
                </a:solidFill>
              </a:rPr>
              <a:t>Hogyan tudjuk csökkenteni a hitelfelvétel kockázatait</a:t>
            </a:r>
            <a:r>
              <a:rPr lang="hu-HU" sz="2400" b="1" baseline="30000" dirty="0" smtClean="0">
                <a:solidFill>
                  <a:srgbClr val="6E32A0"/>
                </a:solidFill>
              </a:rPr>
              <a:t>?</a:t>
            </a:r>
            <a:endParaRPr lang="hu-HU" sz="2400" b="1" baseline="30000" dirty="0">
              <a:solidFill>
                <a:srgbClr val="6E32A0"/>
              </a:solidFill>
            </a:endParaRPr>
          </a:p>
        </p:txBody>
      </p:sp>
      <p:sp>
        <p:nvSpPr>
          <p:cNvPr id="6" name="Téglalap 5"/>
          <p:cNvSpPr/>
          <p:nvPr/>
        </p:nvSpPr>
        <p:spPr>
          <a:xfrm>
            <a:off x="164123" y="1938986"/>
            <a:ext cx="4074502" cy="5093702"/>
          </a:xfrm>
          <a:prstGeom prst="rect">
            <a:avLst/>
          </a:prstGeom>
        </p:spPr>
        <p:txBody>
          <a:bodyPr wrap="square">
            <a:spAutoFit/>
          </a:bodyPr>
          <a:lstStyle/>
          <a:p>
            <a:pPr lvl="0" algn="just">
              <a:lnSpc>
                <a:spcPts val="3000"/>
              </a:lnSpc>
              <a:spcBef>
                <a:spcPts val="1200"/>
              </a:spcBef>
            </a:pPr>
            <a:r>
              <a:rPr lang="hu-HU" sz="3600" baseline="30000" dirty="0">
                <a:solidFill>
                  <a:prstClr val="black"/>
                </a:solidFill>
              </a:rPr>
              <a:t>Az adósokat az úgynevezett adósságfék-szabályozás védi a túlzott eladósodottságtól. Ez megakadályozza, hogy a hitelfelvevők a rendszeres, legális jövedelmükhöz képest </a:t>
            </a:r>
            <a:r>
              <a:rPr lang="hu-HU" sz="3600" baseline="30000" dirty="0" smtClean="0">
                <a:solidFill>
                  <a:prstClr val="black"/>
                </a:solidFill>
              </a:rPr>
              <a:t>túl </a:t>
            </a:r>
            <a:r>
              <a:rPr lang="hu-HU" sz="3600" baseline="30000" dirty="0">
                <a:solidFill>
                  <a:prstClr val="black"/>
                </a:solidFill>
              </a:rPr>
              <a:t>nagy törlesztési teherrel járó új hitelt vegyenek fel. Ennek alapját az adós igazolt havi jövedelme és a fedezetül felajánlott vagyontárgy forgalmi értéke képezi az </a:t>
            </a:r>
            <a:r>
              <a:rPr lang="hu-HU" sz="3600" baseline="30000" dirty="0" smtClean="0">
                <a:solidFill>
                  <a:prstClr val="black"/>
                </a:solidFill>
              </a:rPr>
              <a:t>ábra </a:t>
            </a:r>
            <a:r>
              <a:rPr lang="hu-HU" sz="3600" baseline="30000" dirty="0">
                <a:solidFill>
                  <a:prstClr val="black"/>
                </a:solidFill>
              </a:rPr>
              <a:t>szerinti módon. </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245" y="2091319"/>
            <a:ext cx="7675929" cy="4636261"/>
          </a:xfrm>
          <a:prstGeom prst="rect">
            <a:avLst/>
          </a:prstGeom>
        </p:spPr>
      </p:pic>
    </p:spTree>
    <p:extLst>
      <p:ext uri="{BB962C8B-B14F-4D97-AF65-F5344CB8AC3E}">
        <p14:creationId xmlns:p14="http://schemas.microsoft.com/office/powerpoint/2010/main" val="10654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49066" y="2125436"/>
            <a:ext cx="11893867" cy="4970569"/>
          </a:xfrm>
        </p:spPr>
        <p:txBody>
          <a:bodyPr>
            <a:noAutofit/>
          </a:bodyPr>
          <a:lstStyle/>
          <a:p>
            <a:pPr algn="just">
              <a:lnSpc>
                <a:spcPts val="3000"/>
              </a:lnSpc>
              <a:spcBef>
                <a:spcPts val="1200"/>
              </a:spcBef>
            </a:pPr>
            <a:r>
              <a:rPr lang="hu-HU" sz="3600" b="1" baseline="30000" dirty="0" smtClean="0">
                <a:solidFill>
                  <a:srgbClr val="6E32A0"/>
                </a:solidFill>
              </a:rPr>
              <a:t>Miért van szükség külső források bevonására?</a:t>
            </a:r>
            <a:r>
              <a:rPr lang="hu-HU" sz="3600" baseline="30000" dirty="0" smtClean="0">
                <a:solidFill>
                  <a:srgbClr val="6E32A0"/>
                </a:solidFill>
              </a:rPr>
              <a:t> </a:t>
            </a:r>
            <a:r>
              <a:rPr lang="hu-HU" sz="3600" baseline="30000" dirty="0" smtClean="0"/>
              <a:t>Előfordul, hogy egy szükséglet kielégítése halaszthatatlan, ugyanakkor nincs meg még rá a fedezet. A külső forrás (hitel) visszafizetése a jövőbeni megtakarítással biztosítható. </a:t>
            </a:r>
          </a:p>
          <a:p>
            <a:pPr algn="just"/>
            <a:endParaRPr lang="hu-HU" sz="3600" b="1" baseline="30000" dirty="0" smtClean="0">
              <a:solidFill>
                <a:srgbClr val="6E32A0"/>
              </a:solidFill>
            </a:endParaRPr>
          </a:p>
          <a:p>
            <a:pPr algn="just"/>
            <a:r>
              <a:rPr lang="hu-HU" sz="3600" b="1" baseline="30000" dirty="0" smtClean="0">
                <a:solidFill>
                  <a:srgbClr val="6E32A0"/>
                </a:solidFill>
              </a:rPr>
              <a:t>Mely célunkat milyen hitellel tudjuk elérni?</a:t>
            </a:r>
            <a:r>
              <a:rPr lang="hu-HU" sz="3600" baseline="30000" dirty="0" smtClean="0">
                <a:solidFill>
                  <a:srgbClr val="6E32A0"/>
                </a:solidFill>
              </a:rPr>
              <a:t> </a:t>
            </a:r>
            <a:r>
              <a:rPr lang="hu-HU" sz="3600" baseline="30000" dirty="0" smtClean="0"/>
              <a:t>A jelzáloghitelek elsődlegesen lakáscélok finanszírozására szolgálnak, ahol a hitel biztosítéka (fedezete) maga az ingatlan. A fogyasztási hitelek esetében a hitel fedezetéül az adós jövedelme, egyéb vagyona, esetleg személyi biztosítékok szolgálnak. A diákhitel egy speciális, a felsőoktatásban részt vevő hallgatók által igényelhető, alacsony kamat mellett fedezet nélkül nyújtott kölcsön.</a:t>
            </a:r>
          </a:p>
        </p:txBody>
      </p:sp>
      <p:sp>
        <p:nvSpPr>
          <p:cNvPr id="3" name="Téglalap 2"/>
          <p:cNvSpPr/>
          <p:nvPr/>
        </p:nvSpPr>
        <p:spPr>
          <a:xfrm>
            <a:off x="0" y="-783319"/>
            <a:ext cx="12192000" cy="584775"/>
          </a:xfrm>
          <a:prstGeom prst="rect">
            <a:avLst/>
          </a:prstGeom>
        </p:spPr>
        <p:txBody>
          <a:bodyPr wrap="square">
            <a:spAutoFit/>
          </a:bodyPr>
          <a:lstStyle/>
          <a:p>
            <a:pPr algn="ctr"/>
            <a:r>
              <a:rPr lang="hu-HU" sz="4800" i="0" u="none" strike="noStrike" baseline="30000" dirty="0" smtClean="0">
                <a:solidFill>
                  <a:srgbClr val="000000"/>
                </a:solidFill>
                <a:latin typeface="Myriad Pro" panose="020B0503030403020204" pitchFamily="34" charset="0"/>
              </a:rPr>
              <a:t>A legfontosabb tudnivalók</a:t>
            </a:r>
          </a:p>
        </p:txBody>
      </p:sp>
      <p:sp>
        <p:nvSpPr>
          <p:cNvPr id="8" name="Cím 1"/>
          <p:cNvSpPr>
            <a:spLocks noGrp="1"/>
          </p:cNvSpPr>
          <p:nvPr>
            <p:ph type="ctrTitle"/>
          </p:nvPr>
        </p:nvSpPr>
        <p:spPr>
          <a:xfrm>
            <a:off x="0" y="0"/>
            <a:ext cx="12192000" cy="1828800"/>
          </a:xfrm>
        </p:spPr>
        <p:txBody>
          <a:bodyPr>
            <a:normAutofit/>
          </a:bodyPr>
          <a:lstStyle/>
          <a:p>
            <a:r>
              <a:rPr lang="hu-HU" sz="7200" b="1" baseline="30000" dirty="0">
                <a:solidFill>
                  <a:srgbClr val="6E32A0"/>
                </a:solidFill>
                <a:latin typeface="+mn-lt"/>
              </a:rPr>
              <a:t>21–22. Az előre hozott vásárlás – a hitelek</a:t>
            </a:r>
          </a:p>
        </p:txBody>
      </p:sp>
    </p:spTree>
    <p:extLst>
      <p:ext uri="{BB962C8B-B14F-4D97-AF65-F5344CB8AC3E}">
        <p14:creationId xmlns:p14="http://schemas.microsoft.com/office/powerpoint/2010/main" val="2502285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49066" y="1887431"/>
            <a:ext cx="11893867" cy="4970569"/>
          </a:xfrm>
        </p:spPr>
        <p:txBody>
          <a:bodyPr>
            <a:noAutofit/>
          </a:bodyPr>
          <a:lstStyle/>
          <a:p>
            <a:pPr algn="just">
              <a:lnSpc>
                <a:spcPts val="3000"/>
              </a:lnSpc>
              <a:spcBef>
                <a:spcPts val="1200"/>
              </a:spcBef>
            </a:pPr>
            <a:endParaRPr lang="hu-HU" sz="3600" baseline="30000" dirty="0"/>
          </a:p>
          <a:p>
            <a:pPr algn="just"/>
            <a:r>
              <a:rPr lang="hu-HU" sz="3600" b="1" baseline="30000" dirty="0">
                <a:solidFill>
                  <a:srgbClr val="6E32A0"/>
                </a:solidFill>
              </a:rPr>
              <a:t>Mi a THM?</a:t>
            </a:r>
            <a:r>
              <a:rPr lang="hu-HU" sz="3600" baseline="30000" dirty="0">
                <a:solidFill>
                  <a:srgbClr val="6E32A0"/>
                </a:solidFill>
              </a:rPr>
              <a:t> </a:t>
            </a:r>
            <a:r>
              <a:rPr lang="hu-HU" sz="3600" baseline="30000" dirty="0"/>
              <a:t>A teljeshiteldíj-mutató (THM) egy olyan egységes, minden hitelező által kötelezően használt, százalékban kifejezett mutatószám, amelyből kiderül, hogy az adósnak egy év alatt a kölcsönkért pénzen felül összesen mekkora összeget kell visszafizetnie.</a:t>
            </a:r>
          </a:p>
          <a:p>
            <a:pPr algn="just"/>
            <a:endParaRPr lang="hu-HU" sz="3600" b="1" baseline="30000" dirty="0" smtClean="0">
              <a:solidFill>
                <a:srgbClr val="6E32A0"/>
              </a:solidFill>
            </a:endParaRPr>
          </a:p>
          <a:p>
            <a:pPr algn="just"/>
            <a:r>
              <a:rPr lang="hu-HU" sz="3600" b="1" baseline="30000" dirty="0" smtClean="0">
                <a:solidFill>
                  <a:srgbClr val="6E32A0"/>
                </a:solidFill>
              </a:rPr>
              <a:t>Hogyan </a:t>
            </a:r>
            <a:r>
              <a:rPr lang="hu-HU" sz="3600" b="1" baseline="30000" dirty="0">
                <a:solidFill>
                  <a:srgbClr val="6E32A0"/>
                </a:solidFill>
              </a:rPr>
              <a:t>tudjuk csökkenteni a hitelfelvétel kockázatait?</a:t>
            </a:r>
            <a:r>
              <a:rPr lang="hu-HU" sz="3600" baseline="30000" dirty="0">
                <a:solidFill>
                  <a:srgbClr val="6E32A0"/>
                </a:solidFill>
              </a:rPr>
              <a:t> </a:t>
            </a:r>
            <a:r>
              <a:rPr lang="hu-HU" sz="3600" baseline="30000" dirty="0"/>
              <a:t>Az átgondolt hitelfelvétel mellett az adósságfék-szabályozás megakadályozza, hogy a hitel­felvevők a rendszeres, legális jövedelmükhöz képest túlságosan nagy törlesztési teherrel járó új hitelt vegyenek fel. Ennek alapját az adós igazolt havi jövedelme és a fedezetül felajánlott vagyontárgy forgalmi értéke képezi. </a:t>
            </a:r>
            <a:endParaRPr lang="hu-HU" sz="3600" dirty="0">
              <a:solidFill>
                <a:srgbClr val="6E32A0"/>
              </a:solidFill>
            </a:endParaRPr>
          </a:p>
        </p:txBody>
      </p:sp>
      <p:sp>
        <p:nvSpPr>
          <p:cNvPr id="8" name="Cím 1"/>
          <p:cNvSpPr>
            <a:spLocks noGrp="1"/>
          </p:cNvSpPr>
          <p:nvPr>
            <p:ph type="ctrTitle"/>
          </p:nvPr>
        </p:nvSpPr>
        <p:spPr>
          <a:xfrm>
            <a:off x="0" y="0"/>
            <a:ext cx="12192000" cy="1828800"/>
          </a:xfrm>
        </p:spPr>
        <p:txBody>
          <a:bodyPr>
            <a:normAutofit/>
          </a:bodyPr>
          <a:lstStyle/>
          <a:p>
            <a:r>
              <a:rPr lang="hu-HU" sz="7200" b="1" baseline="30000" dirty="0">
                <a:solidFill>
                  <a:srgbClr val="6E32A0"/>
                </a:solidFill>
                <a:latin typeface="+mn-lt"/>
              </a:rPr>
              <a:t>21–22. Az előre hozott vásárlás – a hitelek</a:t>
            </a:r>
          </a:p>
        </p:txBody>
      </p:sp>
    </p:spTree>
    <p:extLst>
      <p:ext uri="{BB962C8B-B14F-4D97-AF65-F5344CB8AC3E}">
        <p14:creationId xmlns:p14="http://schemas.microsoft.com/office/powerpoint/2010/main" val="880556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0" y="1362075"/>
            <a:ext cx="4772025" cy="53054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0499" y="1443180"/>
            <a:ext cx="4772025" cy="5262979"/>
          </a:xfrm>
          <a:prstGeom prst="rect">
            <a:avLst/>
          </a:prstGeom>
        </p:spPr>
        <p:txBody>
          <a:bodyPr wrap="square">
            <a:spAutoFit/>
          </a:bodyPr>
          <a:lstStyle/>
          <a:p>
            <a:pPr algn="just"/>
            <a:r>
              <a:rPr lang="hu-HU" sz="3600" b="1" baseline="30000" dirty="0"/>
              <a:t>Költsön vagy kölcsön? </a:t>
            </a:r>
          </a:p>
          <a:p>
            <a:pPr algn="just"/>
            <a:r>
              <a:rPr lang="hu-HU" sz="3600" baseline="30000" dirty="0"/>
              <a:t>Molnár anyuka egyik este furcsa, kattogó zajokat hallott a fürdőszobából. Először azt hitte, hogy Peti barkácsol valamit, ám a hang a mosógépből jött. Majd én megjavítom! – mondta apu önbizalommal telve, ám miután szétszerelte a gépet, többet már el se lehetett indítani. A másnap kihívott szerelő is tanácstalannak bizonyult, így Molnáréknak nem maradt más választásuk, mint új mosógépet venni.</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B. </a:t>
            </a:r>
            <a:r>
              <a:rPr lang="hu-HU" sz="4800" b="1" baseline="30000" dirty="0" smtClean="0">
                <a:solidFill>
                  <a:srgbClr val="6E32A0"/>
                </a:solidFill>
              </a:rPr>
              <a:t>Mely </a:t>
            </a:r>
            <a:r>
              <a:rPr lang="hu-HU" sz="4800" b="1" baseline="30000" dirty="0">
                <a:solidFill>
                  <a:srgbClr val="6E32A0"/>
                </a:solidFill>
              </a:rPr>
              <a:t>célunkat milyen hitellel tudjuk elérni?</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025" y="2078627"/>
            <a:ext cx="6843590" cy="3872320"/>
          </a:xfrm>
          <a:prstGeom prst="rect">
            <a:avLst/>
          </a:prstGeom>
        </p:spPr>
      </p:pic>
    </p:spTree>
    <p:extLst>
      <p:ext uri="{BB962C8B-B14F-4D97-AF65-F5344CB8AC3E}">
        <p14:creationId xmlns:p14="http://schemas.microsoft.com/office/powerpoint/2010/main" val="3005463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smtClean="0"/>
              <a:t>B. </a:t>
            </a:r>
            <a:r>
              <a:rPr lang="hu-HU" sz="2400" b="1" baseline="30000" dirty="0">
                <a:solidFill>
                  <a:srgbClr val="6E32A0"/>
                </a:solidFill>
              </a:rPr>
              <a:t>Mely célunkat milyen hitellel tudjuk elérni</a:t>
            </a:r>
            <a:r>
              <a:rPr lang="hu-HU" sz="2400" b="1" baseline="30000" dirty="0" smtClean="0">
                <a:solidFill>
                  <a:srgbClr val="6E32A0"/>
                </a:solidFill>
              </a:rPr>
              <a:t>?</a:t>
            </a:r>
            <a:endParaRPr lang="hu-HU" sz="2400" b="1" baseline="30000" dirty="0">
              <a:solidFill>
                <a:srgbClr val="6E32A0"/>
              </a:solidFill>
            </a:endParaRPr>
          </a:p>
        </p:txBody>
      </p:sp>
      <p:sp>
        <p:nvSpPr>
          <p:cNvPr id="8" name="Lekerekített téglalap 7"/>
          <p:cNvSpPr/>
          <p:nvPr/>
        </p:nvSpPr>
        <p:spPr>
          <a:xfrm>
            <a:off x="132862" y="791552"/>
            <a:ext cx="11941908" cy="5914048"/>
          </a:xfrm>
          <a:prstGeom prst="roundRect">
            <a:avLst>
              <a:gd name="adj" fmla="val 3405"/>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250092" y="872658"/>
            <a:ext cx="11824678" cy="2554545"/>
          </a:xfrm>
          <a:prstGeom prst="rect">
            <a:avLst/>
          </a:prstGeom>
        </p:spPr>
        <p:txBody>
          <a:bodyPr wrap="square">
            <a:spAutoFit/>
          </a:bodyPr>
          <a:lstStyle/>
          <a:p>
            <a:pPr algn="just">
              <a:lnSpc>
                <a:spcPts val="3000"/>
              </a:lnSpc>
              <a:spcBef>
                <a:spcPts val="1200"/>
              </a:spcBef>
            </a:pPr>
            <a:r>
              <a:rPr lang="hu-HU" sz="3600" baseline="30000" dirty="0"/>
              <a:t>Anyu régóta vágyott egy modern, energiatakarékos mosógépre. Az általa kinézett gép 120 000 forintba kerülne, a családi költségvetésben viszont most csak 30 000 forint szabadon elkölthető megtakarításuk van. Ezért két helyi banktól kérnek ajánlatot, hogy megnézzék, mi lenne, ha kölcsönből fedeznék a vásárlást.</a:t>
            </a:r>
          </a:p>
          <a:p>
            <a:pPr algn="just">
              <a:lnSpc>
                <a:spcPts val="3000"/>
              </a:lnSpc>
              <a:spcBef>
                <a:spcPts val="1200"/>
              </a:spcBef>
            </a:pPr>
            <a:r>
              <a:rPr lang="hu-HU" sz="3600" baseline="30000" dirty="0" smtClean="0"/>
              <a:t>Hasonlítsd </a:t>
            </a:r>
            <a:r>
              <a:rPr lang="hu-HU" sz="3600" baseline="30000" dirty="0"/>
              <a:t>össze a táblázatban bemutatott két ajánlatot, és értékeld a feltételeket! Véleményed szerint melyik bank ajánlata a kedvezőbb</a:t>
            </a:r>
            <a:r>
              <a:rPr lang="hu-HU" sz="3600" baseline="30000" dirty="0" smtClean="0"/>
              <a:t>?</a:t>
            </a:r>
            <a:endParaRPr lang="hu-HU" sz="3600" baseline="300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191" y="3235569"/>
            <a:ext cx="5227579" cy="3470031"/>
          </a:xfrm>
          <a:prstGeom prst="rect">
            <a:avLst/>
          </a:prstGeom>
        </p:spPr>
      </p:pic>
      <p:sp>
        <p:nvSpPr>
          <p:cNvPr id="7" name="Téglalap 6"/>
          <p:cNvSpPr/>
          <p:nvPr/>
        </p:nvSpPr>
        <p:spPr>
          <a:xfrm>
            <a:off x="250092" y="3508420"/>
            <a:ext cx="6096000" cy="2924327"/>
          </a:xfrm>
          <a:prstGeom prst="rect">
            <a:avLst/>
          </a:prstGeom>
        </p:spPr>
        <p:txBody>
          <a:bodyPr>
            <a:spAutoFit/>
          </a:bodyPr>
          <a:lstStyle/>
          <a:p>
            <a:pPr algn="just">
              <a:lnSpc>
                <a:spcPts val="3000"/>
              </a:lnSpc>
              <a:spcBef>
                <a:spcPts val="1200"/>
              </a:spcBef>
            </a:pPr>
            <a:r>
              <a:rPr lang="hu-HU" sz="3600" baseline="30000" dirty="0"/>
              <a:t>Számítsd ki, hogy összességében mennyi pénzt kellene kifizetni egy év múlva a két banknak!</a:t>
            </a:r>
          </a:p>
          <a:p>
            <a:pPr algn="just">
              <a:lnSpc>
                <a:spcPts val="3000"/>
              </a:lnSpc>
              <a:spcBef>
                <a:spcPts val="1200"/>
              </a:spcBef>
            </a:pPr>
            <a:r>
              <a:rPr lang="hu-HU" sz="3600" baseline="30000" dirty="0"/>
              <a:t>Nemcsak különféle áruk és szolgáltatások megvásárlására lehet hitelt felvenni, de akár a továbbtanulás is fedezhető hitelből. Nézz utána, ha Peti egyetemista lesz, milyen fajta diákhitelek közül választhat?</a:t>
            </a:r>
            <a:endParaRPr lang="hu-HU" sz="3600" baseline="30000" dirty="0">
              <a:solidFill>
                <a:srgbClr val="000000"/>
              </a:solidFill>
            </a:endParaRPr>
          </a:p>
        </p:txBody>
      </p:sp>
    </p:spTree>
    <p:extLst>
      <p:ext uri="{BB962C8B-B14F-4D97-AF65-F5344CB8AC3E}">
        <p14:creationId xmlns:p14="http://schemas.microsoft.com/office/powerpoint/2010/main" val="244060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499" y="1791922"/>
            <a:ext cx="11806115" cy="4116510"/>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0499" y="1873027"/>
            <a:ext cx="11806115" cy="4154984"/>
          </a:xfrm>
          <a:prstGeom prst="rect">
            <a:avLst/>
          </a:prstGeom>
        </p:spPr>
        <p:txBody>
          <a:bodyPr wrap="square">
            <a:spAutoFit/>
          </a:bodyPr>
          <a:lstStyle/>
          <a:p>
            <a:r>
              <a:rPr lang="hu-HU" sz="3600" b="1" baseline="30000" dirty="0"/>
              <a:t>Kazán a házban </a:t>
            </a:r>
          </a:p>
          <a:p>
            <a:pPr algn="just"/>
            <a:r>
              <a:rPr lang="hu-HU" sz="3600" baseline="30000" dirty="0"/>
              <a:t>Az ősz beköszöntével Molnárék beindítják a házban a fűtést. Ekkor derül ki, hogy a korszerűtlenné vált kazán már nem igazán képes meleget adni, az ablakszárnyak résein pedig befúj a szél. Anyu szerint nem lehet tovább halogatni a ház korszerűsítését. Apu viszont ódzkodik a korábban lekötött megtakarításaik felhasználásától, mert titkon abban bízik, később abból mégis meg lehetne venni az általa kinézett autót. Peti szeretne segíteni szüleinek a döntésben, ezért ismét elhívja a pénzügyi tanácsadót, hátha tanácsot tud adni, miként lehetne ezeket a családi nagyberuházásokat hatékonyan finanszírozni. A tanácsadó azt javasolja, hogy Molnárék kérjenek kölcsön egy banktól. A döntés meghozatala előtt azonban mindenképp szánjanak időt arra, hogy felmérjék a kínálatot, és legalább három intézmény ajánlatát hasonlítsák össze.</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C. </a:t>
            </a:r>
            <a:r>
              <a:rPr lang="hu-HU" sz="4800" b="1" baseline="30000" dirty="0" smtClean="0">
                <a:solidFill>
                  <a:srgbClr val="6E32A0"/>
                </a:solidFill>
              </a:rPr>
              <a:t>Mi </a:t>
            </a:r>
            <a:r>
              <a:rPr lang="hu-HU" sz="4800" b="1" baseline="30000" dirty="0">
                <a:solidFill>
                  <a:srgbClr val="6E32A0"/>
                </a:solidFill>
              </a:rPr>
              <a:t>a teljeshiteldíj-mutató? </a:t>
            </a:r>
          </a:p>
        </p:txBody>
      </p:sp>
    </p:spTree>
    <p:extLst>
      <p:ext uri="{BB962C8B-B14F-4D97-AF65-F5344CB8AC3E}">
        <p14:creationId xmlns:p14="http://schemas.microsoft.com/office/powerpoint/2010/main" val="64973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a:t>
            </a:r>
            <a:r>
              <a:rPr lang="hu-HU" sz="2400" b="1" baseline="30000" dirty="0" smtClean="0">
                <a:solidFill>
                  <a:srgbClr val="6E32A0"/>
                </a:solidFill>
                <a:latin typeface="+mn-lt"/>
              </a:rPr>
              <a:t>hitelek – </a:t>
            </a:r>
            <a:r>
              <a:rPr lang="hu-HU" sz="2400" b="1" baseline="30000" dirty="0" smtClean="0"/>
              <a:t>C. </a:t>
            </a:r>
            <a:r>
              <a:rPr lang="hu-HU" sz="2400" b="1" baseline="30000" dirty="0">
                <a:solidFill>
                  <a:srgbClr val="6E32A0"/>
                </a:solidFill>
              </a:rPr>
              <a:t>Mi a teljeshiteldíj-mutató? </a:t>
            </a:r>
          </a:p>
        </p:txBody>
      </p:sp>
      <p:sp>
        <p:nvSpPr>
          <p:cNvPr id="7" name="Lekerekített téglalap 6"/>
          <p:cNvSpPr/>
          <p:nvPr/>
        </p:nvSpPr>
        <p:spPr>
          <a:xfrm>
            <a:off x="132862" y="791552"/>
            <a:ext cx="11941908" cy="5914048"/>
          </a:xfrm>
          <a:prstGeom prst="roundRect">
            <a:avLst>
              <a:gd name="adj" fmla="val 3405"/>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7174523" y="872658"/>
            <a:ext cx="4900246" cy="4632037"/>
          </a:xfrm>
          <a:prstGeom prst="rect">
            <a:avLst/>
          </a:prstGeom>
        </p:spPr>
        <p:txBody>
          <a:bodyPr wrap="square">
            <a:spAutoFit/>
          </a:bodyPr>
          <a:lstStyle/>
          <a:p>
            <a:pPr algn="just">
              <a:lnSpc>
                <a:spcPts val="3000"/>
              </a:lnSpc>
              <a:spcBef>
                <a:spcPts val="1200"/>
              </a:spcBef>
            </a:pPr>
            <a:r>
              <a:rPr lang="hu-HU" sz="3600" baseline="30000" dirty="0" smtClean="0"/>
              <a:t>Gyűjts </a:t>
            </a:r>
            <a:r>
              <a:rPr lang="hu-HU" sz="3600" baseline="30000" dirty="0"/>
              <a:t>ajánlatokat az interneten 10 éves futamidőre az egyik családi cél megvalósításához! </a:t>
            </a:r>
          </a:p>
          <a:p>
            <a:pPr algn="just">
              <a:lnSpc>
                <a:spcPts val="3000"/>
              </a:lnSpc>
              <a:spcBef>
                <a:spcPts val="1200"/>
              </a:spcBef>
            </a:pPr>
            <a:r>
              <a:rPr lang="hu-HU" sz="3600" baseline="30000" dirty="0" smtClean="0"/>
              <a:t>Adj </a:t>
            </a:r>
            <a:r>
              <a:rPr lang="hu-HU" sz="3600" baseline="30000" dirty="0"/>
              <a:t>tanácsot </a:t>
            </a:r>
            <a:r>
              <a:rPr lang="hu-HU" sz="3600" baseline="30000" dirty="0" err="1"/>
              <a:t>Molnáréknak</a:t>
            </a:r>
            <a:r>
              <a:rPr lang="hu-HU" sz="3600" baseline="30000" dirty="0"/>
              <a:t>, melyik beruházást valósítsák meg, és milyen forrásból!</a:t>
            </a:r>
          </a:p>
          <a:p>
            <a:pPr algn="just">
              <a:lnSpc>
                <a:spcPts val="3000"/>
              </a:lnSpc>
              <a:spcBef>
                <a:spcPts val="1200"/>
              </a:spcBef>
            </a:pPr>
            <a:r>
              <a:rPr lang="hu-HU" sz="3600" baseline="30000" dirty="0" smtClean="0"/>
              <a:t>A </a:t>
            </a:r>
            <a:r>
              <a:rPr lang="hu-HU" sz="3600" baseline="30000" dirty="0"/>
              <a:t>mellékelt hitelszerződési kivonat alapján készíts listát arról, hogy egy hitelfelvétel során a kamaton kívül milyen egyéb költségek merülhetnek fel!</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62" y="354340"/>
            <a:ext cx="6827493" cy="6503660"/>
          </a:xfrm>
          <a:prstGeom prst="rect">
            <a:avLst/>
          </a:prstGeom>
        </p:spPr>
      </p:pic>
    </p:spTree>
    <p:extLst>
      <p:ext uri="{BB962C8B-B14F-4D97-AF65-F5344CB8AC3E}">
        <p14:creationId xmlns:p14="http://schemas.microsoft.com/office/powerpoint/2010/main" val="1615980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499" y="1443179"/>
            <a:ext cx="5545993" cy="5223343"/>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0499" y="1539914"/>
            <a:ext cx="5452209" cy="5262979"/>
          </a:xfrm>
          <a:prstGeom prst="rect">
            <a:avLst/>
          </a:prstGeom>
        </p:spPr>
        <p:txBody>
          <a:bodyPr wrap="square">
            <a:spAutoFit/>
          </a:bodyPr>
          <a:lstStyle/>
          <a:p>
            <a:r>
              <a:rPr lang="hu-HU" sz="3600" b="1" baseline="30000" dirty="0"/>
              <a:t>A rövid takaró </a:t>
            </a:r>
          </a:p>
          <a:p>
            <a:pPr algn="just"/>
            <a:r>
              <a:rPr lang="hu-HU" sz="3600" baseline="30000" dirty="0"/>
              <a:t>Peti a tanácsadó javaslatára összegyűjtötte az interneten három helyi bank ajánlatát a ház korszerűsítésére és az autó megvásárlására is. Anyu azon a véleményen van, hogy két beruházás finanszírozása egyszerre meghaladja a család teherbíró képességét. Apu szerint kisebb megszorításokkal és másodállás vállalásával szűkösen ugyan, de mindkét beruházás havi részletét képesek lennének kifizetni. A tanácsadó viszont a régi mondásra emlékezteti a családot: Csak addig nyújtózkodj, amíg a takaród ér!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D. </a:t>
            </a:r>
            <a:r>
              <a:rPr lang="hu-HU" sz="4800" b="1" baseline="30000" dirty="0" smtClean="0">
                <a:solidFill>
                  <a:srgbClr val="6E32A0"/>
                </a:solidFill>
              </a:rPr>
              <a:t>Hogyan </a:t>
            </a:r>
            <a:r>
              <a:rPr lang="hu-HU" sz="4800" b="1" baseline="30000" dirty="0">
                <a:solidFill>
                  <a:srgbClr val="6E32A0"/>
                </a:solidFill>
              </a:rPr>
              <a:t>tudjuk csökkenteni a hitelfelvétel kockázatait?</a:t>
            </a:r>
          </a:p>
        </p:txBody>
      </p:sp>
      <p:sp>
        <p:nvSpPr>
          <p:cNvPr id="7" name="Lekerekített téglalap 6"/>
          <p:cNvSpPr/>
          <p:nvPr/>
        </p:nvSpPr>
        <p:spPr>
          <a:xfrm>
            <a:off x="5926990" y="1443178"/>
            <a:ext cx="6147779" cy="5262421"/>
          </a:xfrm>
          <a:prstGeom prst="roundRect">
            <a:avLst>
              <a:gd name="adj" fmla="val 3405"/>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6020774" y="1630466"/>
            <a:ext cx="6053995" cy="5324535"/>
          </a:xfrm>
          <a:prstGeom prst="rect">
            <a:avLst/>
          </a:prstGeom>
        </p:spPr>
        <p:txBody>
          <a:bodyPr wrap="square">
            <a:spAutoFit/>
          </a:bodyPr>
          <a:lstStyle/>
          <a:p>
            <a:pPr algn="just">
              <a:lnSpc>
                <a:spcPts val="3000"/>
              </a:lnSpc>
              <a:spcBef>
                <a:spcPts val="1200"/>
              </a:spcBef>
            </a:pPr>
            <a:r>
              <a:rPr lang="hu-HU" sz="3600" baseline="30000" dirty="0" smtClean="0"/>
              <a:t>Mire </a:t>
            </a:r>
            <a:r>
              <a:rPr lang="hu-HU" sz="3600" baseline="30000" dirty="0"/>
              <a:t>utalt a tanácsadó? Értelmezd a közmondást!</a:t>
            </a:r>
          </a:p>
          <a:p>
            <a:pPr algn="just">
              <a:lnSpc>
                <a:spcPts val="3000"/>
              </a:lnSpc>
              <a:spcBef>
                <a:spcPts val="1200"/>
              </a:spcBef>
            </a:pPr>
            <a:r>
              <a:rPr lang="hu-HU" sz="3600" baseline="30000" dirty="0" smtClean="0"/>
              <a:t>Gondold </a:t>
            </a:r>
            <a:r>
              <a:rPr lang="hu-HU" sz="3600" baseline="30000" dirty="0"/>
              <a:t>végig, és írd össze, hogy hitel felvétele során milyen kockázatok merülhetnek fel!</a:t>
            </a:r>
          </a:p>
          <a:p>
            <a:pPr algn="just">
              <a:lnSpc>
                <a:spcPts val="3000"/>
              </a:lnSpc>
              <a:spcBef>
                <a:spcPts val="1200"/>
              </a:spcBef>
            </a:pPr>
            <a:r>
              <a:rPr lang="hu-HU" sz="3600" baseline="30000" dirty="0" smtClean="0"/>
              <a:t>Tegyél </a:t>
            </a:r>
            <a:r>
              <a:rPr lang="hu-HU" sz="3600" baseline="30000" dirty="0"/>
              <a:t>javaslatot, hogyan lehetne az egyes kockázatokat csökkenteni (Ismétlés: Kockázatok és hozamok lecke)!</a:t>
            </a:r>
          </a:p>
          <a:p>
            <a:pPr algn="just">
              <a:lnSpc>
                <a:spcPts val="3000"/>
              </a:lnSpc>
              <a:spcBef>
                <a:spcPts val="1200"/>
              </a:spcBef>
            </a:pPr>
            <a:r>
              <a:rPr lang="hu-HU" sz="3600" baseline="30000" dirty="0" smtClean="0"/>
              <a:t>Mit </a:t>
            </a:r>
            <a:r>
              <a:rPr lang="hu-HU" sz="3600" baseline="30000" dirty="0"/>
              <a:t>gondolsz, miért lehet fontos a késedelem nélkül, pontosan fizetők nyilvántartása a </a:t>
            </a:r>
            <a:r>
              <a:rPr lang="hu-HU" sz="3600" baseline="30000" dirty="0" err="1"/>
              <a:t>KHR-ben</a:t>
            </a:r>
            <a:r>
              <a:rPr lang="hu-HU" sz="3600" baseline="30000" dirty="0"/>
              <a:t>?</a:t>
            </a:r>
          </a:p>
          <a:p>
            <a:pPr algn="just">
              <a:lnSpc>
                <a:spcPts val="3000"/>
              </a:lnSpc>
              <a:spcBef>
                <a:spcPts val="1200"/>
              </a:spcBef>
            </a:pPr>
            <a:r>
              <a:rPr lang="hu-HU" sz="3600" baseline="30000" dirty="0" smtClean="0"/>
              <a:t>Milyen </a:t>
            </a:r>
            <a:r>
              <a:rPr lang="hu-HU" sz="3600" baseline="30000" dirty="0"/>
              <a:t>ötleteid vannak egy családi adósságkezeléshez?</a:t>
            </a:r>
          </a:p>
        </p:txBody>
      </p:sp>
    </p:spTree>
    <p:extLst>
      <p:ext uri="{BB962C8B-B14F-4D97-AF65-F5344CB8AC3E}">
        <p14:creationId xmlns:p14="http://schemas.microsoft.com/office/powerpoint/2010/main" val="4259497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smtClean="0">
                <a:solidFill>
                  <a:srgbClr val="6E32A0"/>
                </a:solidFill>
                <a:latin typeface="+mn-lt"/>
              </a:rPr>
              <a:t>Összegzés</a:t>
            </a:r>
            <a:endParaRPr lang="hu-HU" sz="7200" b="1" baseline="30000" dirty="0">
              <a:solidFill>
                <a:srgbClr val="6E32A0"/>
              </a:solidFill>
              <a:latin typeface="+mn-lt"/>
            </a:endParaRP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smtClean="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66524"/>
            <a:ext cx="11915775" cy="2400657"/>
          </a:xfrm>
          <a:prstGeom prst="rect">
            <a:avLst/>
          </a:prstGeom>
        </p:spPr>
        <p:txBody>
          <a:bodyPr wrap="square">
            <a:spAutoFit/>
          </a:bodyPr>
          <a:lstStyle/>
          <a:p>
            <a:pPr>
              <a:lnSpc>
                <a:spcPts val="3000"/>
              </a:lnSpc>
              <a:spcBef>
                <a:spcPts val="1200"/>
              </a:spcBef>
            </a:pPr>
            <a:r>
              <a:rPr lang="hu-HU" sz="3600" baseline="30000" dirty="0"/>
              <a:t>Az ember gyakran kerül olyan helyzetbe, amikor nincs elég pénze egy régóta vágyott termék megvásárlására vagy egy fontos cél megvalósításának fedezésére. Számos váratlan eseményhez pluszforrásra lehet  </a:t>
            </a:r>
            <a:r>
              <a:rPr lang="hu-HU" sz="3600" baseline="30000" dirty="0" smtClean="0"/>
              <a:t/>
            </a:r>
            <a:br>
              <a:rPr lang="hu-HU" sz="3600" baseline="30000" dirty="0" smtClean="0"/>
            </a:br>
            <a:r>
              <a:rPr lang="hu-HU" sz="3600" baseline="30000" dirty="0" smtClean="0"/>
              <a:t>szükség</a:t>
            </a:r>
            <a:r>
              <a:rPr lang="hu-HU" sz="3600" baseline="30000" dirty="0"/>
              <a:t>, </a:t>
            </a:r>
            <a:r>
              <a:rPr lang="hu-HU" sz="3600" baseline="30000" dirty="0" smtClean="0"/>
              <a:t>vagy </a:t>
            </a:r>
            <a:r>
              <a:rPr lang="hu-HU" sz="3600" baseline="30000" dirty="0"/>
              <a:t>épp a továbbtanuláshoz, </a:t>
            </a:r>
            <a:r>
              <a:rPr lang="hu-HU" sz="3600" baseline="30000" dirty="0" smtClean="0"/>
              <a:t/>
            </a:r>
            <a:br>
              <a:rPr lang="hu-HU" sz="3600" baseline="30000" dirty="0" smtClean="0"/>
            </a:br>
            <a:r>
              <a:rPr lang="hu-HU" sz="3600" baseline="30000" dirty="0" smtClean="0"/>
              <a:t>az </a:t>
            </a:r>
            <a:r>
              <a:rPr lang="hu-HU" sz="3600" baseline="30000" dirty="0"/>
              <a:t>életminőség javításához válik </a:t>
            </a:r>
            <a:r>
              <a:rPr lang="hu-HU" sz="3600" baseline="30000" dirty="0" smtClean="0"/>
              <a:t/>
            </a:r>
            <a:br>
              <a:rPr lang="hu-HU" sz="3600" baseline="30000" dirty="0" smtClean="0"/>
            </a:br>
            <a:r>
              <a:rPr lang="hu-HU" sz="3600" baseline="30000" dirty="0" smtClean="0"/>
              <a:t>nélkülözhetetlenné </a:t>
            </a:r>
            <a:r>
              <a:rPr lang="hu-HU" sz="3600" baseline="30000" dirty="0"/>
              <a:t>az anyagi segítség.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21–22. Az előre hozott vásárlás – a hitelek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smtClean="0"/>
              <a:t>A. </a:t>
            </a:r>
            <a:r>
              <a:rPr lang="hu-HU" sz="4800" b="1" baseline="30000" dirty="0" smtClean="0">
                <a:solidFill>
                  <a:srgbClr val="6E32A0"/>
                </a:solidFill>
              </a:rPr>
              <a:t>Miért </a:t>
            </a:r>
            <a:r>
              <a:rPr lang="hu-HU" sz="4800" b="1" baseline="30000" dirty="0">
                <a:solidFill>
                  <a:srgbClr val="6E32A0"/>
                </a:solidFill>
              </a:rPr>
              <a:t>van szükség külső források bevonására? </a:t>
            </a:r>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012" y="2224933"/>
            <a:ext cx="7004988" cy="4633067"/>
          </a:xfrm>
          <a:prstGeom prst="rect">
            <a:avLst/>
          </a:prstGeom>
        </p:spPr>
      </p:pic>
      <p:sp>
        <p:nvSpPr>
          <p:cNvPr id="6" name="Téglalap 5"/>
          <p:cNvSpPr/>
          <p:nvPr/>
        </p:nvSpPr>
        <p:spPr>
          <a:xfrm>
            <a:off x="108683" y="3867181"/>
            <a:ext cx="5078329" cy="2785378"/>
          </a:xfrm>
          <a:prstGeom prst="rect">
            <a:avLst/>
          </a:prstGeom>
        </p:spPr>
        <p:txBody>
          <a:bodyPr wrap="square">
            <a:spAutoFit/>
          </a:bodyPr>
          <a:lstStyle/>
          <a:p>
            <a:pPr algn="just">
              <a:lnSpc>
                <a:spcPts val="3000"/>
              </a:lnSpc>
              <a:spcBef>
                <a:spcPts val="1200"/>
              </a:spcBef>
            </a:pPr>
            <a:r>
              <a:rPr lang="hu-HU" sz="3600" baseline="30000" dirty="0"/>
              <a:t>De akár kis dologról van szó, akár nagyobb értékű árucikkről, szolgáltatásról, ingatlanról, minden esetben felmerül a kérdés: Kell-e az a dolog annyira, hogy mástól kelljen rá pénzt szerezni, és az ezzel járó kötelezettségek is vállalhatók</a:t>
            </a:r>
          </a:p>
        </p:txBody>
      </p:sp>
    </p:spTree>
    <p:extLst>
      <p:ext uri="{BB962C8B-B14F-4D97-AF65-F5344CB8AC3E}">
        <p14:creationId xmlns:p14="http://schemas.microsoft.com/office/powerpoint/2010/main" val="957924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2634</Words>
  <Application>Microsoft Office PowerPoint</Application>
  <PresentationFormat>Szélesvásznú</PresentationFormat>
  <Paragraphs>98</Paragraphs>
  <Slides>22</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22</vt:i4>
      </vt:variant>
    </vt:vector>
  </HeadingPairs>
  <TitlesOfParts>
    <vt:vector size="27" baseType="lpstr">
      <vt:lpstr>Arial</vt:lpstr>
      <vt:lpstr>Calibri</vt:lpstr>
      <vt:lpstr>Calibri Light</vt:lpstr>
      <vt:lpstr>Myriad Pro</vt:lpstr>
      <vt:lpstr>Office-téma</vt:lpstr>
      <vt:lpstr>21–22. Az előre hozott vásárlás – a hitelek</vt:lpstr>
      <vt:lpstr>PowerPoint bemutató</vt:lpstr>
      <vt:lpstr>PowerPoint bemutató</vt:lpstr>
      <vt:lpstr>PowerPoint bemutató</vt:lpstr>
      <vt:lpstr>PowerPoint bemutató</vt:lpstr>
      <vt:lpstr>PowerPoint bemutató</vt:lpstr>
      <vt:lpstr>PowerPoint bemutató</vt:lpstr>
      <vt:lpstr>Összegzés</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21–22. Az előre hozott vásárlás – a hitelek</vt:lpstr>
      <vt:lpstr>21–22. Az előre hozott vásárlás – a hitelek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147</cp:revision>
  <dcterms:created xsi:type="dcterms:W3CDTF">2016-02-25T10:27:13Z</dcterms:created>
  <dcterms:modified xsi:type="dcterms:W3CDTF">2016-04-14T10:50:30Z</dcterms:modified>
</cp:coreProperties>
</file>