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55" r:id="rId3"/>
    <p:sldId id="356" r:id="rId4"/>
    <p:sldId id="357" r:id="rId5"/>
    <p:sldId id="271" r:id="rId6"/>
    <p:sldId id="279" r:id="rId7"/>
    <p:sldId id="358" r:id="rId8"/>
    <p:sldId id="359" r:id="rId9"/>
    <p:sldId id="360" r:id="rId10"/>
    <p:sldId id="362" r:id="rId11"/>
    <p:sldId id="363" r:id="rId12"/>
    <p:sldId id="274" r:id="rId1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1" autoAdjust="0"/>
    <p:restoredTop sz="94660"/>
  </p:normalViewPr>
  <p:slideViewPr>
    <p:cSldViewPr snapToGrid="0">
      <p:cViewPr varScale="1">
        <p:scale>
          <a:sx n="72" d="100"/>
          <a:sy n="72"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B504CB-8247-424B-A5D3-1B0E1B340D4A}" type="datetimeFigureOut">
              <a:rPr lang="hu-HU" smtClean="0"/>
              <a:t>2016. 04. 01.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B504CB-8247-424B-A5D3-1B0E1B340D4A}" type="datetimeFigureOut">
              <a:rPr lang="hu-HU" smtClean="0"/>
              <a:t>2016. 04. 01.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2016. 04. 01.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mnb.hu/fogyasztovedelem/panaszom-van"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gvh.hu/"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nfh.h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nfhokoskosar.h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12192000" cy="2324100"/>
          </a:xfrm>
        </p:spPr>
        <p:txBody>
          <a:bodyPr>
            <a:normAutofit/>
          </a:bodyPr>
          <a:lstStyle/>
          <a:p>
            <a:r>
              <a:rPr lang="hu-HU" sz="7200" b="1" baseline="30000" dirty="0">
                <a:solidFill>
                  <a:srgbClr val="6E32A0"/>
                </a:solidFill>
                <a:latin typeface="+mn-lt"/>
              </a:rPr>
              <a:t>33–34. Fogyasztóvédelem, pénzügyi fogyasztóvédelem </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398585" y="2788945"/>
            <a:ext cx="11660066" cy="2353577"/>
          </a:xfrm>
        </p:spPr>
        <p:txBody>
          <a:bodyPr>
            <a:noAutofit/>
          </a:bodyPr>
          <a:lstStyle/>
          <a:p>
            <a:pPr algn="l"/>
            <a:r>
              <a:rPr lang="hu-HU" sz="4800" b="1" spc="-100" baseline="30000" dirty="0">
                <a:solidFill>
                  <a:srgbClr val="6E32A0"/>
                </a:solidFill>
              </a:rPr>
              <a:t>A. Mit tehetünk, ha fogyasztóként sérülnek az érdekeink?</a:t>
            </a:r>
          </a:p>
          <a:p>
            <a:pPr algn="l"/>
            <a:r>
              <a:rPr lang="hu-HU" sz="4800" b="1" spc="-100" baseline="30000" dirty="0">
                <a:solidFill>
                  <a:srgbClr val="6E32A0"/>
                </a:solidFill>
              </a:rPr>
              <a:t>B. Hova forduljunk, ha meg akarjuk védeni az érdekeinket? </a:t>
            </a:r>
          </a:p>
          <a:p>
            <a:pPr algn="l"/>
            <a:r>
              <a:rPr lang="hu-HU" sz="4800" b="1" spc="-100" baseline="30000" dirty="0">
                <a:solidFill>
                  <a:srgbClr val="6E32A0"/>
                </a:solidFill>
              </a:rPr>
              <a:t>C. Mit tegyünk, ha pénzügyi szolgáltatással kapcsolatos panaszunk van?</a:t>
            </a:r>
          </a:p>
        </p:txBody>
      </p:sp>
    </p:spTree>
    <p:extLst>
      <p:ext uri="{BB962C8B-B14F-4D97-AF65-F5344CB8AC3E}">
        <p14:creationId xmlns:p14="http://schemas.microsoft.com/office/powerpoint/2010/main" val="6121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8156908" y="1443180"/>
            <a:ext cx="4035093" cy="5478423"/>
          </a:xfrm>
          <a:prstGeom prst="rect">
            <a:avLst/>
          </a:prstGeom>
        </p:spPr>
        <p:txBody>
          <a:bodyPr wrap="square">
            <a:spAutoFit/>
          </a:bodyPr>
          <a:lstStyle/>
          <a:p>
            <a:pPr algn="just">
              <a:lnSpc>
                <a:spcPts val="3000"/>
              </a:lnSpc>
              <a:spcBef>
                <a:spcPts val="1200"/>
              </a:spcBef>
            </a:pPr>
            <a:r>
              <a:rPr lang="hu-HU" sz="3600" baseline="30000" dirty="0"/>
              <a:t>Mit tehet az, akinek pénzügyi kérdésben támad nézeteltérése? Ebben az esetben először a szolgáltatóhoz kell fordulnia személyesen, telefonon vagy írásban. Célszerű ez utóbbit választani, mellékelve azokat az iratokat, közléseket, információkat, amelyek a panasz alapjául szolgálnak. A pénzügyi szervezetnek 30 napon belül érdemi írásbeli választ kell adnia a panaszra. </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33–34. Fogyasztóvédelem, pénzügyi fogyasztóvédelem </a:t>
            </a:r>
          </a:p>
        </p:txBody>
      </p:sp>
      <p:sp>
        <p:nvSpPr>
          <p:cNvPr id="11" name="Téglalap 10"/>
          <p:cNvSpPr/>
          <p:nvPr/>
        </p:nvSpPr>
        <p:spPr>
          <a:xfrm>
            <a:off x="0" y="858405"/>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Mit tegyünk, ha pénzügyi szolgáltatással kapcsolatos panaszunk van?</a:t>
            </a:r>
          </a:p>
        </p:txBody>
      </p:sp>
      <p:pic>
        <p:nvPicPr>
          <p:cNvPr id="2" name="Kép 1"/>
          <p:cNvPicPr>
            <a:picLocks noChangeAspect="1"/>
          </p:cNvPicPr>
          <p:nvPr/>
        </p:nvPicPr>
        <p:blipFill>
          <a:blip r:embed="rId3"/>
          <a:stretch>
            <a:fillRect/>
          </a:stretch>
        </p:blipFill>
        <p:spPr>
          <a:xfrm>
            <a:off x="110888" y="1150792"/>
            <a:ext cx="7935132" cy="5534901"/>
          </a:xfrm>
          <a:prstGeom prst="rect">
            <a:avLst/>
          </a:prstGeom>
        </p:spPr>
      </p:pic>
    </p:spTree>
    <p:extLst>
      <p:ext uri="{BB962C8B-B14F-4D97-AF65-F5344CB8AC3E}">
        <p14:creationId xmlns:p14="http://schemas.microsoft.com/office/powerpoint/2010/main" val="303120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359045" y="790574"/>
            <a:ext cx="9017430" cy="5617372"/>
          </a:xfrm>
          <a:prstGeom prst="rect">
            <a:avLst/>
          </a:prstGeom>
        </p:spPr>
        <p:txBody>
          <a:bodyPr wrap="square">
            <a:spAutoFit/>
          </a:bodyPr>
          <a:lstStyle/>
          <a:p>
            <a:pPr lvl="0" algn="just">
              <a:lnSpc>
                <a:spcPts val="3000"/>
              </a:lnSpc>
              <a:spcBef>
                <a:spcPts val="1200"/>
              </a:spcBef>
            </a:pPr>
            <a:r>
              <a:rPr lang="hu-HU" sz="3600" baseline="30000" dirty="0">
                <a:solidFill>
                  <a:prstClr val="black"/>
                </a:solidFill>
              </a:rPr>
              <a:t>Ha a pénzügyi szolgáltató nem válaszol, vagy az ügy kivizsgálását nem végzi el a jogszabálynak megfelelően, akkor úgynevezett fogyasztói kérelmet lehet benyújtani a Magyar Nemzeti Bank Pénzügyi Békéltető Testületéhez (PBT). </a:t>
            </a:r>
          </a:p>
          <a:p>
            <a:pPr lvl="0" algn="just">
              <a:lnSpc>
                <a:spcPts val="3000"/>
              </a:lnSpc>
              <a:spcBef>
                <a:spcPts val="1200"/>
              </a:spcBef>
            </a:pPr>
            <a:r>
              <a:rPr lang="hu-HU" sz="3600" baseline="30000" dirty="0"/>
              <a:t>Ez az intézmény  2011 óta létezik Magyarországon, és kifejezetten a pénzügyi természetű viták rendezésére szolgál. Mivel a pénzügyi tárgyú perek általában bonyolultak, hosszadalmasak és költségesek, első körben érdemes a Pénzügyi Békéltető Tes­tü­lethez fordulni. A PBT segítségével a fogyasztók szakmailag jól felkészült, tapasztalt, a pénzügyekben jártas jogászok és közgazdászok közreműködésével rendezhetik a pénzügyi tárgyú jogvitáikat a pénzügyi szolgáltatókkal. Ezeknek az eljárásoknak a legfontosabb jellemzője, hogy gyorsak és ingyenesek. A felek egy kis segítséggel hamar egyezségre juthatnak, így sok időt, energiát spórolnak meg.</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33–34. Fogyasztóvédelem, pénzügyi fogyasztóvédelem – </a:t>
            </a:r>
            <a:r>
              <a:rPr lang="hu-HU" sz="2400" b="1" baseline="30000" dirty="0"/>
              <a:t>C. </a:t>
            </a:r>
            <a:r>
              <a:rPr lang="hu-HU" sz="2400" b="1" baseline="30000" dirty="0">
                <a:solidFill>
                  <a:srgbClr val="6E32A0"/>
                </a:solidFill>
              </a:rPr>
              <a:t>Mit tegyünk, ha pénzügyi szolgáltatással kapcsolatos panaszunk van?</a:t>
            </a:r>
            <a:r>
              <a:rPr lang="hu-HU" sz="2400" b="1" baseline="30000" dirty="0">
                <a:solidFill>
                  <a:srgbClr val="6E32A0"/>
                </a:solidFill>
                <a:latin typeface="+mn-lt"/>
              </a:rPr>
              <a:t> </a:t>
            </a:r>
          </a:p>
        </p:txBody>
      </p:sp>
      <p:sp>
        <p:nvSpPr>
          <p:cNvPr id="6" name="Lekerekített téglalap 5"/>
          <p:cNvSpPr/>
          <p:nvPr/>
        </p:nvSpPr>
        <p:spPr>
          <a:xfrm>
            <a:off x="9563099" y="790574"/>
            <a:ext cx="2519485" cy="5972175"/>
          </a:xfrm>
          <a:prstGeom prst="roundRect">
            <a:avLst>
              <a:gd name="adj" fmla="val 5881"/>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9563100" y="923925"/>
            <a:ext cx="2519484" cy="6001643"/>
          </a:xfrm>
          <a:prstGeom prst="rect">
            <a:avLst/>
          </a:prstGeom>
        </p:spPr>
        <p:txBody>
          <a:bodyPr wrap="square">
            <a:spAutoFit/>
          </a:bodyPr>
          <a:lstStyle/>
          <a:p>
            <a:r>
              <a:rPr lang="hu-HU" sz="3600" b="1" baseline="30000" dirty="0"/>
              <a:t>TIPP</a:t>
            </a:r>
          </a:p>
          <a:p>
            <a:r>
              <a:rPr lang="hu-HU" sz="3600" baseline="30000" dirty="0"/>
              <a:t>Pénzügyi típusú panaszok esetén sok segítséget nyújthat a Magyar Nemzeti Bank </a:t>
            </a:r>
            <a:r>
              <a:rPr lang="hu-HU" sz="3600" baseline="30000" dirty="0">
                <a:hlinkClick r:id="rId3"/>
              </a:rPr>
              <a:t>online felülete</a:t>
            </a:r>
            <a:r>
              <a:rPr lang="hu-HU" sz="3600" baseline="30000" dirty="0"/>
              <a:t>, és hasznos információk találhatók a Pénzügyi Békéltető Testület, valamint a Gazdasági Versenyhivatal </a:t>
            </a:r>
            <a:r>
              <a:rPr lang="hu-HU" sz="3600" baseline="30000" dirty="0">
                <a:hlinkClick r:id="rId4"/>
              </a:rPr>
              <a:t>honlapján</a:t>
            </a:r>
            <a:r>
              <a:rPr lang="hu-HU" sz="3600" baseline="30000" dirty="0"/>
              <a:t> is.</a:t>
            </a:r>
          </a:p>
        </p:txBody>
      </p:sp>
    </p:spTree>
    <p:extLst>
      <p:ext uri="{BB962C8B-B14F-4D97-AF65-F5344CB8AC3E}">
        <p14:creationId xmlns:p14="http://schemas.microsoft.com/office/powerpoint/2010/main" val="76056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17157" y="1581150"/>
            <a:ext cx="11893867" cy="4970569"/>
          </a:xfrm>
        </p:spPr>
        <p:txBody>
          <a:bodyPr>
            <a:noAutofit/>
          </a:bodyPr>
          <a:lstStyle/>
          <a:p>
            <a:pPr algn="just">
              <a:lnSpc>
                <a:spcPts val="3000"/>
              </a:lnSpc>
              <a:spcBef>
                <a:spcPts val="1200"/>
              </a:spcBef>
            </a:pPr>
            <a:r>
              <a:rPr lang="hu-HU" sz="3600" b="1" baseline="30000" dirty="0">
                <a:solidFill>
                  <a:srgbClr val="6E32A0"/>
                </a:solidFill>
              </a:rPr>
              <a:t>Mit tehetünk, ha fogyasztóként sérülnek az érdekeink?</a:t>
            </a:r>
            <a:r>
              <a:rPr lang="hu-HU" sz="3600" baseline="30000" dirty="0">
                <a:solidFill>
                  <a:srgbClr val="6E32A0"/>
                </a:solidFill>
              </a:rPr>
              <a:t> </a:t>
            </a:r>
            <a:r>
              <a:rPr lang="hu-HU" sz="3600" baseline="30000" dirty="0"/>
              <a:t>A fogyasztói igények érvényesítését egyrészt közvetlenül, vásárlóként lehet gyakorolni, másrészt támogatást nyújtanak a fogyasztóvédelem intézményei, jogszabályai. Egyszerűbb esetekben a panaszkezelés, a vásárlók könyvébe történő bejegyzés is elegendő, de rendelkezésre állhat az ügyfélszolgálat, a békéltető testület és a polgári jogi eljárást megindító keresetlevél bírósághoz történő benyújtása is.</a:t>
            </a:r>
          </a:p>
          <a:p>
            <a:pPr algn="just">
              <a:lnSpc>
                <a:spcPts val="3000"/>
              </a:lnSpc>
              <a:spcBef>
                <a:spcPts val="1200"/>
              </a:spcBef>
            </a:pPr>
            <a:r>
              <a:rPr lang="hu-HU" sz="3600" b="1" baseline="30000" dirty="0">
                <a:solidFill>
                  <a:srgbClr val="6E32A0"/>
                </a:solidFill>
              </a:rPr>
              <a:t>Hova forduljunk, ha meg akarjuk védeni az érdekeinket?</a:t>
            </a:r>
            <a:r>
              <a:rPr lang="hu-HU" sz="3600" baseline="30000" dirty="0">
                <a:solidFill>
                  <a:srgbClr val="6E32A0"/>
                </a:solidFill>
              </a:rPr>
              <a:t> </a:t>
            </a:r>
            <a:r>
              <a:rPr lang="hu-HU" sz="3600" baseline="30000" dirty="0"/>
              <a:t>A fogyasztóvédelem kérdéseiben a Nemzeti Fogyasztóvédelmi Hatóság jár el, ha pedig az adott magatartás versenyt sért, akkor a Gazdasági Versenyhivatal az illetékes.</a:t>
            </a:r>
          </a:p>
          <a:p>
            <a:pPr algn="just">
              <a:lnSpc>
                <a:spcPts val="3000"/>
              </a:lnSpc>
              <a:spcBef>
                <a:spcPts val="1200"/>
              </a:spcBef>
            </a:pPr>
            <a:r>
              <a:rPr lang="hu-HU" sz="3600" b="1" baseline="30000" dirty="0">
                <a:solidFill>
                  <a:srgbClr val="6E32A0"/>
                </a:solidFill>
              </a:rPr>
              <a:t>Mit tegyünk, ha pénzügyi szolgáltatással kapcsolatos panaszunk van?</a:t>
            </a:r>
            <a:r>
              <a:rPr lang="hu-HU" sz="3600" baseline="30000" dirty="0">
                <a:solidFill>
                  <a:srgbClr val="6E32A0"/>
                </a:solidFill>
              </a:rPr>
              <a:t> </a:t>
            </a:r>
            <a:r>
              <a:rPr lang="hu-HU" sz="3600" baseline="30000" dirty="0"/>
              <a:t>Először a szolgáltatóhoz kell fordulni személyesen, telefonon vagy írásban. Amennyiben a pénzügyi szolgáltató nem ad választ, vagy a panasz kivizsgálása nem jogszabályszerűen történt, fogyasztói kérelmet lehet benyújtani a Magyar Nemzeti Bank Pénzügyi Békéltető Testületéhez (PBT).</a:t>
            </a:r>
            <a:endParaRPr lang="hu-HU" sz="3600" dirty="0">
              <a:solidFill>
                <a:srgbClr val="6E32A0"/>
              </a:solidFill>
            </a:endParaRPr>
          </a:p>
        </p:txBody>
      </p:sp>
      <p:sp>
        <p:nvSpPr>
          <p:cNvPr id="3" name="Téglalap 2"/>
          <p:cNvSpPr/>
          <p:nvPr/>
        </p:nvSpPr>
        <p:spPr>
          <a:xfrm>
            <a:off x="0" y="-783319"/>
            <a:ext cx="12192000" cy="584775"/>
          </a:xfrm>
          <a:prstGeom prst="rect">
            <a:avLst/>
          </a:prstGeom>
        </p:spPr>
        <p:txBody>
          <a:bodyPr wrap="square">
            <a:spAutoFit/>
          </a:bodyPr>
          <a:lstStyle/>
          <a:p>
            <a:pPr algn="ctr"/>
            <a:r>
              <a:rPr lang="hu-HU" sz="4800" i="0" u="none" strike="noStrike" baseline="30000" dirty="0">
                <a:solidFill>
                  <a:srgbClr val="000000"/>
                </a:solidFill>
                <a:latin typeface="Myriad Pro" panose="020B0503030403020204" pitchFamily="34" charset="0"/>
              </a:rPr>
              <a:t>A legfontosabb tudnivalók</a:t>
            </a:r>
          </a:p>
        </p:txBody>
      </p:sp>
      <p:sp>
        <p:nvSpPr>
          <p:cNvPr id="8" name="Cím 1"/>
          <p:cNvSpPr>
            <a:spLocks noGrp="1"/>
          </p:cNvSpPr>
          <p:nvPr>
            <p:ph type="ctrTitle"/>
          </p:nvPr>
        </p:nvSpPr>
        <p:spPr>
          <a:xfrm>
            <a:off x="0" y="0"/>
            <a:ext cx="12192000" cy="1828800"/>
          </a:xfrm>
        </p:spPr>
        <p:txBody>
          <a:bodyPr>
            <a:normAutofit/>
          </a:bodyPr>
          <a:lstStyle/>
          <a:p>
            <a:r>
              <a:rPr lang="hu-HU" sz="7200" b="1" baseline="30000" dirty="0">
                <a:solidFill>
                  <a:srgbClr val="6E32A0"/>
                </a:solidFill>
                <a:latin typeface="+mn-lt"/>
              </a:rPr>
              <a:t>33–34. Fogyasztóvédelem, </a:t>
            </a:r>
            <a:br>
              <a:rPr lang="hu-HU" sz="7200" b="1" baseline="30000" dirty="0">
                <a:solidFill>
                  <a:srgbClr val="6E32A0"/>
                </a:solidFill>
                <a:latin typeface="+mn-lt"/>
              </a:rPr>
            </a:br>
            <a:r>
              <a:rPr lang="hu-HU" sz="7200" b="1" baseline="30000" dirty="0">
                <a:solidFill>
                  <a:srgbClr val="6E32A0"/>
                </a:solidFill>
                <a:latin typeface="+mn-lt"/>
              </a:rPr>
              <a:t>pénzügyi fogyasztóvédelem </a:t>
            </a:r>
          </a:p>
        </p:txBody>
      </p:sp>
    </p:spTree>
    <p:extLst>
      <p:ext uri="{BB962C8B-B14F-4D97-AF65-F5344CB8AC3E}">
        <p14:creationId xmlns:p14="http://schemas.microsoft.com/office/powerpoint/2010/main" val="250228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61925" y="1362076"/>
            <a:ext cx="4943476" cy="5156859"/>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47649" y="1524284"/>
            <a:ext cx="4953002" cy="5262979"/>
          </a:xfrm>
          <a:prstGeom prst="rect">
            <a:avLst/>
          </a:prstGeom>
        </p:spPr>
        <p:txBody>
          <a:bodyPr wrap="square">
            <a:spAutoFit/>
          </a:bodyPr>
          <a:lstStyle/>
          <a:p>
            <a:r>
              <a:rPr lang="hu-HU" sz="3600" b="1" baseline="30000" dirty="0"/>
              <a:t>Nem működik a </a:t>
            </a:r>
            <a:r>
              <a:rPr lang="hu-HU" sz="3600" b="1" baseline="30000" dirty="0" err="1"/>
              <a:t>botmixer</a:t>
            </a:r>
            <a:endParaRPr lang="hu-HU" sz="3600" b="1" baseline="30000" dirty="0"/>
          </a:p>
          <a:p>
            <a:pPr algn="just"/>
            <a:r>
              <a:rPr lang="hu-HU" sz="3600" baseline="30000" dirty="0"/>
              <a:t>Molnár anyuka az egyik áruházban akciósan vett egy márkás </a:t>
            </a:r>
            <a:r>
              <a:rPr lang="hu-HU" sz="3600" baseline="30000" dirty="0" err="1"/>
              <a:t>botmixert</a:t>
            </a:r>
            <a:r>
              <a:rPr lang="hu-HU" sz="3600" baseline="30000" dirty="0"/>
              <a:t>. Miután hazaért a vásárlásból, rögtön ki is próbálta, és miután hibátlanul működött, eltervezte, hogy Peti nyolc nap múlva tartandó szülinapi partijára ezzel készíti majd el az édességeket. Ám a gép éppen Peti szülinapján mondta fel a szolgálatot. Amikor visszavitte az üzletbe a mixert, azt mondták neki, hogy az akciós terméket nem tudják sem visszavenni, sem kicserélni.</a:t>
            </a:r>
          </a:p>
        </p:txBody>
      </p:sp>
      <p:sp>
        <p:nvSpPr>
          <p:cNvPr id="8" name="Lekerekített téglalap 7"/>
          <p:cNvSpPr/>
          <p:nvPr/>
        </p:nvSpPr>
        <p:spPr>
          <a:xfrm>
            <a:off x="5197231" y="4431324"/>
            <a:ext cx="6877539" cy="2087610"/>
          </a:xfrm>
          <a:prstGeom prst="roundRect">
            <a:avLst>
              <a:gd name="adj" fmla="val 9021"/>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5267327" y="4515361"/>
            <a:ext cx="6807444" cy="2169825"/>
          </a:xfrm>
          <a:prstGeom prst="rect">
            <a:avLst/>
          </a:prstGeom>
        </p:spPr>
        <p:txBody>
          <a:bodyPr wrap="square">
            <a:spAutoFit/>
          </a:bodyPr>
          <a:lstStyle/>
          <a:p>
            <a:pPr algn="just">
              <a:lnSpc>
                <a:spcPts val="3000"/>
              </a:lnSpc>
              <a:spcBef>
                <a:spcPts val="1200"/>
              </a:spcBef>
            </a:pPr>
            <a:r>
              <a:rPr lang="hu-HU" sz="3600" baseline="30000" dirty="0"/>
              <a:t>Nézz utána, hogy szabályos volt-e az áruház viselkedése! Gyűjts érveket az áruház képviselőjével folytatott megbeszéléshez!</a:t>
            </a:r>
          </a:p>
          <a:p>
            <a:pPr algn="just">
              <a:lnSpc>
                <a:spcPts val="3000"/>
              </a:lnSpc>
              <a:spcBef>
                <a:spcPts val="1200"/>
              </a:spcBef>
            </a:pPr>
            <a:r>
              <a:rPr lang="hu-HU" sz="3600" baseline="30000" dirty="0"/>
              <a:t>Foglald össze, hogy milyen hátrányokat okozhat a cég számára a fenti magatartás!</a:t>
            </a:r>
            <a:endParaRPr lang="hu-HU" sz="3600" baseline="30000" dirty="0">
              <a:solidFill>
                <a:srgbClr val="000000"/>
              </a:solidFill>
            </a:endParaRPr>
          </a:p>
        </p:txBody>
      </p:sp>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33–34. Fogyasztóvédelem, pénzügyi fogyasztóvédelem </a:t>
            </a:r>
          </a:p>
        </p:txBody>
      </p:sp>
      <p:sp>
        <p:nvSpPr>
          <p:cNvPr id="13" name="Téglalap 12"/>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6E32A0"/>
                </a:solidFill>
              </a:rPr>
              <a:t>Mit tehetünk, ha fogyasztóként sérülnek az érdekeink?</a:t>
            </a:r>
          </a:p>
        </p:txBody>
      </p:sp>
      <p:pic>
        <p:nvPicPr>
          <p:cNvPr id="6" name="Kép 5"/>
          <p:cNvPicPr>
            <a:picLocks noChangeAspect="1"/>
          </p:cNvPicPr>
          <p:nvPr/>
        </p:nvPicPr>
        <p:blipFill rotWithShape="1">
          <a:blip r:embed="rId3">
            <a:extLst>
              <a:ext uri="{28A0092B-C50C-407E-A947-70E740481C1C}">
                <a14:useLocalDpi xmlns:a14="http://schemas.microsoft.com/office/drawing/2010/main" val="0"/>
              </a:ext>
            </a:extLst>
          </a:blip>
          <a:srcRect t="3414" b="21683"/>
          <a:stretch/>
        </p:blipFill>
        <p:spPr>
          <a:xfrm>
            <a:off x="5312744" y="1362076"/>
            <a:ext cx="6964980" cy="2952000"/>
          </a:xfrm>
          <a:prstGeom prst="rect">
            <a:avLst/>
          </a:prstGeom>
        </p:spPr>
      </p:pic>
    </p:spTree>
    <p:extLst>
      <p:ext uri="{BB962C8B-B14F-4D97-AF65-F5344CB8AC3E}">
        <p14:creationId xmlns:p14="http://schemas.microsoft.com/office/powerpoint/2010/main" val="336733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61925" y="1362076"/>
            <a:ext cx="5286374" cy="536341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47648" y="1524283"/>
            <a:ext cx="5200651" cy="5262979"/>
          </a:xfrm>
          <a:prstGeom prst="rect">
            <a:avLst/>
          </a:prstGeom>
        </p:spPr>
        <p:txBody>
          <a:bodyPr wrap="square">
            <a:spAutoFit/>
          </a:bodyPr>
          <a:lstStyle/>
          <a:p>
            <a:r>
              <a:rPr lang="hu-HU" sz="3600" b="1" baseline="30000" dirty="0"/>
              <a:t>Termékbemutató buktatókkal</a:t>
            </a:r>
          </a:p>
          <a:p>
            <a:pPr algn="just"/>
            <a:r>
              <a:rPr lang="hu-HU" sz="3600" baseline="30000" dirty="0"/>
              <a:t>Egyik délután a Molnár nagyszülőket egy kedves női hang hívta fel, és ingyenes egészségügyi állapotfelmérésre invitálta őket. Az egyszerű vizsgálat után egy „speciális” gyógyászati segédeszközt lehetett hazavinni, akciósan 900 ezer forint helyett „csak” 300 ezer forintért, amennyiben ott a helyszínen befizetnek 10 százalék előleget. </a:t>
            </a:r>
          </a:p>
          <a:p>
            <a:pPr algn="just"/>
            <a:r>
              <a:rPr lang="hu-HU" sz="3600" baseline="30000" dirty="0"/>
              <a:t>Az ajánlat nagyon csábítónak tűnt, és a nagyszülők bele is mentek. Otthon jöttek rá, hogy a gépre valójában semmi szükségük nincs. </a:t>
            </a:r>
          </a:p>
        </p:txBody>
      </p:sp>
      <p:sp>
        <p:nvSpPr>
          <p:cNvPr id="8" name="Lekerekített téglalap 7"/>
          <p:cNvSpPr/>
          <p:nvPr/>
        </p:nvSpPr>
        <p:spPr>
          <a:xfrm>
            <a:off x="5686425" y="1364274"/>
            <a:ext cx="6388345" cy="5361217"/>
          </a:xfrm>
          <a:prstGeom prst="roundRect">
            <a:avLst>
              <a:gd name="adj" fmla="val 2738"/>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5829299" y="1524283"/>
            <a:ext cx="6245471" cy="5401479"/>
          </a:xfrm>
          <a:prstGeom prst="rect">
            <a:avLst/>
          </a:prstGeom>
        </p:spPr>
        <p:txBody>
          <a:bodyPr wrap="square">
            <a:spAutoFit/>
          </a:bodyPr>
          <a:lstStyle/>
          <a:p>
            <a:pPr algn="just">
              <a:lnSpc>
                <a:spcPts val="3000"/>
              </a:lnSpc>
              <a:spcBef>
                <a:spcPts val="1200"/>
              </a:spcBef>
            </a:pPr>
            <a:r>
              <a:rPr lang="hu-HU" sz="3600" baseline="30000" dirty="0"/>
              <a:t>Molnár apuka személyesen vitte vissza a gépet a kereskedőnek, és kérte vissza az előleget. A kereskedő azzal utasította el, hogy mivel a bemutatón a nagyszülők a terméket kipróbálhatták, nem állhatnak el a szerződéstől.</a:t>
            </a:r>
          </a:p>
          <a:p>
            <a:pPr algn="just">
              <a:lnSpc>
                <a:spcPts val="3000"/>
              </a:lnSpc>
              <a:spcBef>
                <a:spcPts val="1200"/>
              </a:spcBef>
            </a:pPr>
            <a:r>
              <a:rPr lang="hu-HU" sz="3600" baseline="30000" dirty="0"/>
              <a:t>Tegyél javaslatot arra, hogy milyen lépéseket tegyenek Molnárék ahhoz, hogy visszakapják a nagyszülők befizetett pénzét!  </a:t>
            </a:r>
          </a:p>
          <a:p>
            <a:pPr algn="just">
              <a:lnSpc>
                <a:spcPts val="3000"/>
              </a:lnSpc>
              <a:spcBef>
                <a:spcPts val="1200"/>
              </a:spcBef>
            </a:pPr>
            <a:r>
              <a:rPr lang="hu-HU" sz="3600" baseline="30000" dirty="0"/>
              <a:t>Hova fordulhat panaszával Molnár apuka? Milyen formában és hol kell a panaszt benyújtania? Segítségül látogass el a Nemzeti Fogyasztóvédelmi Hatóság (NFH) </a:t>
            </a:r>
            <a:r>
              <a:rPr lang="hu-HU" sz="3600" baseline="30000" dirty="0">
                <a:hlinkClick r:id="rId3"/>
              </a:rPr>
              <a:t>honlapjára</a:t>
            </a:r>
            <a:r>
              <a:rPr lang="hu-HU" sz="3600" baseline="30000" dirty="0"/>
              <a:t>, és foglald össze a legfontosabb tanácsokat!</a:t>
            </a:r>
            <a:endParaRPr lang="hu-HU" sz="3600" baseline="30000" dirty="0">
              <a:solidFill>
                <a:srgbClr val="000000"/>
              </a:solidFill>
            </a:endParaRPr>
          </a:p>
        </p:txBody>
      </p:sp>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33–34. Fogyasztóvédelem, pénzügyi fogyasztóvédelem </a:t>
            </a:r>
          </a:p>
        </p:txBody>
      </p:sp>
      <p:sp>
        <p:nvSpPr>
          <p:cNvPr id="13" name="Téglalap 12"/>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Hova forduljunk, ha meg akarjuk védeni az érdekeinket? </a:t>
            </a:r>
          </a:p>
        </p:txBody>
      </p:sp>
    </p:spTree>
    <p:extLst>
      <p:ext uri="{BB962C8B-B14F-4D97-AF65-F5344CB8AC3E}">
        <p14:creationId xmlns:p14="http://schemas.microsoft.com/office/powerpoint/2010/main" val="292810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61925" y="1362076"/>
            <a:ext cx="5867400" cy="536341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47648" y="1524283"/>
            <a:ext cx="5781677" cy="5262979"/>
          </a:xfrm>
          <a:prstGeom prst="rect">
            <a:avLst/>
          </a:prstGeom>
        </p:spPr>
        <p:txBody>
          <a:bodyPr wrap="square">
            <a:spAutoFit/>
          </a:bodyPr>
          <a:lstStyle/>
          <a:p>
            <a:r>
              <a:rPr lang="hu-HU" sz="3600" b="1" baseline="30000" dirty="0"/>
              <a:t>Akció és hitel </a:t>
            </a:r>
          </a:p>
          <a:p>
            <a:pPr algn="just"/>
            <a:r>
              <a:rPr lang="hu-HU" sz="3600" baseline="30000" dirty="0"/>
              <a:t>A Molnár család hitelt vett fel a ház korszerűsítésére, azonban a várt összeg helyett kevesebbet kaptak, mert a bank levonta a pénzből a folyósítási díjat. Apu nagyon mérges lett, mivel éppen azért döntöttek a bank mellett, mert akciósan minden díjat elengedtek. Amikor felhívta az ügyfélszolgálatot, közölték vele, hogy az akció egy nappal korábban járt le, mint ahogy a hitel iránti kérelmüket benyújtották. Apu szerint ők minden papírt időben beadtak, és a bank ügyintézője hibázott, mert csak másnap továbbította a kérelmüket. </a:t>
            </a:r>
          </a:p>
        </p:txBody>
      </p:sp>
      <p:sp>
        <p:nvSpPr>
          <p:cNvPr id="8" name="Lekerekített téglalap 7"/>
          <p:cNvSpPr/>
          <p:nvPr/>
        </p:nvSpPr>
        <p:spPr>
          <a:xfrm>
            <a:off x="6286501" y="4953000"/>
            <a:ext cx="5788270" cy="1772491"/>
          </a:xfrm>
          <a:prstGeom prst="roundRect">
            <a:avLst>
              <a:gd name="adj" fmla="val 10261"/>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6372225" y="5072896"/>
            <a:ext cx="5702545" cy="1785104"/>
          </a:xfrm>
          <a:prstGeom prst="rect">
            <a:avLst/>
          </a:prstGeom>
        </p:spPr>
        <p:txBody>
          <a:bodyPr wrap="square">
            <a:spAutoFit/>
          </a:bodyPr>
          <a:lstStyle/>
          <a:p>
            <a:pPr algn="just">
              <a:lnSpc>
                <a:spcPts val="3000"/>
              </a:lnSpc>
              <a:spcBef>
                <a:spcPts val="1200"/>
              </a:spcBef>
            </a:pPr>
            <a:r>
              <a:rPr lang="hu-HU" sz="3600" baseline="30000" dirty="0"/>
              <a:t>Szerinted ki lehetett a hibás? Indokold döntésedet!</a:t>
            </a:r>
          </a:p>
          <a:p>
            <a:pPr algn="just">
              <a:lnSpc>
                <a:spcPts val="3000"/>
              </a:lnSpc>
              <a:spcBef>
                <a:spcPts val="1200"/>
              </a:spcBef>
            </a:pPr>
            <a:r>
              <a:rPr lang="hu-HU" sz="3600" baseline="30000" dirty="0"/>
              <a:t>Helyesen járt el apu, hogy először a bankhoz fordult a panaszával?</a:t>
            </a:r>
            <a:endParaRPr lang="hu-HU" sz="3600" baseline="30000" dirty="0">
              <a:solidFill>
                <a:srgbClr val="000000"/>
              </a:solidFill>
            </a:endParaRPr>
          </a:p>
        </p:txBody>
      </p:sp>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33–34. Fogyasztóvédelem, pénzügyi fogyasztóvédelem </a:t>
            </a:r>
          </a:p>
        </p:txBody>
      </p:sp>
      <p:sp>
        <p:nvSpPr>
          <p:cNvPr id="13" name="Téglalap 12"/>
          <p:cNvSpPr/>
          <p:nvPr/>
        </p:nvSpPr>
        <p:spPr>
          <a:xfrm>
            <a:off x="0" y="858405"/>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Mit tegyünk, ha pénzügyi szolgáltatással kapcsolatos panaszunk van?</a:t>
            </a:r>
          </a:p>
        </p:txBody>
      </p:sp>
      <p:pic>
        <p:nvPicPr>
          <p:cNvPr id="2" name="Kép 1"/>
          <p:cNvPicPr>
            <a:picLocks noChangeAspect="1"/>
          </p:cNvPicPr>
          <p:nvPr/>
        </p:nvPicPr>
        <p:blipFill rotWithShape="1">
          <a:blip r:embed="rId3">
            <a:extLst>
              <a:ext uri="{28A0092B-C50C-407E-A947-70E740481C1C}">
                <a14:useLocalDpi xmlns:a14="http://schemas.microsoft.com/office/drawing/2010/main" val="0"/>
              </a:ext>
            </a:extLst>
          </a:blip>
          <a:srcRect t="24874" b="16040"/>
          <a:stretch/>
        </p:blipFill>
        <p:spPr>
          <a:xfrm>
            <a:off x="6286500" y="1362076"/>
            <a:ext cx="5788270" cy="3420000"/>
          </a:xfrm>
          <a:prstGeom prst="rect">
            <a:avLst/>
          </a:prstGeom>
        </p:spPr>
      </p:pic>
    </p:spTree>
    <p:extLst>
      <p:ext uri="{BB962C8B-B14F-4D97-AF65-F5344CB8AC3E}">
        <p14:creationId xmlns:p14="http://schemas.microsoft.com/office/powerpoint/2010/main" val="443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2172677"/>
            <a:ext cx="12192000" cy="1219200"/>
          </a:xfrm>
        </p:spPr>
        <p:txBody>
          <a:bodyPr>
            <a:normAutofit/>
          </a:bodyPr>
          <a:lstStyle/>
          <a:p>
            <a:r>
              <a:rPr lang="hu-HU" sz="7200" b="1" baseline="30000" dirty="0">
                <a:solidFill>
                  <a:srgbClr val="6E32A0"/>
                </a:solidFill>
                <a:latin typeface="+mn-lt"/>
              </a:rPr>
              <a:t>Összegzés</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3" name="Téglalap 2"/>
          <p:cNvSpPr/>
          <p:nvPr/>
        </p:nvSpPr>
        <p:spPr>
          <a:xfrm>
            <a:off x="0" y="3552122"/>
            <a:ext cx="12192000" cy="707886"/>
          </a:xfrm>
          <a:prstGeom prst="rect">
            <a:avLst/>
          </a:prstGeom>
        </p:spPr>
        <p:txBody>
          <a:bodyPr wrap="square">
            <a:spAutoFit/>
          </a:bodyPr>
          <a:lstStyle/>
          <a:p>
            <a:pPr algn="ctr"/>
            <a:r>
              <a:rPr lang="hu-HU" sz="6000" i="0" u="none" strike="noStrike" baseline="30000" dirty="0">
                <a:solidFill>
                  <a:srgbClr val="000000"/>
                </a:solidFill>
              </a:rPr>
              <a:t>A legfontosabb tudnivalók</a:t>
            </a:r>
          </a:p>
        </p:txBody>
      </p:sp>
    </p:spTree>
    <p:extLst>
      <p:ext uri="{BB962C8B-B14F-4D97-AF65-F5344CB8AC3E}">
        <p14:creationId xmlns:p14="http://schemas.microsoft.com/office/powerpoint/2010/main" val="378075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38111" y="1466524"/>
            <a:ext cx="12008123" cy="2385718"/>
          </a:xfrm>
          <a:prstGeom prst="rect">
            <a:avLst/>
          </a:prstGeom>
        </p:spPr>
        <p:txBody>
          <a:bodyPr wrap="square">
            <a:spAutoFit/>
          </a:bodyPr>
          <a:lstStyle/>
          <a:p>
            <a:pPr>
              <a:lnSpc>
                <a:spcPts val="3000"/>
              </a:lnSpc>
              <a:spcBef>
                <a:spcPts val="1200"/>
              </a:spcBef>
            </a:pPr>
            <a:r>
              <a:rPr lang="hu-HU" sz="3600" baseline="30000" dirty="0"/>
              <a:t>Gyakran előfordul, hogy a piac két főszereplője, a termelő (eladó) és a fogyasztó (vevő) között az erőviszonyok az eladó javára billennek. Ennek számos oka lehet, de leginkább a két szereplő érdekérvényesítő képességében rejlő különbségekre lehet visszavezetni ezt az egyenlőtlenséget. Az elégedett fogyasztó viszont nélkülözhetetlen szereplője a gazdaságnak, így az általában gyengébb érdekérvényesítő képességgel </a:t>
            </a:r>
            <a:br>
              <a:rPr lang="hu-HU" sz="3600" baseline="30000" dirty="0"/>
            </a:br>
            <a:r>
              <a:rPr lang="hu-HU" sz="3600" baseline="30000" dirty="0"/>
              <a:t>rendelkező fogyasztó védelemre, támogatásra szorul. </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33–34. Fogyasztóvédelem, pénzügyi fogyasztóvédelem </a:t>
            </a:r>
          </a:p>
        </p:txBody>
      </p:sp>
      <p:sp>
        <p:nvSpPr>
          <p:cNvPr id="11" name="Téglalap 10"/>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6E32A0"/>
                </a:solidFill>
              </a:rPr>
              <a:t>Mit tehetünk, ha fogyasztóként sérülnek az érdekeink?</a:t>
            </a:r>
          </a:p>
        </p:txBody>
      </p:sp>
      <p:sp>
        <p:nvSpPr>
          <p:cNvPr id="2" name="Téglalap 1"/>
          <p:cNvSpPr/>
          <p:nvPr/>
        </p:nvSpPr>
        <p:spPr>
          <a:xfrm>
            <a:off x="138110" y="3965454"/>
            <a:ext cx="7653340" cy="2785378"/>
          </a:xfrm>
          <a:prstGeom prst="rect">
            <a:avLst/>
          </a:prstGeom>
        </p:spPr>
        <p:txBody>
          <a:bodyPr wrap="square">
            <a:spAutoFit/>
          </a:bodyPr>
          <a:lstStyle/>
          <a:p>
            <a:pPr algn="just">
              <a:lnSpc>
                <a:spcPts val="3000"/>
              </a:lnSpc>
              <a:spcBef>
                <a:spcPts val="1200"/>
              </a:spcBef>
            </a:pPr>
            <a:r>
              <a:rPr lang="hu-HU" sz="3600" baseline="30000" dirty="0"/>
              <a:t>Fogyasztói igényeink érvényesítését egyrészt közvetlenül, vásárlóként gyakoroljuk, másrészt támogatnak minket ebben a fogyasztóvédelem intézményei, jogszabályai. Egyszerűbb esetekben a panaszkezelés, a vásárlók könyvébe történő bejegyzés is elegendő, de rendelkezésünkre állhat az ügyfélszolgálat, a békéltető testület és a polgári jogi eljárást megindító keresetlevél bírósághoz történő benyújtása is.</a:t>
            </a:r>
          </a:p>
        </p:txBody>
      </p:sp>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759" y="2928019"/>
            <a:ext cx="4078475" cy="3929981"/>
          </a:xfrm>
          <a:prstGeom prst="rect">
            <a:avLst/>
          </a:prstGeom>
        </p:spPr>
      </p:pic>
    </p:spTree>
    <p:extLst>
      <p:ext uri="{BB962C8B-B14F-4D97-AF65-F5344CB8AC3E}">
        <p14:creationId xmlns:p14="http://schemas.microsoft.com/office/powerpoint/2010/main" val="95792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38111" y="885499"/>
            <a:ext cx="11595340" cy="1631216"/>
          </a:xfrm>
          <a:prstGeom prst="rect">
            <a:avLst/>
          </a:prstGeom>
        </p:spPr>
        <p:txBody>
          <a:bodyPr wrap="square">
            <a:spAutoFit/>
          </a:bodyPr>
          <a:lstStyle/>
          <a:p>
            <a:pPr algn="just">
              <a:lnSpc>
                <a:spcPts val="3000"/>
              </a:lnSpc>
              <a:spcBef>
                <a:spcPts val="1200"/>
              </a:spcBef>
            </a:pPr>
            <a:r>
              <a:rPr lang="hu-HU" sz="3600" baseline="30000" dirty="0"/>
              <a:t>A fogyasztók egészségét, védelmét a biztonságos termékek szolgálják, amelyeket a gyártók, valamint a forgalmazók kötelesek garantálni. A biztonságot szolgáló előírások a termék alapvető tulajdonságain kívül címkézést, árfeltüntetést, használati és kezelési útmutatókat, esetleg szabványosítást is előírnak.</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33–34. Fogyasztóvédelem, pénzügyi fogyasztóvédelem – </a:t>
            </a:r>
            <a:r>
              <a:rPr lang="hu-HU" sz="2400" b="1" baseline="30000" dirty="0"/>
              <a:t>A. </a:t>
            </a:r>
            <a:r>
              <a:rPr lang="hu-HU" sz="2400" b="1" baseline="30000" dirty="0">
                <a:solidFill>
                  <a:srgbClr val="6E32A0"/>
                </a:solidFill>
              </a:rPr>
              <a:t>Mit tehetünk, ha fogyasztóként sérülnek az érdekeink?</a:t>
            </a:r>
            <a:r>
              <a:rPr lang="hu-HU" sz="2400" b="1" baseline="30000" dirty="0">
                <a:solidFill>
                  <a:srgbClr val="6E32A0"/>
                </a:solidFill>
                <a:latin typeface="+mn-lt"/>
              </a:rPr>
              <a:t> </a:t>
            </a:r>
          </a:p>
        </p:txBody>
      </p:sp>
      <p:sp>
        <p:nvSpPr>
          <p:cNvPr id="9" name="Lekerekített téglalap 8"/>
          <p:cNvSpPr/>
          <p:nvPr/>
        </p:nvSpPr>
        <p:spPr>
          <a:xfrm>
            <a:off x="8164864" y="2864581"/>
            <a:ext cx="3852985" cy="3390562"/>
          </a:xfrm>
          <a:prstGeom prst="roundRect">
            <a:avLst>
              <a:gd name="adj" fmla="val 5881"/>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p:cNvSpPr/>
          <p:nvPr/>
        </p:nvSpPr>
        <p:spPr>
          <a:xfrm>
            <a:off x="8359072" y="3098186"/>
            <a:ext cx="3374379" cy="3046988"/>
          </a:xfrm>
          <a:prstGeom prst="rect">
            <a:avLst/>
          </a:prstGeom>
        </p:spPr>
        <p:txBody>
          <a:bodyPr wrap="square">
            <a:spAutoFit/>
          </a:bodyPr>
          <a:lstStyle/>
          <a:p>
            <a:r>
              <a:rPr lang="hu-HU" sz="3600" b="1" baseline="30000" dirty="0"/>
              <a:t>TIPP</a:t>
            </a:r>
          </a:p>
          <a:p>
            <a:pPr algn="just"/>
            <a:r>
              <a:rPr lang="hu-HU" sz="3600" baseline="30000" dirty="0"/>
              <a:t>Ha jobban el akarsz mélyülni a témában, látogass el az </a:t>
            </a:r>
            <a:r>
              <a:rPr lang="hu-HU" sz="3600" baseline="30000" dirty="0" err="1"/>
              <a:t>Okoskosár</a:t>
            </a:r>
            <a:r>
              <a:rPr lang="hu-HU" sz="3600" baseline="30000" dirty="0"/>
              <a:t> </a:t>
            </a:r>
            <a:r>
              <a:rPr lang="hu-HU" sz="3600" baseline="30000" dirty="0">
                <a:hlinkClick r:id="rId3"/>
              </a:rPr>
              <a:t>honlapjára</a:t>
            </a:r>
            <a:r>
              <a:rPr lang="hu-HU" sz="3600" baseline="30000" dirty="0"/>
              <a:t>, ahol játékok, videók és hasznos információk találhatók a fogyasztók védelméről.</a:t>
            </a:r>
          </a:p>
        </p:txBody>
      </p:sp>
      <p:sp>
        <p:nvSpPr>
          <p:cNvPr id="2" name="Szövegdoboz 1"/>
          <p:cNvSpPr txBox="1"/>
          <p:nvPr/>
        </p:nvSpPr>
        <p:spPr>
          <a:xfrm>
            <a:off x="138111" y="2516715"/>
            <a:ext cx="7339476" cy="4503862"/>
          </a:xfrm>
          <a:prstGeom prst="rect">
            <a:avLst/>
          </a:prstGeom>
          <a:noFill/>
        </p:spPr>
        <p:txBody>
          <a:bodyPr wrap="square" rtlCol="0">
            <a:spAutoFit/>
          </a:bodyPr>
          <a:lstStyle/>
          <a:p>
            <a:pPr lvl="0" algn="just">
              <a:lnSpc>
                <a:spcPts val="3000"/>
              </a:lnSpc>
              <a:spcBef>
                <a:spcPts val="1200"/>
              </a:spcBef>
            </a:pPr>
            <a:r>
              <a:rPr lang="hu-HU" sz="3600" baseline="30000">
                <a:solidFill>
                  <a:prstClr val="black"/>
                </a:solidFill>
              </a:rPr>
              <a:t>A modern vásárlási formák terjedésével vált fontossá, hogy az üzleten kívül kötött szerződések esetén lehetősége van a fogyasztónak 14 napon belül indoklás nélkül elállni a szerződéstől. Az internetes, telefonos vásárlások esetén a fogyasztói jogokat az úgynevezett távollévők között kötött szerződésekről szóló jogszabállyal védik. </a:t>
            </a:r>
          </a:p>
          <a:p>
            <a:pPr lvl="0" algn="just">
              <a:lnSpc>
                <a:spcPts val="3000"/>
              </a:lnSpc>
              <a:spcBef>
                <a:spcPts val="1200"/>
              </a:spcBef>
            </a:pPr>
            <a:r>
              <a:rPr lang="hu-HU" sz="3600" baseline="30000">
                <a:solidFill>
                  <a:prstClr val="black"/>
                </a:solidFill>
              </a:rPr>
              <a:t>A jogszabály tiltja a tisztességtelen kereskedelmi gyakorlatot (például a megtévesztő, agresszív eladói magatartást), és előírják a reklámozással kapcsolatos alapszabályokat is.</a:t>
            </a:r>
            <a:endParaRPr lang="hu-HU" dirty="0"/>
          </a:p>
        </p:txBody>
      </p:sp>
    </p:spTree>
    <p:extLst>
      <p:ext uri="{BB962C8B-B14F-4D97-AF65-F5344CB8AC3E}">
        <p14:creationId xmlns:p14="http://schemas.microsoft.com/office/powerpoint/2010/main" val="12987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494161" y="1317760"/>
            <a:ext cx="11255473" cy="2400657"/>
          </a:xfrm>
          <a:prstGeom prst="rect">
            <a:avLst/>
          </a:prstGeom>
        </p:spPr>
        <p:txBody>
          <a:bodyPr wrap="square">
            <a:spAutoFit/>
          </a:bodyPr>
          <a:lstStyle/>
          <a:p>
            <a:pPr algn="just">
              <a:lnSpc>
                <a:spcPts val="3000"/>
              </a:lnSpc>
              <a:spcBef>
                <a:spcPts val="1200"/>
              </a:spcBef>
            </a:pPr>
            <a:r>
              <a:rPr lang="hu-HU" sz="3600" baseline="30000" dirty="0"/>
              <a:t>Fontos alapelv, hogy a fogyasztók védelmének az élet valamennyi területén (a gazdaság valamennyi ágazatában) érvényesülnie kell, aminek betartásáért elsősorban a Nemzeti Fogyasztóvédelmi Hatóság (NFH) felel. A hatóság a termékek minőségét, összetételét, csomagolását éppúgy ellenőrizheti, mint a termékekre kötelezően felkerülő jelzések meglétét vagy a termék árát. Ellenőrzi többek között az egyenlő bánásmód elvének érvényesülését, és a fogyasztót védő szabályok megszegése esetén eljárást kezdeményez. </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33–34. Fogyasztóvédelem, pénzügyi fogyasztóvédelem </a:t>
            </a:r>
          </a:p>
        </p:txBody>
      </p:sp>
      <p:sp>
        <p:nvSpPr>
          <p:cNvPr id="11" name="Téglalap 10"/>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Hova forduljunk, ha meg akarjuk védeni az érdekeinket? </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 y="3718417"/>
            <a:ext cx="11744325" cy="2754327"/>
          </a:xfrm>
          <a:prstGeom prst="rect">
            <a:avLst/>
          </a:prstGeom>
        </p:spPr>
      </p:pic>
    </p:spTree>
    <p:extLst>
      <p:ext uri="{BB962C8B-B14F-4D97-AF65-F5344CB8AC3E}">
        <p14:creationId xmlns:p14="http://schemas.microsoft.com/office/powerpoint/2010/main" val="139019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38111" y="885499"/>
            <a:ext cx="5757864" cy="4847930"/>
          </a:xfrm>
          <a:prstGeom prst="rect">
            <a:avLst/>
          </a:prstGeom>
        </p:spPr>
        <p:txBody>
          <a:bodyPr wrap="square">
            <a:spAutoFit/>
          </a:bodyPr>
          <a:lstStyle/>
          <a:p>
            <a:pPr algn="just">
              <a:lnSpc>
                <a:spcPts val="3000"/>
              </a:lnSpc>
              <a:spcBef>
                <a:spcPts val="1200"/>
              </a:spcBef>
            </a:pPr>
            <a:r>
              <a:rPr lang="hu-HU" sz="3600" baseline="30000" dirty="0"/>
              <a:t>Ha viszont úgy ítéljük meg, hogy egy vállalat tisztességtelen kereskedelmi gyakorlatot, megtévesztő reklámot alkalmaz, vagy tisztességtelenül befolyásolja a fogyasztói döntésünket, akkor a Gazdasági Versenyhivatalhoz (GVH) kell fordulnunk. </a:t>
            </a:r>
          </a:p>
          <a:p>
            <a:pPr algn="just">
              <a:lnSpc>
                <a:spcPts val="3000"/>
              </a:lnSpc>
              <a:spcBef>
                <a:spcPts val="1200"/>
              </a:spcBef>
            </a:pPr>
            <a:r>
              <a:rPr lang="hu-HU" sz="3600" baseline="30000" dirty="0"/>
              <a:t>Visszaélés gyanúja esetén a versenyhivatal vizsgálatot indíthat. Amennyiben törvénysértést állapít meg, akkor a hivatal többféle módon is eljárhat: megtilthatja a törvényszegő magatartást, súlyosabb esetben pedig bírságot vethet ki. </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33–34. Fogyasztóvédelem, pénzügyi fogyasztóvédelem - </a:t>
            </a:r>
            <a:r>
              <a:rPr lang="hu-HU" sz="2400" b="1" baseline="30000" dirty="0"/>
              <a:t>B </a:t>
            </a:r>
            <a:r>
              <a:rPr lang="hu-HU" sz="2400" b="1" baseline="30000" dirty="0">
                <a:solidFill>
                  <a:srgbClr val="6E32A0"/>
                </a:solidFill>
              </a:rPr>
              <a:t>Hova forduljunk, ha meg akarjuk védeni az érdekeinket? </a:t>
            </a:r>
            <a:r>
              <a:rPr lang="hu-HU" sz="2400" b="1" baseline="30000" dirty="0">
                <a:solidFill>
                  <a:srgbClr val="6E32A0"/>
                </a:solidFill>
                <a:latin typeface="+mn-lt"/>
              </a:rPr>
              <a:t> </a:t>
            </a:r>
          </a:p>
        </p:txBody>
      </p:sp>
      <p:sp>
        <p:nvSpPr>
          <p:cNvPr id="7" name="Lekerekített téglalap 6"/>
          <p:cNvSpPr/>
          <p:nvPr/>
        </p:nvSpPr>
        <p:spPr>
          <a:xfrm>
            <a:off x="6019801" y="885499"/>
            <a:ext cx="5928058" cy="5591501"/>
          </a:xfrm>
          <a:prstGeom prst="roundRect">
            <a:avLst>
              <a:gd name="adj" fmla="val 2831"/>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6067426" y="952500"/>
            <a:ext cx="5832808" cy="5632311"/>
          </a:xfrm>
          <a:prstGeom prst="rect">
            <a:avLst/>
          </a:prstGeom>
        </p:spPr>
        <p:txBody>
          <a:bodyPr wrap="square">
            <a:spAutoFit/>
          </a:bodyPr>
          <a:lstStyle/>
          <a:p>
            <a:r>
              <a:rPr lang="hu-HU" sz="3600" b="1" baseline="30000" dirty="0"/>
              <a:t>Jó, ha tudod!</a:t>
            </a:r>
          </a:p>
          <a:p>
            <a:pPr algn="just"/>
            <a:r>
              <a:rPr lang="hu-HU" sz="3600" baseline="30000" dirty="0"/>
              <a:t>Hiába igyekszünk vásárlóként jól dönteni, ha a vállalatok megtévesztenek, és olyan információk alapján döntünk, amelyek nem teljesen igazak. Megtéveszthetnek minket, amikor olvashatatlanul apró betűkkel tüntetnek fel lényeges információt, azonos szín- és formavilágot használva ismert márkás termék hatását keltik, biztos hatást ígérnek (például egy fogyókúrás szer használatától), a „csak itt és csak most” érveléssel hajszolnak bele ajánlatuk elfogadásába, miközben az ajánlat valódi tartalmát, a lehetséges alternatív megoldásokat az adott helyzetben képtelenek vagyunk felmérni.</a:t>
            </a:r>
          </a:p>
        </p:txBody>
      </p:sp>
    </p:spTree>
    <p:extLst>
      <p:ext uri="{BB962C8B-B14F-4D97-AF65-F5344CB8AC3E}">
        <p14:creationId xmlns:p14="http://schemas.microsoft.com/office/powerpoint/2010/main" val="59932186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1470</Words>
  <Application>Microsoft Office PowerPoint</Application>
  <PresentationFormat>Szélesvásznú</PresentationFormat>
  <Paragraphs>57</Paragraphs>
  <Slides>12</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12</vt:i4>
      </vt:variant>
    </vt:vector>
  </HeadingPairs>
  <TitlesOfParts>
    <vt:vector size="17" baseType="lpstr">
      <vt:lpstr>Arial</vt:lpstr>
      <vt:lpstr>Calibri</vt:lpstr>
      <vt:lpstr>Calibri Light</vt:lpstr>
      <vt:lpstr>Myriad Pro</vt:lpstr>
      <vt:lpstr>Office-téma</vt:lpstr>
      <vt:lpstr>33–34. Fogyasztóvédelem, pénzügyi fogyasztóvédelem </vt:lpstr>
      <vt:lpstr>PowerPoint-bemutató</vt:lpstr>
      <vt:lpstr>PowerPoint-bemutató</vt:lpstr>
      <vt:lpstr>PowerPoint-bemutató</vt:lpstr>
      <vt:lpstr>Összegzés</vt:lpstr>
      <vt:lpstr>PowerPoint-bemutató</vt:lpstr>
      <vt:lpstr>PowerPoint-bemutató</vt:lpstr>
      <vt:lpstr>PowerPoint-bemutató</vt:lpstr>
      <vt:lpstr>PowerPoint-bemutató</vt:lpstr>
      <vt:lpstr>PowerPoint-bemutató</vt:lpstr>
      <vt:lpstr>PowerPoint-bemutató</vt:lpstr>
      <vt:lpstr>33–34. Fogyasztóvédelem,  pénzügyi fogyasztóvédelem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162</cp:revision>
  <dcterms:created xsi:type="dcterms:W3CDTF">2016-02-25T10:27:13Z</dcterms:created>
  <dcterms:modified xsi:type="dcterms:W3CDTF">2016-04-01T13:47:45Z</dcterms:modified>
</cp:coreProperties>
</file>