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383" r:id="rId3"/>
    <p:sldId id="426" r:id="rId4"/>
    <p:sldId id="425" r:id="rId5"/>
    <p:sldId id="427" r:id="rId6"/>
    <p:sldId id="429" r:id="rId7"/>
    <p:sldId id="431" r:id="rId8"/>
    <p:sldId id="430" r:id="rId9"/>
    <p:sldId id="432" r:id="rId10"/>
    <p:sldId id="417" r:id="rId11"/>
    <p:sldId id="424" r:id="rId12"/>
    <p:sldId id="418" r:id="rId13"/>
    <p:sldId id="420" r:id="rId14"/>
    <p:sldId id="419" r:id="rId15"/>
    <p:sldId id="422" r:id="rId16"/>
    <p:sldId id="423" r:id="rId17"/>
    <p:sldId id="387" r:id="rId18"/>
    <p:sldId id="433" r:id="rId19"/>
    <p:sldId id="388" r:id="rId20"/>
    <p:sldId id="411" r:id="rId21"/>
    <p:sldId id="412" r:id="rId22"/>
    <p:sldId id="381" r:id="rId2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ökény Erzsébet" initials="KE" lastIdx="40" clrIdx="0">
    <p:extLst>
      <p:ext uri="{19B8F6BF-5375-455C-9EA6-DF929625EA0E}">
        <p15:presenceInfo xmlns:p15="http://schemas.microsoft.com/office/powerpoint/2012/main" userId="S-1-5-21-39392778-2298785201-2436224648-1124" providerId="AD"/>
      </p:ext>
    </p:extLst>
  </p:cmAuthor>
  <p:cmAuthor id="2" name="Karcsi" initials="K" lastIdx="21" clrIdx="1">
    <p:extLst>
      <p:ext uri="{19B8F6BF-5375-455C-9EA6-DF929625EA0E}">
        <p15:presenceInfo xmlns:p15="http://schemas.microsoft.com/office/powerpoint/2012/main" userId="Karcsi" providerId="None"/>
      </p:ext>
    </p:extLst>
  </p:cmAuthor>
  <p:cmAuthor id="3" name="Merényi Zsuzsanna" initials="MZ" lastIdx="4" clrIdx="2">
    <p:extLst>
      <p:ext uri="{19B8F6BF-5375-455C-9EA6-DF929625EA0E}">
        <p15:presenceInfo xmlns:p15="http://schemas.microsoft.com/office/powerpoint/2012/main" userId="efbb4944e4f225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57"/>
    <a:srgbClr val="3B5998"/>
    <a:srgbClr val="A99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9:13:37.218" idx="19">
    <p:pos x="2534" y="1060"/>
    <p:text>A vállalatok fejlődési szakaszainak a szakirodalomban több, ettől eltérő felosztása létezik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16:01:01.863" idx="5">
    <p:pos x="10" y="10"/>
    <p:text>forrás: https://www.portfolio.hu/vallalatok/mekkora-jatekos-lesz-a-waberers-a-magyar-tozsden.253987.html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18:30:09.532" idx="10">
    <p:pos x="4096" y="1799"/>
    <p:text>forrás: https://www.kbcequitas.hu/elemzesek/rekordbevetelt-hozott-a-tesla-elso-negyedeve</p:text>
    <p:extLst>
      <p:ext uri="{C676402C-5697-4E1C-873F-D02D1690AC5C}">
        <p15:threadingInfo xmlns:p15="http://schemas.microsoft.com/office/powerpoint/2012/main" timeZoneBias="-60"/>
      </p:ext>
    </p:extLst>
  </p:cm>
  <p:cm authorId="2" dt="2018-01-13T18:42:07.726" idx="11">
    <p:pos x="4933" y="2575"/>
    <p:text>2017. szeptemberében már a Tesla részvények árfolyama 389,57 dollár volt,  amely az év eleje óta már több mint 78 százalékot erősödött. A vállalat piaci kapitalizációja meghaladta a 62 milliárd dollárt. 
forrás: http://m.portfolio.hu/vallalatok/autoipar/nem-hiszed-el-mennyit-er-a-tesla-a-piac-szerint.262561.html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20:28:28.360" idx="12">
    <p:pos x="5325" y="202"/>
    <p:text>forrás: https://www.bet.hu/Kibocsatok/Potencialis-kibocsatouk/A-tozsdei-jelenlet-elonyei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11:17:17.622" idx="39">
    <p:pos x="4929" y="960"/>
    <p:text>forrás: https://24.hu/fn/gazdasag/2015/09/23/a-vw-reszvenyek-kezdik-kiheverni-az-elso-sokkot-erdemes-belevenni/</p:text>
    <p:extLst>
      <p:ext uri="{C676402C-5697-4E1C-873F-D02D1690AC5C}">
        <p15:threadingInfo xmlns:p15="http://schemas.microsoft.com/office/powerpoint/2012/main" timeZoneBias="-60"/>
      </p:ext>
    </p:extLst>
  </p:cm>
  <p:cm authorId="1" dt="2018-01-15T11:18:16.683" idx="40">
    <p:pos x="10" y="10"/>
    <p:text>Az üzleti bizalom meg is rendülhet: 
Amikor kiderült, hogy a Volkswagen csalt a dízelüzemű motorok kibocsátásának mérésekor, részvényeinek árfolyama 40%-ot zuhant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15:37:02.133" idx="3">
    <p:pos x="5387" y="2175"/>
    <p:text>forrás: https://www.bet.hu/Kibocsatok/Potencialis-kibocsatouk/A-tozsdei-jelenlet-elonyei</p:text>
    <p:extLst mod="1">
      <p:ext uri="{C676402C-5697-4E1C-873F-D02D1690AC5C}">
        <p15:threadingInfo xmlns:p15="http://schemas.microsoft.com/office/powerpoint/2012/main" timeZoneBias="-60"/>
      </p:ext>
    </p:extLst>
  </p:cm>
  <p:cm authorId="2" dt="2018-01-13T15:38:57.216" idx="4">
    <p:pos x="5422" y="3010"/>
    <p:text>forrás: https://www.bet.hu/Kibocsatok/Potencialis-kibocsatouk/A-tozsdei-jelenlet-elonyei</p:text>
    <p:extLst mod="1">
      <p:ext uri="{C676402C-5697-4E1C-873F-D02D1690AC5C}">
        <p15:threadingInfo xmlns:p15="http://schemas.microsoft.com/office/powerpoint/2012/main" timeZoneBias="-60"/>
      </p:ext>
    </p:extLst>
  </p:cm>
  <p:cm authorId="2" dt="2018-01-13T20:36:15.822" idx="13">
    <p:pos x="5372" y="1132"/>
    <p:text>forrás: https://computerworld.hu/uzlet/kulcsar-tibor-aki-fel-a-konkurensektol-ne-menjen-tozsdere-79489.html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7:15:39.350" idx="17">
    <p:pos x="5384" y="1505"/>
    <p:text>friends, famlilies, fools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6:41:05.784" idx="15">
    <p:pos x="5432" y="2375"/>
    <p:text>Barack Obama fogadta a 2008-ban startupként indult Prezi társalapító-vezérigazgatóját, Árvai Pétert.</p:text>
    <p:extLst>
      <p:ext uri="{C676402C-5697-4E1C-873F-D02D1690AC5C}">
        <p15:threadingInfo xmlns:p15="http://schemas.microsoft.com/office/powerpoint/2012/main" timeZoneBias="-60"/>
      </p:ext>
    </p:extLst>
  </p:cm>
  <p:cm authorId="2" dt="2018-01-14T17:06:21.390" idx="16">
    <p:pos x="3287" y="2342"/>
    <p:text>Ma Magyarországon kb. ezer startup vállalkozás lehet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7:33:22.255" idx="18">
    <p:pos x="4739" y="2204"/>
    <p:text>az üzleti angyalok: befektető magánszemélyek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11:01:21.451" idx="37">
    <p:pos x="4016" y="3762"/>
    <p:text>Mivel a termék ilyenkor még nem kapható kereskedelmi forgalomban, a támogatók a gyártás beindulásakor "ajándékba" kapnak belőle. Így a támogatás ahhoz hasonlít, mintha előre rendeltek volna.</p:text>
    <p:extLst>
      <p:ext uri="{C676402C-5697-4E1C-873F-D02D1690AC5C}">
        <p15:threadingInfo xmlns:p15="http://schemas.microsoft.com/office/powerpoint/2012/main" timeZoneBias="-60"/>
      </p:ext>
    </p:extLst>
  </p:cm>
  <p:cm authorId="1" dt="2018-01-15T11:06:27.242" idx="38">
    <p:pos x="5309" y="277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9:30:27.939" idx="20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2" dt="2018-01-14T19:30:30.795" idx="21">
    <p:pos x="5549" y="2611"/>
    <p:text>https://www.bet.hu/Rolunk/Sajtoszoba/Sajtokozlemenyek/Egyuttmukodesre-lepett-a-Magyarok-a-Piacon-Klub-es-a-BET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17:28:55.301" idx="8">
    <p:pos x="10" y="10"/>
    <p:text>forrás: https://www.portfolio.hu/vallalatok/37-eve-ezen-a-napon-volt-aki-ova-intette-a-befektetoket-az-apple-tol.270695.html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4T14:58:32.251" idx="14">
    <p:pos x="4060" y="1207"/>
    <p:text>forrás: http://hvg.hu/kkv/20180113_Zuckerberg_egy_nap_alatt_bukott_770_milliardot_a_Facebookhirfolyam_atalakitasai_tervevel#utm_source=hvg_top&amp;utm_medium=email&amp;utm_campaign=newsletter2018.01.14&amp;utm_content=top1&amp;type-id=HvgTopHvg&amp;user-id=%7B@(%22@%22)sid%7D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1-13T17:36:26.588" idx="9">
    <p:pos x="4741" y="2806"/>
    <p:text>forrás: https://www.bet.hu/portal/Rolunk/Sajtoszoba/Sajtokozlemenyek/Rekordokkal-teli-ev-volt-2017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A7A0-E950-4D22-B66C-196AAD6DA225}" type="datetimeFigureOut">
              <a:rPr lang="hu-HU" smtClean="0"/>
              <a:pPr/>
              <a:t>2018. 01. 16.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339F-5D11-4D06-B045-58F9FF4614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74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5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Címszöveg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1. szövegtörzsszint</a:t>
            </a:r>
          </a:p>
          <a:p>
            <a:pPr lvl="1">
              <a:defRPr sz="1800"/>
            </a:pPr>
            <a:r>
              <a:rPr sz="2500"/>
              <a:t>2. szövegtörzsszint</a:t>
            </a:r>
          </a:p>
          <a:p>
            <a:pPr lvl="2">
              <a:defRPr sz="1800"/>
            </a:pPr>
            <a:r>
              <a:rPr sz="2500"/>
              <a:t>3. szövegtörzsszint</a:t>
            </a:r>
          </a:p>
          <a:p>
            <a:pPr lvl="3">
              <a:defRPr sz="1800"/>
            </a:pPr>
            <a:r>
              <a:rPr sz="2500"/>
              <a:t>4. szövegtörzsszint</a:t>
            </a:r>
          </a:p>
          <a:p>
            <a:pPr lvl="4">
              <a:defRPr sz="1800"/>
            </a:pPr>
            <a:r>
              <a:rPr sz="25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13645739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2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8FDC-CB17-1E4B-BFF8-CDC7B391F93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3E8-D3F4-C94E-B7B6-E47347919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enziranytu@penziranytu.h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4757"/>
            <a:ext cx="3291840" cy="352849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Vállalatok</a:t>
            </a:r>
            <a:br>
              <a:rPr lang="hu-HU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és a tőzsde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8715" y="6073034"/>
            <a:ext cx="2222862" cy="1157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u-HU" sz="1800" b="1" dirty="0">
                <a:solidFill>
                  <a:srgbClr val="232157"/>
                </a:solidFill>
              </a:rPr>
            </a:br>
            <a:endParaRPr lang="en-US" sz="1800" b="1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07" y="326097"/>
            <a:ext cx="4901609" cy="89009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02336" y="1363480"/>
            <a:ext cx="85833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Egy vállalat piaci értékét a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mutatja meg.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Számítása: a kibocsátott részvények száma  </a:t>
            </a:r>
            <a:r>
              <a:rPr lang="hu-HU" sz="14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x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 a részvények aktuális árfolyama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részvények piaci árfolyama folyamatosan változik – a társaság piaci értéke (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kapitalizációja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) ezzel párhuzamosan változik	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b="4538"/>
          <a:stretch/>
        </p:blipFill>
        <p:spPr>
          <a:xfrm>
            <a:off x="1520749" y="3130092"/>
            <a:ext cx="6014013" cy="37279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97024" y="3295874"/>
            <a:ext cx="4206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dirty="0">
                <a:solidFill>
                  <a:srgbClr val="3B5998"/>
                </a:solidFill>
                <a:latin typeface="Book Antiqua" panose="02040602050305030304" pitchFamily="18" charset="0"/>
              </a:rPr>
              <a:t>Az Apple részvény árfolyamának alakulása</a:t>
            </a:r>
          </a:p>
        </p:txBody>
      </p:sp>
    </p:spTree>
    <p:extLst>
      <p:ext uri="{BB962C8B-B14F-4D97-AF65-F5344CB8AC3E}">
        <p14:creationId xmlns:p14="http://schemas.microsoft.com/office/powerpoint/2010/main" val="277942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56" y="2372182"/>
            <a:ext cx="6266688" cy="38626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77483" y="6234795"/>
            <a:ext cx="521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232157"/>
                </a:solidFill>
              </a:rPr>
              <a:t>Forrás: http://www.tozsdearnyek.hu/facebook-elo-arfolyam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299" y="347433"/>
            <a:ext cx="4901609" cy="8961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6240" y="1204611"/>
            <a:ext cx="79065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Facebook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részvények értéke közel  4,5%-kal csökkent arra a hírre, hogy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Zuckerberg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változtatásokra készül a hírfolyamban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Így cégének értéke 2,9 milliárd dollárral csökkent </a:t>
            </a:r>
          </a:p>
        </p:txBody>
      </p:sp>
    </p:spTree>
    <p:extLst>
      <p:ext uri="{BB962C8B-B14F-4D97-AF65-F5344CB8AC3E}">
        <p14:creationId xmlns:p14="http://schemas.microsoft.com/office/powerpoint/2010/main" val="105812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6448" y="1502575"/>
            <a:ext cx="807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részvényeket a társaságok piaci </a:t>
            </a: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kapitalizációja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alapján rangsoroljuk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83" y="323049"/>
            <a:ext cx="4901609" cy="89619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46176" y="2330630"/>
            <a:ext cx="726643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Font typeface="Book Antiqua" panose="02040602050305030304" pitchFamily="18" charset="0"/>
              <a:buChar char="–"/>
            </a:pP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Blue Chipek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: a legnagyobb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kapitalizációval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és likviditással rendelkező vállalatok részvényei</a:t>
            </a:r>
          </a:p>
          <a:p>
            <a:pPr marL="342900" lvl="0" indent="-342900">
              <a:spcAft>
                <a:spcPts val="400"/>
              </a:spcAft>
              <a:buFont typeface="Book Antiqua" panose="02040602050305030304" pitchFamily="18" charset="0"/>
              <a:buChar char="–"/>
            </a:pP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Mid </a:t>
            </a: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cap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részvények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: a közepes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kapitalizációjú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vállalatok részvényei</a:t>
            </a:r>
          </a:p>
          <a:p>
            <a:pPr marL="342900" lvl="0" indent="-342900">
              <a:spcAft>
                <a:spcPts val="400"/>
              </a:spcAft>
              <a:buFont typeface="Book Antiqua" panose="02040602050305030304" pitchFamily="18" charset="0"/>
              <a:buChar char="–"/>
            </a:pP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Small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cap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részvények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: a kis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kapitalizációjú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vállalatok részvényei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63" y="4818718"/>
            <a:ext cx="6572058" cy="19082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554480" y="4492384"/>
            <a:ext cx="6736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>
                <a:solidFill>
                  <a:srgbClr val="3B5998"/>
                </a:solidFill>
                <a:latin typeface="Book Antiqua" panose="02040602050305030304" pitchFamily="18" charset="0"/>
              </a:rPr>
              <a:t>Blue Chip részvény forgalom a BÉT-en 2017. december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93363" y="6531027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232157"/>
                </a:solidFill>
              </a:rPr>
              <a:t>Forrás: </a:t>
            </a:r>
            <a:r>
              <a:rPr lang="hu-HU" sz="1000" dirty="0" err="1">
                <a:solidFill>
                  <a:srgbClr val="232157"/>
                </a:solidFill>
              </a:rPr>
              <a:t>www.bet.hu</a:t>
            </a:r>
            <a:endParaRPr lang="hu-HU" sz="1000" dirty="0">
              <a:solidFill>
                <a:srgbClr val="232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3544"/>
          <a:stretch/>
        </p:blipFill>
        <p:spPr>
          <a:xfrm>
            <a:off x="971550" y="1353312"/>
            <a:ext cx="7200900" cy="50438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76672" y="6242304"/>
            <a:ext cx="315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solidFill>
                  <a:srgbClr val="3B5998"/>
                </a:solidFill>
              </a:rPr>
              <a:t>2017. Június 9.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94601" y="422294"/>
            <a:ext cx="460254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tőzsdei </a:t>
            </a:r>
            <a:r>
              <a:rPr lang="hu-HU" altLang="hu-HU" sz="33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kapitalizáció</a:t>
            </a:r>
            <a:endParaRPr lang="hu-HU" altLang="hu-HU" sz="3300" b="1" dirty="0">
              <a:solidFill>
                <a:srgbClr val="1F497D">
                  <a:lumMod val="50000"/>
                </a:srgb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1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531" y="371817"/>
            <a:ext cx="4901609" cy="8961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4528" y="1521801"/>
            <a:ext cx="792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Az elnevezések a különböző tőzsdéken mást és mást jelentenek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Egy magyar Blue Chip társaság az amerikai piacon nem tartozna a nagyvállalatok közé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88" y="2678733"/>
            <a:ext cx="6395024" cy="388231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65504" y="2987040"/>
            <a:ext cx="772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>
                <a:solidFill>
                  <a:srgbClr val="232157"/>
                </a:solidFill>
              </a:rPr>
              <a:t>Milliárd dollár</a:t>
            </a:r>
          </a:p>
        </p:txBody>
      </p:sp>
    </p:spTree>
    <p:extLst>
      <p:ext uri="{BB962C8B-B14F-4D97-AF65-F5344CB8AC3E}">
        <p14:creationId xmlns:p14="http://schemas.microsoft.com/office/powerpoint/2010/main" val="166700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4528" y="1521801"/>
            <a:ext cx="792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likviditás a részvények forgalmára vonatkozó mérőszám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Annál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likvidebb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a részvény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minél nagyobb a forgalom az adott részvényből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minél rövidebb idő alatt teljesülhetnek a megbízások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1F497D">
                  <a:lumMod val="50000"/>
                </a:srgbClr>
              </a:solidFill>
              <a:latin typeface="Book Antiqua" panose="0204060205030503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Minél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likvidebb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egy részvény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annál kevésbé mozog szélsőségesen az árfolyam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annál könnyebb vele kereskedni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endParaRPr lang="hu-HU" sz="2000" dirty="0">
              <a:solidFill>
                <a:srgbClr val="1F497D">
                  <a:lumMod val="50000"/>
                </a:srgbClr>
              </a:solidFill>
              <a:latin typeface="Book Antiqua" panose="0204060205030503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leglikvidebb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részvények a Blue Chipek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1F497D">
                  <a:lumMod val="50000"/>
                </a:srgbClr>
              </a:solidFill>
              <a:latin typeface="Book Antiqua" panose="0204060205030503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86145" y="413804"/>
            <a:ext cx="21579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Likviditás</a:t>
            </a:r>
          </a:p>
        </p:txBody>
      </p:sp>
    </p:spTree>
    <p:extLst>
      <p:ext uri="{BB962C8B-B14F-4D97-AF65-F5344CB8AC3E}">
        <p14:creationId xmlns:p14="http://schemas.microsoft.com/office/powerpoint/2010/main" val="352437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4528" y="1521801"/>
            <a:ext cx="84754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</a:t>
            </a: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volatilitás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részvények árfolyamának változékonyságát jelzi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Nagy a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volatilitás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, ha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az árfolyamok gyakran változnak ellentétes irányban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változás értéke nagy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Minél nagyobb a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volatilitás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, annál kockázatosabbnak számít a részvény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kisebb vállalatok részvényeire általában nagyobb </a:t>
            </a:r>
            <a:r>
              <a:rPr lang="hu-HU" sz="2000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volatilitás</a:t>
            </a: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jellemző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78874" y="426151"/>
            <a:ext cx="22060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hu-HU" altLang="hu-HU" sz="3300" b="1" dirty="0" err="1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Volatilitás</a:t>
            </a:r>
            <a:endParaRPr lang="hu-HU" altLang="hu-HU" sz="3300" b="1" dirty="0">
              <a:solidFill>
                <a:srgbClr val="1F497D">
                  <a:lumMod val="50000"/>
                </a:srgb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202329" y="434485"/>
            <a:ext cx="66999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hu-HU" altLang="hu-HU" sz="3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 tőzsdei jelenlét előnyei</a:t>
            </a:r>
          </a:p>
        </p:txBody>
      </p:sp>
      <p:sp>
        <p:nvSpPr>
          <p:cNvPr id="5" name="Téglalap 4"/>
          <p:cNvSpPr/>
          <p:nvPr/>
        </p:nvSpPr>
        <p:spPr>
          <a:xfrm>
            <a:off x="502010" y="1616707"/>
            <a:ext cx="8288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Tőkebevonás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b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	A vállalat a tőzsdén a működéséhez 	szükséges tőkét 	(vagy annak 	egy részét) szerzi meg </a:t>
            </a:r>
          </a:p>
        </p:txBody>
      </p:sp>
      <p:sp>
        <p:nvSpPr>
          <p:cNvPr id="6" name="Téglalap 5"/>
          <p:cNvSpPr/>
          <p:nvPr/>
        </p:nvSpPr>
        <p:spPr>
          <a:xfrm>
            <a:off x="502010" y="4013130"/>
            <a:ext cx="7793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Transzparencia</a:t>
            </a:r>
            <a:b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A nyilvános működés miatt a vállalat is átláthatóbbá válik –    	segítség a tulajdonosoknak és a menedzsmentnek</a:t>
            </a:r>
          </a:p>
        </p:txBody>
      </p:sp>
      <p:sp>
        <p:nvSpPr>
          <p:cNvPr id="2" name="Téglalap 1"/>
          <p:cNvSpPr/>
          <p:nvPr/>
        </p:nvSpPr>
        <p:spPr>
          <a:xfrm>
            <a:off x="502009" y="2814918"/>
            <a:ext cx="8098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Marketing</a:t>
            </a:r>
            <a:b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A tőzsdei vállalattal foglalkozik a média, nő az ismertsége,  	erősödik a márkaneve, „ingyen reklámot” kap</a:t>
            </a:r>
          </a:p>
        </p:txBody>
      </p:sp>
      <p:sp>
        <p:nvSpPr>
          <p:cNvPr id="7" name="Téglalap 6"/>
          <p:cNvSpPr/>
          <p:nvPr/>
        </p:nvSpPr>
        <p:spPr>
          <a:xfrm>
            <a:off x="502009" y="5211342"/>
            <a:ext cx="7793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Üzleti bizalom</a:t>
            </a:r>
            <a:b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	A vállalat partnerei jobban megbíznak egy olyan vállalatban, 	amelyik jelen van a tőzsdén. </a:t>
            </a:r>
          </a:p>
        </p:txBody>
      </p:sp>
    </p:spTree>
    <p:extLst>
      <p:ext uri="{BB962C8B-B14F-4D97-AF65-F5344CB8AC3E}">
        <p14:creationId xmlns:p14="http://schemas.microsoft.com/office/powerpoint/2010/main" val="118782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3942"/>
            <a:ext cx="8648700" cy="43529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27123" y="1276865"/>
            <a:ext cx="601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VW részvények árfolyama 2015. szeptemberében</a:t>
            </a:r>
          </a:p>
        </p:txBody>
      </p:sp>
      <p:sp>
        <p:nvSpPr>
          <p:cNvPr id="4" name="Téglalap 3"/>
          <p:cNvSpPr/>
          <p:nvPr/>
        </p:nvSpPr>
        <p:spPr>
          <a:xfrm>
            <a:off x="3929449" y="468951"/>
            <a:ext cx="49669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Nyilvánosság és bizalom</a:t>
            </a:r>
          </a:p>
        </p:txBody>
      </p:sp>
    </p:spTree>
    <p:extLst>
      <p:ext uri="{BB962C8B-B14F-4D97-AF65-F5344CB8AC3E}">
        <p14:creationId xmlns:p14="http://schemas.microsoft.com/office/powerpoint/2010/main" val="24835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438144" y="448843"/>
            <a:ext cx="54610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hu-HU" altLang="hu-HU" sz="3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 tőzsdei jelenlét előnyei</a:t>
            </a:r>
          </a:p>
        </p:txBody>
      </p:sp>
      <p:sp>
        <p:nvSpPr>
          <p:cNvPr id="4" name="Téglalap 3"/>
          <p:cNvSpPr/>
          <p:nvPr/>
        </p:nvSpPr>
        <p:spPr>
          <a:xfrm>
            <a:off x="451103" y="1426161"/>
            <a:ext cx="8448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Ösztönzési rendszer</a:t>
            </a:r>
            <a:b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itchFamily="18" charset="0"/>
              </a:rPr>
              <a:t>	A munkavállalóknak és a menedzsmentnek juttatott részvények 	érdekeltté teszik őket a cég jobb működésében, lojálisabbá válnak a 	vállalattal szemben</a:t>
            </a:r>
          </a:p>
        </p:txBody>
      </p:sp>
      <p:sp>
        <p:nvSpPr>
          <p:cNvPr id="6" name="Téglalap 5"/>
          <p:cNvSpPr/>
          <p:nvPr/>
        </p:nvSpPr>
        <p:spPr>
          <a:xfrm>
            <a:off x="451103" y="2886224"/>
            <a:ext cx="8290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Jobb hitelfelvételi lehetőségek</a:t>
            </a:r>
            <a:b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itchFamily="18" charset="0"/>
              </a:rPr>
              <a:t>	A hitelezők jobban megbíznak a transzparens tőzsdei cégekben – 	kedvezőbb feltételek mellett nyújthatnak hitelt</a:t>
            </a:r>
          </a:p>
        </p:txBody>
      </p:sp>
      <p:sp>
        <p:nvSpPr>
          <p:cNvPr id="7" name="Téglalap 6"/>
          <p:cNvSpPr/>
          <p:nvPr/>
        </p:nvSpPr>
        <p:spPr>
          <a:xfrm>
            <a:off x="451102" y="4038511"/>
            <a:ext cx="8290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Adóelőny</a:t>
            </a:r>
            <a:b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itchFamily="18" charset="0"/>
              </a:rPr>
              <a:t>	A tőzsdei részvények osztaléka után kevesebb a fizetendő közteher</a:t>
            </a:r>
          </a:p>
        </p:txBody>
      </p:sp>
      <p:sp>
        <p:nvSpPr>
          <p:cNvPr id="8" name="Téglalap 7"/>
          <p:cNvSpPr/>
          <p:nvPr/>
        </p:nvSpPr>
        <p:spPr>
          <a:xfrm>
            <a:off x="451102" y="4883021"/>
            <a:ext cx="8448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  <a:t>Folyamatos cégértékelés</a:t>
            </a:r>
            <a:br>
              <a:rPr lang="hu-HU" sz="2000" b="1" dirty="0">
                <a:solidFill>
                  <a:srgbClr val="1F497D">
                    <a:lumMod val="50000"/>
                  </a:srgbClr>
                </a:solidFill>
                <a:latin typeface="Book Antiqua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itchFamily="18" charset="0"/>
              </a:rPr>
              <a:t>	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Kapitalizáció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– a vezetők tudják, hogy a befektetők mekkora értéket 	tulajdonítanak a cégnek</a:t>
            </a:r>
          </a:p>
        </p:txBody>
      </p:sp>
    </p:spTree>
    <p:extLst>
      <p:ext uri="{BB962C8B-B14F-4D97-AF65-F5344CB8AC3E}">
        <p14:creationId xmlns:p14="http://schemas.microsoft.com/office/powerpoint/2010/main" val="418526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67146" y="501220"/>
            <a:ext cx="58297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altLang="hu-HU" sz="33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  <p:sp>
        <p:nvSpPr>
          <p:cNvPr id="3" name="Téglalap 2"/>
          <p:cNvSpPr/>
          <p:nvPr/>
        </p:nvSpPr>
        <p:spPr>
          <a:xfrm>
            <a:off x="377952" y="1640479"/>
            <a:ext cx="86563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b="1" u="sng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Az ötlet </a:t>
            </a:r>
            <a:r>
              <a:rPr lang="hu-HU" sz="24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- garázscégek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1976-ban Steve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Jobs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és Steve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Wozniak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Jobs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szüleinek garázsában szerelték össze az első 50 darab Apple-számítógépet, amelyeket darabonként 500 dollárért adtak el.</a:t>
            </a:r>
            <a:b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Az 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Apple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ma a világ legnagyobb információs technológiai vállalata</a:t>
            </a:r>
          </a:p>
        </p:txBody>
      </p:sp>
      <p:sp>
        <p:nvSpPr>
          <p:cNvPr id="4" name="Téglalap 3"/>
          <p:cNvSpPr/>
          <p:nvPr/>
        </p:nvSpPr>
        <p:spPr>
          <a:xfrm>
            <a:off x="377952" y="3641512"/>
            <a:ext cx="823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Jeff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Bezos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1994-ben saját garázsában egy on-line könyvesboltot hozott létre 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Amazon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néven </a:t>
            </a:r>
            <a:b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„A” betűvel kezdődő cégnevet akart, mivel az az ABC rendben előre kerül</a:t>
            </a:r>
            <a:b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Vagyona ma meghaladja a 100 milliárd dollárt, messze ő a világ leggazdagabb embere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735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6640" y="0"/>
            <a:ext cx="5199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tőzsdei</a:t>
            </a:r>
          </a:p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jelenlét kihívásai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60704" y="1792224"/>
            <a:ext cx="725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 vállalatok gyakran félnek a tőzsdére bevezetni papírjaikat: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568" y="2397949"/>
            <a:ext cx="730910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 tőzsdei bevezetés pénzbe kerül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 tőzsdei jelenlét drága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Sok munkával (+ idő + pénz) járnak a megnövekedett közzétételi kötelezettségek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Sok új befektető válik tulajdonossá – az eddigi tulajdonosok befolyása csökkenhet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Az átláthatóságot a konkurencia is élvezi – beleláthat az üzleti folyamatokba</a:t>
            </a:r>
          </a:p>
        </p:txBody>
      </p:sp>
      <p:sp>
        <p:nvSpPr>
          <p:cNvPr id="6" name="Téglalap 5"/>
          <p:cNvSpPr/>
          <p:nvPr/>
        </p:nvSpPr>
        <p:spPr>
          <a:xfrm>
            <a:off x="2487168" y="3254110"/>
            <a:ext cx="582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131B4D"/>
                </a:solidFill>
                <a:latin typeface="Book Antiqua" panose="02040602050305030304" pitchFamily="18" charset="0"/>
              </a:rPr>
              <a:t>A Budapesti Értéktőzsdén a részvényekre nincs bevezetési díj, a forgalomban tartási díjak kedvezőek.</a:t>
            </a:r>
            <a:endParaRPr lang="hu-HU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5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07720" y="4982432"/>
            <a:ext cx="753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„Sokszor érezzük, hogy megerőltető és nagyon sok extra feladattal jár, de – ilyen szempontból – kifejezetten segíti a munkánkat.” </a:t>
            </a:r>
          </a:p>
          <a:p>
            <a:pPr lvl="0" algn="r"/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(Dr. Kádár Gabriella, CIG Pannónia </a:t>
            </a:r>
            <a:r>
              <a:rPr lang="hu-HU" b="1" i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Nyrt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. vezérigazgató) </a:t>
            </a:r>
          </a:p>
        </p:txBody>
      </p:sp>
      <p:sp>
        <p:nvSpPr>
          <p:cNvPr id="3" name="Téglalap 2"/>
          <p:cNvSpPr/>
          <p:nvPr/>
        </p:nvSpPr>
        <p:spPr>
          <a:xfrm>
            <a:off x="807720" y="3360924"/>
            <a:ext cx="75346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„Sokkal nagyobb előnyt jelent a vevők előtt az átláthatóság, mint amekkora hátrányt jelent az, hogy ez az átláthatóság a konkurensek felé is fennáll.” </a:t>
            </a:r>
          </a:p>
          <a:p>
            <a:pPr lvl="0" algn="r"/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(Bojár Gábor, </a:t>
            </a:r>
            <a:r>
              <a:rPr lang="hu-HU" b="1" i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Graphisoft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Park alapító, az igazgatótanács elnöke) </a:t>
            </a:r>
          </a:p>
        </p:txBody>
      </p:sp>
      <p:sp>
        <p:nvSpPr>
          <p:cNvPr id="4" name="Téglalap 3"/>
          <p:cNvSpPr/>
          <p:nvPr/>
        </p:nvSpPr>
        <p:spPr>
          <a:xfrm>
            <a:off x="807720" y="1400862"/>
            <a:ext cx="753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„</a:t>
            </a:r>
            <a:r>
              <a:rPr lang="hu-HU" sz="2000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Aki fél a konkurensektől, ne menjen tőzsdére. Valóban mindent látni fog a konkurencia… én azt mondom, hogy ez pozitív dolog, mert rákényszeríti a dolgozóimat és engem is arra, hogy még jobban dolgozzunk.”</a:t>
            </a:r>
          </a:p>
          <a:p>
            <a:pPr algn="r"/>
            <a:r>
              <a:rPr lang="hu-HU" sz="2000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(Kulcsár Tibor, </a:t>
            </a:r>
            <a:r>
              <a:rPr lang="hu-HU" b="1" i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Kulcs-Soft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elnök-vezérigazgató) </a:t>
            </a:r>
          </a:p>
        </p:txBody>
      </p:sp>
      <p:sp>
        <p:nvSpPr>
          <p:cNvPr id="5" name="Téglalap 4"/>
          <p:cNvSpPr/>
          <p:nvPr/>
        </p:nvSpPr>
        <p:spPr>
          <a:xfrm>
            <a:off x="4078224" y="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tőzsdei </a:t>
            </a:r>
          </a:p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jelenlét kihívásai</a:t>
            </a:r>
          </a:p>
        </p:txBody>
      </p:sp>
    </p:spTree>
    <p:extLst>
      <p:ext uri="{BB962C8B-B14F-4D97-AF65-F5344CB8AC3E}">
        <p14:creationId xmlns:p14="http://schemas.microsoft.com/office/powerpoint/2010/main" val="408895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7908" y="3217817"/>
            <a:ext cx="6727371" cy="910046"/>
          </a:xfrm>
        </p:spPr>
        <p:txBody>
          <a:bodyPr/>
          <a:lstStyle/>
          <a:p>
            <a:pPr marL="0" indent="0" algn="ctr">
              <a:buNone/>
            </a:pPr>
            <a:r>
              <a:rPr lang="hu-HU" sz="4800" b="1" dirty="0">
                <a:solidFill>
                  <a:srgbClr val="232157"/>
                </a:solidFill>
                <a:latin typeface="Book Antiqua" panose="02040602050305030304" pitchFamily="18" charset="0"/>
              </a:rPr>
              <a:t>Köszönöm a figyelmet!</a:t>
            </a:r>
          </a:p>
          <a:p>
            <a:pPr marL="0" indent="0" algn="ctr">
              <a:buNone/>
            </a:pPr>
            <a:endParaRPr lang="hu-HU" sz="2800" b="1" dirty="0">
              <a:solidFill>
                <a:srgbClr val="232157"/>
              </a:solidFill>
              <a:latin typeface="Book Antiqua" panose="0204060205030503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3399400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73296" y="4859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  <p:sp>
        <p:nvSpPr>
          <p:cNvPr id="3" name="Téglalap 2"/>
          <p:cNvSpPr/>
          <p:nvPr/>
        </p:nvSpPr>
        <p:spPr>
          <a:xfrm>
            <a:off x="658368" y="1756976"/>
            <a:ext cx="8321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Számtalan vállalkozás bukik el már az elején tőkehiány miatt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vállalat finanszírozása ilyenkor még jellemzően az alapítói tőke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„FFF” finanszírozás, azaz a barátok, a család és a bolondok adnak pénzt egy vállalkozás megkezdéséhez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Hitelt még nem kapnak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Ígéretes, kezdő vállalkozásoknak segíthetnek a vállalkozói inkubátorházak </a:t>
            </a:r>
          </a:p>
        </p:txBody>
      </p:sp>
      <p:sp>
        <p:nvSpPr>
          <p:cNvPr id="4" name="Téglalap 3"/>
          <p:cNvSpPr/>
          <p:nvPr/>
        </p:nvSpPr>
        <p:spPr>
          <a:xfrm>
            <a:off x="4206240" y="4738689"/>
            <a:ext cx="4242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Az inkubátorházak 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kedvezményes iroda- és műhelybérleti lehetőséget, általános irodai szolgáltatásokat, fénymásolást, tárgyalótermet,  tanácsadást, honlap szerkesztési szolgáltatást nyújtanak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3730752" y="3903880"/>
            <a:ext cx="2718816" cy="734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6449568" y="3903880"/>
            <a:ext cx="2346961" cy="734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8449056" y="4690905"/>
            <a:ext cx="0" cy="193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169664" y="4690905"/>
            <a:ext cx="0" cy="1938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3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46176" y="1590896"/>
            <a:ext cx="783945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rgbClr val="232157"/>
                </a:solidFill>
                <a:latin typeface="Book Antiqua" panose="02040602050305030304" pitchFamily="18" charset="0"/>
              </a:rPr>
              <a:t>„</a:t>
            </a:r>
            <a:r>
              <a:rPr lang="hu-HU" sz="2400" b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Start-up</a:t>
            </a:r>
            <a:r>
              <a:rPr lang="hu-HU" sz="2400" b="1" dirty="0">
                <a:solidFill>
                  <a:srgbClr val="232157"/>
                </a:solidFill>
                <a:latin typeface="Book Antiqua" panose="02040602050305030304" pitchFamily="18" charset="0"/>
              </a:rPr>
              <a:t>”</a:t>
            </a:r>
            <a:r>
              <a:rPr lang="hu-HU" sz="2400" b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-ok</a:t>
            </a:r>
            <a:endParaRPr lang="hu-HU" sz="2400" b="1" dirty="0">
              <a:solidFill>
                <a:srgbClr val="232157"/>
              </a:solidFill>
              <a:latin typeface="Book Antiqua" panose="0204060205030503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Olyan vállalatok, amelyek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egészen új terméket vagy szolgáltatást hoznak létre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nagy növekedési lehetőségeik vannak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nemzetközi piacokra szeretnének betörni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minimális tőkével de nagy szakmai tudással rendelkeznek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jellemzően a KKV-k közé tartoznak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vállalat jövője nagyon bizonytalan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6385" t="-1954"/>
          <a:stretch/>
        </p:blipFill>
        <p:spPr>
          <a:xfrm>
            <a:off x="5376672" y="4011169"/>
            <a:ext cx="3396530" cy="246700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01203" y="45970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</p:spTree>
    <p:extLst>
      <p:ext uri="{BB962C8B-B14F-4D97-AF65-F5344CB8AC3E}">
        <p14:creationId xmlns:p14="http://schemas.microsoft.com/office/powerpoint/2010/main" val="302940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6448" y="1858369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start-upok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finanszírozásában megjelenik a 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kockázati tőke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külső forrásból nyújtott tőkebefektetés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nagy kockázattal járó tevékenységet folytató vállalatok számára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bevonásával biztosítani lehet a vállalkozás elindulását és további fejlődését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cserébe a </a:t>
            </a:r>
            <a:r>
              <a:rPr lang="hu-HU" sz="2000" b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kockázatitőke-társaságok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vagy 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üzleti angyalok 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tulajdonrészt szerezhetnek az adott vállalkozásban</a:t>
            </a:r>
          </a:p>
        </p:txBody>
      </p:sp>
      <p:sp>
        <p:nvSpPr>
          <p:cNvPr id="3" name="Téglalap 2"/>
          <p:cNvSpPr/>
          <p:nvPr/>
        </p:nvSpPr>
        <p:spPr>
          <a:xfrm>
            <a:off x="4236720" y="45895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  <p:pic>
        <p:nvPicPr>
          <p:cNvPr id="1026" name="Picture 2" descr="Képtalálat a következőre: „angyal rajz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51" y="465277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4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66496" y="1634174"/>
            <a:ext cx="86563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hu-HU" sz="2400" b="1" u="sng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növekedés szakasza</a:t>
            </a:r>
            <a:r>
              <a:rPr lang="hu-HU" sz="24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– korai növekedés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saját források a visszaforgatott nyereséggel bővülnek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Ebben a szakaszban is jelen lehet a kockázati tőke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Új idegen tőke elemek jelennek meg a finanszírozásban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hosszú lejáratú bankhitel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lízing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rövid lejáratú hitelek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Új finanszírozási forma a </a:t>
            </a:r>
            <a:r>
              <a:rPr lang="hu-HU" sz="2000" b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crowfunding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(közösségi finanszírozás)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finanszírozók részesedést szerezhetnek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az adott összeg működhet hitelként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lehet adomány, „csak úgy” adott pénz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működhet az utalt pénz „előrendelésként”</a:t>
            </a:r>
          </a:p>
        </p:txBody>
      </p:sp>
      <p:sp>
        <p:nvSpPr>
          <p:cNvPr id="4" name="Téglalap 3"/>
          <p:cNvSpPr/>
          <p:nvPr/>
        </p:nvSpPr>
        <p:spPr>
          <a:xfrm>
            <a:off x="4236720" y="49057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</p:spTree>
    <p:extLst>
      <p:ext uri="{BB962C8B-B14F-4D97-AF65-F5344CB8AC3E}">
        <p14:creationId xmlns:p14="http://schemas.microsoft.com/office/powerpoint/2010/main" val="275175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33984" y="1614529"/>
            <a:ext cx="79248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hu-HU" sz="2400" b="1" u="sng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növekedés szakasza</a:t>
            </a:r>
            <a:r>
              <a:rPr lang="hu-HU" sz="24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– az érettség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Az előzőeken túl új finanszírozási formák jelennek meg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Saját tőke bevonásra kerülhet sor (alaptőke emelés)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társaság zártkörű részvénytársasággá alakulhat</a:t>
            </a:r>
          </a:p>
          <a:p>
            <a:pPr marL="800100" lvl="1" indent="-342900">
              <a:spcAft>
                <a:spcPts val="600"/>
              </a:spcAft>
              <a:buFont typeface="Book Antiqua" panose="02040602050305030304" pitchFamily="18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BÉT KKV-platformján sor kerülhet részvénykibocsátásra</a:t>
            </a:r>
            <a:b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(kisebb cégek esetében nyilvánosság nélkül is történhet)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Idegen tőke bevonása lehetséges zártkörű kötvénykibocsátással</a:t>
            </a:r>
          </a:p>
        </p:txBody>
      </p:sp>
      <p:sp>
        <p:nvSpPr>
          <p:cNvPr id="3" name="Téglalap 2"/>
          <p:cNvSpPr/>
          <p:nvPr/>
        </p:nvSpPr>
        <p:spPr>
          <a:xfrm>
            <a:off x="4236720" y="45895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lvl="0"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  <p:sp>
        <p:nvSpPr>
          <p:cNvPr id="4" name="Téglalap 3"/>
          <p:cNvSpPr/>
          <p:nvPr/>
        </p:nvSpPr>
        <p:spPr>
          <a:xfrm>
            <a:off x="509016" y="4334151"/>
            <a:ext cx="8299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vállalat ebben a szakaszban általában döntési helyzet elé kerül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családi kézben marad a vállalkozás 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vállalkozás valamely jelenlegi vezetője vásárolja meg a céget 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vállalkozás valamely külső személynek, társaságnak kerül eladásra 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vállalkozást tőzsdére vezetik be</a:t>
            </a:r>
          </a:p>
        </p:txBody>
      </p:sp>
    </p:spTree>
    <p:extLst>
      <p:ext uri="{BB962C8B-B14F-4D97-AF65-F5344CB8AC3E}">
        <p14:creationId xmlns:p14="http://schemas.microsoft.com/office/powerpoint/2010/main" val="97110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236720" y="45895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Vállalatok életpályája</a:t>
            </a:r>
          </a:p>
          <a:p>
            <a:pPr algn="r"/>
            <a:r>
              <a:rPr lang="hu-HU" altLang="hu-HU" sz="25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és finanszírozásuk</a:t>
            </a:r>
          </a:p>
        </p:txBody>
      </p:sp>
      <p:sp>
        <p:nvSpPr>
          <p:cNvPr id="4" name="Téglalap 3"/>
          <p:cNvSpPr/>
          <p:nvPr/>
        </p:nvSpPr>
        <p:spPr>
          <a:xfrm>
            <a:off x="633984" y="1706668"/>
            <a:ext cx="81747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hu-HU" sz="2400" b="1" u="sng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A stabilizálás szakasza</a:t>
            </a:r>
            <a:r>
              <a:rPr lang="hu-HU" sz="24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korábbi finanszírozási források mellett jelentős lépés lehet a vállalat bevezetése a tőzsdére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Nyilvános részvénykibocsátásra kerülhet sor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Idegen tőke bevonása lehetséges nyilvános kötvénykibocsátással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22450" y="4145280"/>
            <a:ext cx="7686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latin typeface="Book Antiqua" panose="02040602050305030304" pitchFamily="18" charset="0"/>
              </a:rPr>
              <a:t> 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„A BÉT célja, hogy a versenyképes, sikeres hazai vállalatok</a:t>
            </a:r>
          </a:p>
          <a:p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legfontosabb platformjává váljon. </a:t>
            </a:r>
            <a:b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Stratégiájuk fontos eleme, hogy a tőzsde a gazdaság katalizátoraként</a:t>
            </a:r>
            <a:b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minél több hazai vállalatnak nyújtson hozzáférést a tőkepiacokhoz, </a:t>
            </a:r>
            <a:b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</a:b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 melynek segítségével fenntartható növekedési pályára állnak.”</a:t>
            </a:r>
          </a:p>
          <a:p>
            <a:pPr algn="r"/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(</a:t>
            </a:r>
            <a:r>
              <a:rPr lang="hu-HU" b="1" i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www.bet.hu</a:t>
            </a:r>
            <a:r>
              <a:rPr lang="hu-HU" b="1" i="1" dirty="0">
                <a:solidFill>
                  <a:srgbClr val="232157"/>
                </a:solidFill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56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254752" y="492350"/>
            <a:ext cx="35441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altLang="hu-HU" sz="33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Nagyok és kicsik</a:t>
            </a:r>
          </a:p>
          <a:p>
            <a:pPr algn="r"/>
            <a:r>
              <a:rPr lang="hu-HU" altLang="hu-HU" sz="2200" b="1" dirty="0">
                <a:solidFill>
                  <a:srgbClr val="1F497D">
                    <a:lumMod val="50000"/>
                  </a:srgbClr>
                </a:solidFill>
                <a:latin typeface="Book Antiqua" panose="02040602050305030304" pitchFamily="18" charset="0"/>
              </a:rPr>
              <a:t>Kkv-k a BÉT-en</a:t>
            </a:r>
          </a:p>
        </p:txBody>
      </p:sp>
      <p:sp>
        <p:nvSpPr>
          <p:cNvPr id="2" name="Téglalap 1"/>
          <p:cNvSpPr/>
          <p:nvPr/>
        </p:nvSpPr>
        <p:spPr>
          <a:xfrm>
            <a:off x="701039" y="1723677"/>
            <a:ext cx="809785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Az általános vélekedés szerint a tőzsdére csak a legnagyobb vállalatok léphetnek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Nemzetközi trend a tőzsdéken, hogy speciális piacokat hoznak létre a kkv-k számára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A BÉT 5 éves stratégiájának egyik fontos eleme egy magyarországi kkv-piac felépítése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egy 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nyilvános kereskedési platform 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olyan cégek számára, melyek már vállalják a nyilvános működést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egy </a:t>
            </a:r>
            <a:r>
              <a:rPr lang="hu-HU" sz="2000" b="1" dirty="0">
                <a:solidFill>
                  <a:srgbClr val="232157"/>
                </a:solidFill>
                <a:latin typeface="Book Antiqua" panose="02040602050305030304" pitchFamily="18" charset="0"/>
              </a:rPr>
              <a:t>zártkörű finanszírozási platform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 a nyilvános működést még nem vállaló cégeknek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 később egy </a:t>
            </a:r>
            <a:r>
              <a:rPr lang="hu-HU" sz="2000" b="1" dirty="0" err="1">
                <a:solidFill>
                  <a:srgbClr val="232157"/>
                </a:solidFill>
                <a:latin typeface="Book Antiqua" panose="02040602050305030304" pitchFamily="18" charset="0"/>
              </a:rPr>
              <a:t>crowdfunding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 platform a </a:t>
            </a:r>
            <a:r>
              <a:rPr lang="hu-HU" sz="2000" dirty="0" err="1">
                <a:solidFill>
                  <a:srgbClr val="232157"/>
                </a:solidFill>
                <a:latin typeface="Book Antiqua" panose="02040602050305030304" pitchFamily="18" charset="0"/>
              </a:rPr>
              <a:t>start-up</a:t>
            </a:r>
            <a:r>
              <a:rPr lang="hu-HU" sz="2000" dirty="0">
                <a:solidFill>
                  <a:srgbClr val="232157"/>
                </a:solidFill>
                <a:latin typeface="Book Antiqua" panose="02040602050305030304" pitchFamily="18" charset="0"/>
              </a:rPr>
              <a:t> vállalkozások, projektek finanszírozására, nagyobb számú befektető bevonásával, alacsonyabb összegű befektetésekkel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232157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4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</TotalTime>
  <Words>939</Words>
  <Application>Microsoft Office PowerPoint</Application>
  <PresentationFormat>Diavetítés a képernyőre (4:3 oldalarány)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Calibri</vt:lpstr>
      <vt:lpstr>Office Theme</vt:lpstr>
      <vt:lpstr>Vállalatok és a tőzsde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Mediazen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Kitti Komáromi</dc:creator>
  <cp:lastModifiedBy>Merényi Zsuzsanna</cp:lastModifiedBy>
  <cp:revision>448</cp:revision>
  <cp:lastPrinted>2015-11-24T08:00:03Z</cp:lastPrinted>
  <dcterms:created xsi:type="dcterms:W3CDTF">2015-05-15T11:41:40Z</dcterms:created>
  <dcterms:modified xsi:type="dcterms:W3CDTF">2018-01-16T16:30:36Z</dcterms:modified>
</cp:coreProperties>
</file>