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handoutMasterIdLst>
    <p:handoutMasterId r:id="rId20"/>
  </p:handoutMasterIdLst>
  <p:sldIdLst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</p:sldIdLst>
  <p:sldSz cx="9144000" cy="6858000" type="screen4x3"/>
  <p:notesSz cx="7104063" cy="102346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157"/>
    <a:srgbClr val="A99A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6DBFAD8-8AAD-4BF5-8722-6250FFA2A0D4}" type="datetimeFigureOut">
              <a:rPr lang="hu-HU" smtClean="0"/>
              <a:t>2021. 01. 27.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357F6AB-116D-400E-8311-327257BAE6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6727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2021. 01. 27.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061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2021. 01. 27.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533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2021. 01. 27.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7203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44" r="2660"/>
          <a:stretch/>
        </p:blipFill>
        <p:spPr>
          <a:xfrm>
            <a:off x="3765664" y="0"/>
            <a:ext cx="53783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30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556792"/>
            <a:ext cx="8363272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4100498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357856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558275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04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2021. 01. 27.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627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2021. 01. 27.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135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2021. 01. 27.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296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2021. 01. 27.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788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2021. 01. 27.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100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2021. 01. 27.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959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2021. 01. 27.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331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157C-30E0-4F97-8377-45417F2211E8}" type="datetimeFigureOut">
              <a:rPr lang="hu-HU" smtClean="0"/>
              <a:t>2021. 01. 27.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51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2157C-30E0-4F97-8377-45417F2211E8}" type="datetimeFigureOut">
              <a:rPr lang="hu-HU" smtClean="0"/>
              <a:t>2021. 01. 27.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EB2E1-44A5-4A28-8DD8-2DFA276B401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652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 flipV="1">
            <a:off x="0" y="0"/>
            <a:ext cx="9144000" cy="1196752"/>
          </a:xfrm>
          <a:prstGeom prst="rect">
            <a:avLst/>
          </a:prstGeom>
          <a:solidFill>
            <a:srgbClr val="008C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283968" y="0"/>
            <a:ext cx="4752528" cy="120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39" y="188640"/>
            <a:ext cx="3535773" cy="736273"/>
          </a:xfrm>
          <a:prstGeom prst="rect">
            <a:avLst/>
          </a:prstGeom>
        </p:spPr>
      </p:pic>
      <p:sp>
        <p:nvSpPr>
          <p:cNvPr id="9" name="Téglalap 8"/>
          <p:cNvSpPr/>
          <p:nvPr userDrawn="1"/>
        </p:nvSpPr>
        <p:spPr>
          <a:xfrm flipV="1">
            <a:off x="0" y="6525344"/>
            <a:ext cx="9144000" cy="332656"/>
          </a:xfrm>
          <a:prstGeom prst="rect">
            <a:avLst/>
          </a:prstGeom>
          <a:solidFill>
            <a:srgbClr val="2321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082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rgbClr val="2321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3528392" cy="639832"/>
          </a:xfrm>
          <a:prstGeom prst="rect">
            <a:avLst/>
          </a:prstGeom>
        </p:spPr>
      </p:pic>
      <p:sp>
        <p:nvSpPr>
          <p:cNvPr id="10" name="Cím 1"/>
          <p:cNvSpPr txBox="1">
            <a:spLocks/>
          </p:cNvSpPr>
          <p:nvPr/>
        </p:nvSpPr>
        <p:spPr>
          <a:xfrm>
            <a:off x="1682679" y="1844824"/>
            <a:ext cx="5697633" cy="86409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200" b="1" i="0" u="none" strike="noStrike" kern="1200" cap="none" spc="0" normalizeH="0" baseline="0" noProof="0" dirty="0">
                <a:ln>
                  <a:noFill/>
                </a:ln>
                <a:solidFill>
                  <a:srgbClr val="008CC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Családi költségvetés</a:t>
            </a:r>
          </a:p>
        </p:txBody>
      </p:sp>
      <p:pic>
        <p:nvPicPr>
          <p:cNvPr id="11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7999" y="4395846"/>
            <a:ext cx="3315994" cy="2318639"/>
          </a:xfrm>
          <a:prstGeom prst="rect">
            <a:avLst/>
          </a:prstGeom>
        </p:spPr>
      </p:pic>
      <p:sp>
        <p:nvSpPr>
          <p:cNvPr id="12" name="Cím 1"/>
          <p:cNvSpPr txBox="1">
            <a:spLocks/>
          </p:cNvSpPr>
          <p:nvPr/>
        </p:nvSpPr>
        <p:spPr>
          <a:xfrm>
            <a:off x="1511660" y="3254271"/>
            <a:ext cx="6084676" cy="114157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>
                <a:ln>
                  <a:noFill/>
                </a:ln>
                <a:solidFill>
                  <a:srgbClr val="008CC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800" dirty="0">
                <a:solidFill>
                  <a:srgbClr val="008CCF"/>
                </a:solidFill>
              </a:rPr>
              <a:t>9-11</a:t>
            </a:r>
            <a:r>
              <a:rPr kumimoji="0" lang="hu-HU" sz="2800" b="1" i="0" u="none" strike="noStrike" kern="1200" cap="none" spc="0" normalizeH="0" baseline="0" noProof="0" dirty="0">
                <a:ln>
                  <a:noFill/>
                </a:ln>
                <a:solidFill>
                  <a:srgbClr val="008CC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osztály</a:t>
            </a:r>
          </a:p>
        </p:txBody>
      </p:sp>
    </p:spTree>
    <p:extLst>
      <p:ext uri="{BB962C8B-B14F-4D97-AF65-F5344CB8AC3E}">
        <p14:creationId xmlns:p14="http://schemas.microsoft.com/office/powerpoint/2010/main" val="3533237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83" y="5445224"/>
            <a:ext cx="1419817" cy="992777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5364088" y="188640"/>
            <a:ext cx="3258616" cy="898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Életesemények, szokásos kiadások</a:t>
            </a: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A99A6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797737" y="2361737"/>
            <a:ext cx="7950727" cy="4163607"/>
          </a:xfrm>
        </p:spPr>
        <p:txBody>
          <a:bodyPr/>
          <a:lstStyle/>
          <a:p>
            <a:pPr lvl="0"/>
            <a:r>
              <a:rPr lang="hu-HU" dirty="0">
                <a:solidFill>
                  <a:srgbClr val="232157"/>
                </a:solidFill>
              </a:rPr>
              <a:t>Anya kozmetikushoz és fodrászhoz ment, ami </a:t>
            </a:r>
            <a:r>
              <a:rPr lang="hu-HU" b="1" dirty="0">
                <a:solidFill>
                  <a:srgbClr val="232157"/>
                </a:solidFill>
              </a:rPr>
              <a:t>15 000 Ft</a:t>
            </a:r>
            <a:r>
              <a:rPr lang="hu-HU" dirty="0">
                <a:solidFill>
                  <a:srgbClr val="232157"/>
                </a:solidFill>
              </a:rPr>
              <a:t>. Apa és Szabolcs haját összesen </a:t>
            </a:r>
            <a:r>
              <a:rPr lang="hu-HU" dirty="0"/>
              <a:t>   </a:t>
            </a:r>
            <a:r>
              <a:rPr lang="hu-HU" b="1" dirty="0"/>
              <a:t>10 </a:t>
            </a:r>
            <a:r>
              <a:rPr lang="hu-HU" b="1" dirty="0">
                <a:solidFill>
                  <a:srgbClr val="232157"/>
                </a:solidFill>
              </a:rPr>
              <a:t>000 Ft</a:t>
            </a:r>
            <a:r>
              <a:rPr lang="hu-HU" dirty="0">
                <a:solidFill>
                  <a:srgbClr val="232157"/>
                </a:solidFill>
              </a:rPr>
              <a:t>-ért nyírták meg.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1172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83" y="5445224"/>
            <a:ext cx="1419817" cy="992777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5364088" y="188640"/>
            <a:ext cx="3258616" cy="898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Életesemények, szokásos kiadások</a:t>
            </a: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A99A6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611560" y="2323265"/>
            <a:ext cx="8229600" cy="4525963"/>
          </a:xfrm>
        </p:spPr>
        <p:txBody>
          <a:bodyPr/>
          <a:lstStyle/>
          <a:p>
            <a:r>
              <a:rPr lang="hu-HU" dirty="0">
                <a:solidFill>
                  <a:srgbClr val="232157"/>
                </a:solidFill>
              </a:rPr>
              <a:t>Szabolcs a sulival színházba megy Pestre, a színházjegy </a:t>
            </a:r>
            <a:r>
              <a:rPr lang="hu-HU" b="1" dirty="0"/>
              <a:t>4 5</a:t>
            </a:r>
            <a:r>
              <a:rPr lang="hu-HU" b="1" dirty="0">
                <a:solidFill>
                  <a:srgbClr val="232157"/>
                </a:solidFill>
              </a:rPr>
              <a:t>00 Ft</a:t>
            </a:r>
            <a:r>
              <a:rPr lang="hu-HU" dirty="0">
                <a:solidFill>
                  <a:srgbClr val="232157"/>
                </a:solidFill>
              </a:rPr>
              <a:t>, a beutazás költsége         </a:t>
            </a:r>
            <a:r>
              <a:rPr lang="hu-HU" b="1" dirty="0">
                <a:solidFill>
                  <a:srgbClr val="232157"/>
                </a:solidFill>
              </a:rPr>
              <a:t>1 000 Ft</a:t>
            </a:r>
            <a:r>
              <a:rPr lang="hu-HU" dirty="0">
                <a:solidFill>
                  <a:srgbClr val="232157"/>
                </a:solidFill>
              </a:rPr>
              <a:t>.                                                                Lilla az osztályával a Természettudományi Múzeumba megy, </a:t>
            </a:r>
            <a:r>
              <a:rPr lang="hu-HU" b="1" dirty="0">
                <a:solidFill>
                  <a:srgbClr val="232157"/>
                </a:solidFill>
              </a:rPr>
              <a:t>2 000 Ft </a:t>
            </a:r>
            <a:r>
              <a:rPr lang="hu-HU" dirty="0">
                <a:solidFill>
                  <a:srgbClr val="232157"/>
                </a:solidFill>
              </a:rPr>
              <a:t>a program.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1800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83" y="5445224"/>
            <a:ext cx="1419817" cy="992777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5364088" y="188640"/>
            <a:ext cx="3258616" cy="898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Életesemények, szokásos kiadások</a:t>
            </a: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A99A6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611560" y="2353711"/>
            <a:ext cx="8011144" cy="4171634"/>
          </a:xfrm>
        </p:spPr>
        <p:txBody>
          <a:bodyPr/>
          <a:lstStyle/>
          <a:p>
            <a:pPr lvl="0"/>
            <a:r>
              <a:rPr lang="hu-HU" dirty="0">
                <a:solidFill>
                  <a:srgbClr val="232157"/>
                </a:solidFill>
              </a:rPr>
              <a:t>Lilla kinőtte a kerékpárját, </a:t>
            </a:r>
            <a:r>
              <a:rPr lang="hu-HU" b="1" dirty="0"/>
              <a:t>4</a:t>
            </a:r>
            <a:r>
              <a:rPr lang="hu-HU" b="1" dirty="0">
                <a:solidFill>
                  <a:srgbClr val="232157"/>
                </a:solidFill>
              </a:rPr>
              <a:t>5 000 Ft</a:t>
            </a:r>
            <a:r>
              <a:rPr lang="hu-HU" dirty="0">
                <a:solidFill>
                  <a:srgbClr val="232157"/>
                </a:solidFill>
              </a:rPr>
              <a:t>-ért tudnak egy alig használtat venni. Lillának a kerékpárt mindenképpen meg kell venni (azzal jár mindenhova).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1604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83" y="5445224"/>
            <a:ext cx="1419817" cy="992777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5364088" y="188640"/>
            <a:ext cx="3258616" cy="898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Életesemények, szokásos kiadások</a:t>
            </a: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A99A6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416296" y="2339856"/>
            <a:ext cx="8116144" cy="4098146"/>
          </a:xfrm>
        </p:spPr>
        <p:txBody>
          <a:bodyPr/>
          <a:lstStyle/>
          <a:p>
            <a:pPr lvl="0"/>
            <a:r>
              <a:rPr lang="hu-HU" dirty="0">
                <a:solidFill>
                  <a:srgbClr val="232157"/>
                </a:solidFill>
              </a:rPr>
              <a:t>Anya tisztító- és takarítószerekre </a:t>
            </a:r>
            <a:r>
              <a:rPr lang="hu-HU" b="1" dirty="0"/>
              <a:t>8 </a:t>
            </a:r>
            <a:r>
              <a:rPr lang="hu-HU" b="1" dirty="0">
                <a:solidFill>
                  <a:srgbClr val="232157"/>
                </a:solidFill>
              </a:rPr>
              <a:t>000 Ft</a:t>
            </a:r>
            <a:r>
              <a:rPr lang="hu-HU" dirty="0">
                <a:solidFill>
                  <a:srgbClr val="232157"/>
                </a:solidFill>
              </a:rPr>
              <a:t>-ot költött. </a:t>
            </a:r>
          </a:p>
          <a:p>
            <a:pPr lvl="0"/>
            <a:r>
              <a:rPr lang="hu-HU" dirty="0">
                <a:solidFill>
                  <a:srgbClr val="232157"/>
                </a:solidFill>
              </a:rPr>
              <a:t>Apa teremfoci bajnokságon vesz részt, </a:t>
            </a:r>
            <a:r>
              <a:rPr lang="hu-HU" b="1" dirty="0">
                <a:solidFill>
                  <a:srgbClr val="232157"/>
                </a:solidFill>
              </a:rPr>
              <a:t>5 000 Ft</a:t>
            </a:r>
            <a:r>
              <a:rPr lang="hu-HU" b="1" dirty="0"/>
              <a:t> </a:t>
            </a:r>
            <a:r>
              <a:rPr lang="hu-HU" dirty="0">
                <a:solidFill>
                  <a:srgbClr val="232157"/>
                </a:solidFill>
              </a:rPr>
              <a:t>a nevezési díj.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1093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83" y="5445224"/>
            <a:ext cx="1419817" cy="992777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5364088" y="188640"/>
            <a:ext cx="3258616" cy="898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Váratlan</a:t>
            </a:r>
            <a:r>
              <a:rPr kumimoji="0" lang="hu-HU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kiadások (!?)</a:t>
            </a: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A99A6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22951" y="2132856"/>
            <a:ext cx="8165504" cy="4837801"/>
          </a:xfrm>
        </p:spPr>
        <p:txBody>
          <a:bodyPr/>
          <a:lstStyle/>
          <a:p>
            <a:pPr lvl="0"/>
            <a:r>
              <a:rPr lang="hu-HU" dirty="0">
                <a:solidFill>
                  <a:srgbClr val="232157"/>
                </a:solidFill>
              </a:rPr>
              <a:t>A hűtőgép leolvadt, a szerelő szerint már nem érdemes javítani, mert egy kicsit hozzátéve alacsonyabb fogyasztású gép kapható. A hűtő akciós áron </a:t>
            </a:r>
            <a:r>
              <a:rPr lang="hu-HU" b="1" dirty="0"/>
              <a:t>8</a:t>
            </a:r>
            <a:r>
              <a:rPr lang="hu-HU" b="1" dirty="0">
                <a:solidFill>
                  <a:srgbClr val="232157"/>
                </a:solidFill>
              </a:rPr>
              <a:t>5 000 Ft.</a:t>
            </a:r>
          </a:p>
          <a:p>
            <a:pPr lvl="0"/>
            <a:r>
              <a:rPr lang="hu-HU" dirty="0">
                <a:solidFill>
                  <a:srgbClr val="232157"/>
                </a:solidFill>
              </a:rPr>
              <a:t>Szabolcs bejelenti, hogy egy használt </a:t>
            </a:r>
            <a:r>
              <a:rPr lang="hu-HU" dirty="0" err="1">
                <a:solidFill>
                  <a:srgbClr val="232157"/>
                </a:solidFill>
              </a:rPr>
              <a:t>Piaggio</a:t>
            </a:r>
            <a:r>
              <a:rPr lang="hu-HU" dirty="0">
                <a:solidFill>
                  <a:srgbClr val="232157"/>
                </a:solidFill>
              </a:rPr>
              <a:t> </a:t>
            </a:r>
            <a:r>
              <a:rPr lang="hu-HU" dirty="0" err="1">
                <a:solidFill>
                  <a:srgbClr val="232157"/>
                </a:solidFill>
              </a:rPr>
              <a:t>Zip</a:t>
            </a:r>
            <a:r>
              <a:rPr lang="hu-HU" dirty="0">
                <a:solidFill>
                  <a:srgbClr val="232157"/>
                </a:solidFill>
              </a:rPr>
              <a:t> robogót szeretne </a:t>
            </a:r>
            <a:r>
              <a:rPr lang="hu-HU" b="1" dirty="0"/>
              <a:t>99</a:t>
            </a:r>
            <a:r>
              <a:rPr lang="hu-HU" b="1" dirty="0">
                <a:solidFill>
                  <a:srgbClr val="232157"/>
                </a:solidFill>
              </a:rPr>
              <a:t> 000 Ft-</a:t>
            </a:r>
            <a:r>
              <a:rPr lang="hu-HU" dirty="0">
                <a:solidFill>
                  <a:srgbClr val="232157"/>
                </a:solidFill>
              </a:rPr>
              <a:t>ért. (A fiúk többsége motorral, robogóval jár a suliba.)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0560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83" y="5445224"/>
            <a:ext cx="1419817" cy="992777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644008" y="188640"/>
            <a:ext cx="3978696" cy="898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hu-HU" dirty="0">
                <a:solidFill>
                  <a:prstClr val="white"/>
                </a:solidFill>
              </a:rPr>
              <a:t>A költségvetés tervezése</a:t>
            </a: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A99A6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204491" y="1772816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hu-HU" dirty="0">
                <a:solidFill>
                  <a:srgbClr val="232157"/>
                </a:solidFill>
              </a:rPr>
              <a:t>Várható jövedelmek számbavétele</a:t>
            </a:r>
          </a:p>
          <a:p>
            <a:pPr marL="514350" indent="-514350">
              <a:buAutoNum type="arabicPeriod"/>
            </a:pPr>
            <a:r>
              <a:rPr lang="hu-HU" dirty="0">
                <a:solidFill>
                  <a:srgbClr val="232157"/>
                </a:solidFill>
              </a:rPr>
              <a:t>Rendszeres kiadások összegyűjtése, tervezése</a:t>
            </a:r>
          </a:p>
          <a:p>
            <a:pPr lvl="1">
              <a:buFont typeface="Arial" pitchFamily="34" charset="0"/>
              <a:buChar char="•"/>
            </a:pPr>
            <a:r>
              <a:rPr lang="hu-HU" dirty="0">
                <a:solidFill>
                  <a:srgbClr val="232157"/>
                </a:solidFill>
              </a:rPr>
              <a:t>	fix összegű tételek (átalánydíjak)</a:t>
            </a:r>
          </a:p>
          <a:p>
            <a:pPr lvl="1">
              <a:buFont typeface="Arial" pitchFamily="34" charset="0"/>
              <a:buChar char="•"/>
            </a:pPr>
            <a:r>
              <a:rPr lang="hu-HU" dirty="0">
                <a:solidFill>
                  <a:srgbClr val="232157"/>
                </a:solidFill>
              </a:rPr>
              <a:t>	változó összegű, szokásosan jelentkező kiadások</a:t>
            </a:r>
          </a:p>
          <a:p>
            <a:pPr marL="0" indent="0">
              <a:buNone/>
            </a:pPr>
            <a:r>
              <a:rPr lang="hu-HU" dirty="0">
                <a:solidFill>
                  <a:srgbClr val="232157"/>
                </a:solidFill>
              </a:rPr>
              <a:t>3. Rendkívüli kiadások/bevételek elmaradása</a:t>
            </a:r>
          </a:p>
          <a:p>
            <a:pPr marL="396000" indent="-457200">
              <a:buNone/>
            </a:pPr>
            <a:r>
              <a:rPr lang="hu-HU" dirty="0">
                <a:solidFill>
                  <a:srgbClr val="232157"/>
                </a:solidFill>
              </a:rPr>
              <a:t>4. Tartalékok tervezése a rendkívüli kiadásokra, elmaradt bevételekre</a:t>
            </a:r>
          </a:p>
          <a:p>
            <a:pPr marL="0" indent="0">
              <a:buNone/>
            </a:pPr>
            <a:r>
              <a:rPr lang="hu-HU" dirty="0">
                <a:solidFill>
                  <a:srgbClr val="232157"/>
                </a:solidFill>
              </a:rPr>
              <a:t>5. Bevételek, kiadások egyensúlyának elemzése</a:t>
            </a:r>
          </a:p>
        </p:txBody>
      </p:sp>
    </p:spTree>
    <p:extLst>
      <p:ext uri="{BB962C8B-B14F-4D97-AF65-F5344CB8AC3E}">
        <p14:creationId xmlns:p14="http://schemas.microsoft.com/office/powerpoint/2010/main" val="52452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83" y="5445224"/>
            <a:ext cx="1419817" cy="992777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644008" y="188640"/>
            <a:ext cx="3978696" cy="898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hu-HU" dirty="0">
                <a:solidFill>
                  <a:prstClr val="white"/>
                </a:solidFill>
              </a:rPr>
              <a:t>Mi történik, ha hiány van?</a:t>
            </a: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A99A6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u-HU" b="1" dirty="0">
                <a:solidFill>
                  <a:srgbClr val="232157"/>
                </a:solidFill>
              </a:rPr>
              <a:t>Vizsgálandó kérdések:</a:t>
            </a:r>
          </a:p>
          <a:p>
            <a:pPr lvl="1"/>
            <a:r>
              <a:rPr lang="hu-HU" dirty="0">
                <a:solidFill>
                  <a:srgbClr val="232157"/>
                </a:solidFill>
              </a:rPr>
              <a:t>Növelhetők-e a bevételek saját erőből?</a:t>
            </a:r>
          </a:p>
          <a:p>
            <a:pPr lvl="2"/>
            <a:r>
              <a:rPr lang="hu-HU" dirty="0">
                <a:solidFill>
                  <a:srgbClr val="232157"/>
                </a:solidFill>
              </a:rPr>
              <a:t>Többletmunka</a:t>
            </a:r>
          </a:p>
          <a:p>
            <a:pPr lvl="2"/>
            <a:r>
              <a:rPr lang="hu-HU" dirty="0">
                <a:solidFill>
                  <a:srgbClr val="232157"/>
                </a:solidFill>
              </a:rPr>
              <a:t>Tulajdon, erőforrás hasznosítása</a:t>
            </a:r>
          </a:p>
          <a:p>
            <a:pPr lvl="1"/>
            <a:r>
              <a:rPr lang="hu-HU" dirty="0">
                <a:solidFill>
                  <a:srgbClr val="232157"/>
                </a:solidFill>
              </a:rPr>
              <a:t>Csökkenthetők-e a kiadások?</a:t>
            </a:r>
          </a:p>
          <a:p>
            <a:pPr lvl="2"/>
            <a:r>
              <a:rPr lang="hu-HU" dirty="0">
                <a:solidFill>
                  <a:srgbClr val="232157"/>
                </a:solidFill>
              </a:rPr>
              <a:t>Miről lehet lemondani?</a:t>
            </a:r>
          </a:p>
          <a:p>
            <a:pPr lvl="2"/>
            <a:r>
              <a:rPr lang="hu-HU" dirty="0">
                <a:solidFill>
                  <a:srgbClr val="232157"/>
                </a:solidFill>
              </a:rPr>
              <a:t>Mit lehet olcsóbb megoldással kiváltani?</a:t>
            </a:r>
          </a:p>
          <a:p>
            <a:pPr lvl="1"/>
            <a:r>
              <a:rPr lang="hu-HU" dirty="0">
                <a:solidFill>
                  <a:srgbClr val="232157"/>
                </a:solidFill>
              </a:rPr>
              <a:t>Vállalható-e hitel?</a:t>
            </a:r>
          </a:p>
          <a:p>
            <a:pPr lvl="2"/>
            <a:r>
              <a:rPr lang="hu-HU" dirty="0">
                <a:solidFill>
                  <a:srgbClr val="232157"/>
                </a:solidFill>
              </a:rPr>
              <a:t>Lesz-e a jövőben fedezete a törlesztésnek?</a:t>
            </a:r>
          </a:p>
        </p:txBody>
      </p:sp>
    </p:spTree>
    <p:extLst>
      <p:ext uri="{BB962C8B-B14F-4D97-AF65-F5344CB8AC3E}">
        <p14:creationId xmlns:p14="http://schemas.microsoft.com/office/powerpoint/2010/main" val="3536721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83" y="5445224"/>
            <a:ext cx="1419817" cy="992777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355976" y="188640"/>
            <a:ext cx="4266728" cy="898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 történik, ha többlet van?</a:t>
            </a: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A99A6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>
                <a:solidFill>
                  <a:srgbClr val="232157"/>
                </a:solidFill>
              </a:rPr>
              <a:t>Vizsgálandó kérdések:</a:t>
            </a:r>
          </a:p>
          <a:p>
            <a:pPr marL="0" indent="0">
              <a:buNone/>
            </a:pPr>
            <a:endParaRPr lang="hu-HU" dirty="0">
              <a:solidFill>
                <a:srgbClr val="232157"/>
              </a:solidFill>
            </a:endParaRPr>
          </a:p>
          <a:p>
            <a:pPr lvl="1"/>
            <a:r>
              <a:rPr lang="hu-HU" dirty="0">
                <a:solidFill>
                  <a:srgbClr val="232157"/>
                </a:solidFill>
              </a:rPr>
              <a:t>Van sürgős, „várakozó” kiadás?</a:t>
            </a:r>
          </a:p>
          <a:p>
            <a:pPr lvl="1"/>
            <a:r>
              <a:rPr lang="hu-HU" dirty="0">
                <a:solidFill>
                  <a:srgbClr val="232157"/>
                </a:solidFill>
              </a:rPr>
              <a:t>Elköltsük?</a:t>
            </a:r>
          </a:p>
          <a:p>
            <a:pPr lvl="1"/>
            <a:r>
              <a:rPr lang="hu-HU" dirty="0">
                <a:solidFill>
                  <a:srgbClr val="232157"/>
                </a:solidFill>
              </a:rPr>
              <a:t>Átmeneti vagy tartós többlet?</a:t>
            </a:r>
          </a:p>
          <a:p>
            <a:pPr lvl="1"/>
            <a:r>
              <a:rPr lang="hu-HU" dirty="0">
                <a:solidFill>
                  <a:srgbClr val="232157"/>
                </a:solidFill>
              </a:rPr>
              <a:t>Befektessük?</a:t>
            </a:r>
          </a:p>
          <a:p>
            <a:pPr lvl="1"/>
            <a:endParaRPr lang="hu-HU" b="1" dirty="0">
              <a:solidFill>
                <a:srgbClr val="232157"/>
              </a:solidFill>
            </a:endParaRPr>
          </a:p>
          <a:p>
            <a:pPr marL="457200" lvl="1" indent="0">
              <a:buNone/>
            </a:pPr>
            <a:r>
              <a:rPr lang="hu-HU" b="1" dirty="0">
                <a:solidFill>
                  <a:srgbClr val="232157"/>
                </a:solidFill>
              </a:rPr>
              <a:t>FONTOS: kell tartalék a váratlan helyzetekre!</a:t>
            </a:r>
          </a:p>
        </p:txBody>
      </p:sp>
    </p:spTree>
    <p:extLst>
      <p:ext uri="{BB962C8B-B14F-4D97-AF65-F5344CB8AC3E}">
        <p14:creationId xmlns:p14="http://schemas.microsoft.com/office/powerpoint/2010/main" val="3292701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91472" y="0"/>
            <a:ext cx="4752528" cy="1205880"/>
          </a:xfrm>
        </p:spPr>
        <p:txBody>
          <a:bodyPr/>
          <a:lstStyle/>
          <a:p>
            <a:r>
              <a:rPr lang="hu-HU" dirty="0"/>
              <a:t>A család bevételei</a:t>
            </a:r>
          </a:p>
        </p:txBody>
      </p:sp>
      <p:sp>
        <p:nvSpPr>
          <p:cNvPr id="4" name="Tartalom helye 2"/>
          <p:cNvSpPr>
            <a:spLocks noGrp="1"/>
          </p:cNvSpPr>
          <p:nvPr>
            <p:ph sz="half" idx="1"/>
          </p:nvPr>
        </p:nvSpPr>
        <p:spPr>
          <a:xfrm>
            <a:off x="395536" y="1564611"/>
            <a:ext cx="4536504" cy="492568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sz="3800" b="1" dirty="0">
                <a:solidFill>
                  <a:srgbClr val="EE7034"/>
                </a:solidFill>
              </a:rPr>
              <a:t>Bevételek</a:t>
            </a:r>
          </a:p>
          <a:p>
            <a:pPr marL="0" indent="0" algn="ctr">
              <a:buNone/>
            </a:pPr>
            <a:endParaRPr lang="hu-HU" sz="3800" b="1" dirty="0">
              <a:solidFill>
                <a:srgbClr val="EE7034"/>
              </a:solidFill>
            </a:endParaRPr>
          </a:p>
          <a:p>
            <a:pPr lvl="1"/>
            <a:r>
              <a:rPr lang="hu-HU" sz="2600" dirty="0"/>
              <a:t>Munkajövedelmek</a:t>
            </a:r>
          </a:p>
          <a:p>
            <a:pPr lvl="1"/>
            <a:r>
              <a:rPr lang="hu-HU" sz="2600" dirty="0"/>
              <a:t>Társadalmi jövedelmek</a:t>
            </a:r>
          </a:p>
          <a:p>
            <a:pPr lvl="2"/>
            <a:r>
              <a:rPr lang="hu-HU" sz="2600" dirty="0"/>
              <a:t>Nyugdíj</a:t>
            </a:r>
          </a:p>
          <a:p>
            <a:pPr lvl="2"/>
            <a:r>
              <a:rPr lang="hu-HU" sz="2600" dirty="0"/>
              <a:t>Családi és gyermekek utáni ellátások</a:t>
            </a:r>
          </a:p>
          <a:p>
            <a:pPr lvl="2"/>
            <a:r>
              <a:rPr lang="hu-HU" sz="2600" dirty="0"/>
              <a:t>Munkanélküli ellátások</a:t>
            </a:r>
          </a:p>
          <a:p>
            <a:pPr lvl="2"/>
            <a:r>
              <a:rPr lang="hu-HU" sz="2600" dirty="0"/>
              <a:t>Egyéb társadalmi jövedelem</a:t>
            </a:r>
          </a:p>
          <a:p>
            <a:pPr lvl="1"/>
            <a:r>
              <a:rPr lang="hu-HU" sz="2600" dirty="0"/>
              <a:t>Egyéb jövedelmek</a:t>
            </a:r>
          </a:p>
          <a:p>
            <a:pPr lvl="2"/>
            <a:r>
              <a:rPr lang="hu-HU" sz="2600" dirty="0"/>
              <a:t>Tulajdonból származó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83" y="5445224"/>
            <a:ext cx="1419817" cy="992777"/>
          </a:xfrm>
          <a:prstGeom prst="rect">
            <a:avLst/>
          </a:prstGeom>
        </p:spPr>
      </p:pic>
      <p:sp>
        <p:nvSpPr>
          <p:cNvPr id="6" name="Tartalom helye 2"/>
          <p:cNvSpPr>
            <a:spLocks noGrp="1"/>
          </p:cNvSpPr>
          <p:nvPr>
            <p:ph sz="half" idx="1"/>
          </p:nvPr>
        </p:nvSpPr>
        <p:spPr>
          <a:xfrm>
            <a:off x="4788024" y="1488473"/>
            <a:ext cx="4355976" cy="4949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500" b="1" dirty="0">
                <a:solidFill>
                  <a:srgbClr val="EE7034"/>
                </a:solidFill>
              </a:rPr>
              <a:t>Kiadások</a:t>
            </a:r>
          </a:p>
        </p:txBody>
      </p:sp>
    </p:spTree>
    <p:extLst>
      <p:ext uri="{BB962C8B-B14F-4D97-AF65-F5344CB8AC3E}">
        <p14:creationId xmlns:p14="http://schemas.microsoft.com/office/powerpoint/2010/main" val="379210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4595192" y="127898"/>
            <a:ext cx="46805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20000"/>
              </a:lnSpc>
            </a:pPr>
            <a:r>
              <a:rPr lang="hu-HU" sz="43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Kádár család háztartási naplója</a:t>
            </a:r>
            <a:br>
              <a:rPr lang="hu-HU" sz="43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3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472 250 Ft nettó jövedelem mellett</a:t>
            </a:r>
            <a:endParaRPr lang="hu-HU" altLang="hu-HU" sz="43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4400" b="1" i="0" u="none" strike="noStrike" kern="1200" cap="none" spc="0" normalizeH="0" baseline="0" noProof="0" dirty="0">
              <a:ln>
                <a:noFill/>
              </a:ln>
              <a:solidFill>
                <a:srgbClr val="A99A6F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148340"/>
              </p:ext>
            </p:extLst>
          </p:nvPr>
        </p:nvGraphicFramePr>
        <p:xfrm>
          <a:off x="0" y="1208019"/>
          <a:ext cx="9144000" cy="564998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588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1560">
                <a:tc>
                  <a:txBody>
                    <a:bodyPr/>
                    <a:lstStyle/>
                    <a:p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/>
                        <a:t>Tervezett kiadás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497">
                <a:tc>
                  <a:txBody>
                    <a:bodyPr/>
                    <a:lstStyle/>
                    <a:p>
                      <a:r>
                        <a:rPr lang="hu-HU" sz="2400" kern="1200" dirty="0">
                          <a:effectLst/>
                        </a:rPr>
                        <a:t>Élelmiszerek és alkoholmentes italok </a:t>
                      </a:r>
                      <a:r>
                        <a:rPr lang="hu-HU" sz="1800" kern="1200" dirty="0">
                          <a:effectLst/>
                        </a:rPr>
                        <a:t>(munkahelyi étkezés is)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7497">
                <a:tc>
                  <a:txBody>
                    <a:bodyPr/>
                    <a:lstStyle/>
                    <a:p>
                      <a:r>
                        <a:rPr lang="hu-HU" sz="2400" kern="1200" dirty="0">
                          <a:effectLst/>
                        </a:rPr>
                        <a:t>Lakásfenntartás, háztartási energia (</a:t>
                      </a:r>
                      <a:r>
                        <a:rPr lang="hu-HU" sz="1800" kern="1200" dirty="0">
                          <a:effectLst/>
                        </a:rPr>
                        <a:t>villany, gáz, víz, csatorna…, takarítószerek)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311">
                <a:tc>
                  <a:txBody>
                    <a:bodyPr/>
                    <a:lstStyle/>
                    <a:p>
                      <a:r>
                        <a:rPr lang="hu-HU" sz="2400" kern="1200" dirty="0">
                          <a:effectLst/>
                        </a:rPr>
                        <a:t>Közlekedés </a:t>
                      </a:r>
                      <a:r>
                        <a:rPr lang="hu-HU" sz="1800" kern="1200" dirty="0">
                          <a:effectLst/>
                        </a:rPr>
                        <a:t>(üzemanyag, járművek költségei)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311">
                <a:tc>
                  <a:txBody>
                    <a:bodyPr/>
                    <a:lstStyle/>
                    <a:p>
                      <a:r>
                        <a:rPr lang="hu-HU" sz="2400" kern="1200" dirty="0">
                          <a:effectLst/>
                        </a:rPr>
                        <a:t>Hírközlés</a:t>
                      </a:r>
                      <a:r>
                        <a:rPr lang="hu-HU" sz="1800" kern="1200" dirty="0">
                          <a:effectLst/>
                        </a:rPr>
                        <a:t> (telefon és kábeltévé)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7497">
                <a:tc>
                  <a:txBody>
                    <a:bodyPr/>
                    <a:lstStyle/>
                    <a:p>
                      <a:r>
                        <a:rPr lang="hu-HU" sz="2400" kern="1200" dirty="0">
                          <a:effectLst/>
                        </a:rPr>
                        <a:t>Kultúra, szórakozás </a:t>
                      </a:r>
                      <a:r>
                        <a:rPr lang="hu-HU" sz="1800" kern="1200" dirty="0">
                          <a:effectLst/>
                        </a:rPr>
                        <a:t>(újság, folyóirat, színház, mozi, társas út …)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5308">
                <a:tc>
                  <a:txBody>
                    <a:bodyPr/>
                    <a:lstStyle/>
                    <a:p>
                      <a:r>
                        <a:rPr lang="hu-HU" sz="2400" kern="1200" dirty="0">
                          <a:effectLst/>
                        </a:rPr>
                        <a:t>Egyéb (</a:t>
                      </a:r>
                      <a:r>
                        <a:rPr lang="hu-HU" sz="1800" kern="1200" dirty="0">
                          <a:effectLst/>
                        </a:rPr>
                        <a:t>ruházat, lábbeli, testápolás, tisztítószerek, egészségügy, biztosítás, dohány- és alkoholtermékek, zsebpénz …)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28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3815408" y="260648"/>
            <a:ext cx="5328592" cy="720080"/>
          </a:xfrm>
        </p:spPr>
        <p:txBody>
          <a:bodyPr>
            <a:noAutofit/>
          </a:bodyPr>
          <a:lstStyle/>
          <a:p>
            <a:br>
              <a:rPr lang="hu-HU" sz="2400" b="1" dirty="0">
                <a:solidFill>
                  <a:srgbClr val="A99A6F"/>
                </a:solidFill>
              </a:rPr>
            </a:br>
            <a:r>
              <a:rPr lang="hu-HU" sz="2000" dirty="0">
                <a:solidFill>
                  <a:prstClr val="white"/>
                </a:solidFill>
              </a:rPr>
              <a:t>A magyar háztartások</a:t>
            </a:r>
            <a:br>
              <a:rPr lang="hu-HU" sz="2000" dirty="0">
                <a:solidFill>
                  <a:prstClr val="white"/>
                </a:solidFill>
              </a:rPr>
            </a:br>
            <a:r>
              <a:rPr lang="hu-HU" sz="2000" dirty="0">
                <a:solidFill>
                  <a:prstClr val="white"/>
                </a:solidFill>
              </a:rPr>
              <a:t>kiadási szerkezete - 2018 (KSH)</a:t>
            </a:r>
            <a:br>
              <a:rPr lang="hu-HU" sz="2000" dirty="0">
                <a:solidFill>
                  <a:prstClr val="white"/>
                </a:solidFill>
              </a:rPr>
            </a:br>
            <a:br>
              <a:rPr lang="hu-HU" sz="2000" dirty="0">
                <a:solidFill>
                  <a:prstClr val="white"/>
                </a:solidFill>
              </a:rPr>
            </a:br>
            <a:endParaRPr lang="hu-HU" sz="2000" dirty="0">
              <a:solidFill>
                <a:prstClr val="white"/>
              </a:solidFill>
            </a:endParaRPr>
          </a:p>
        </p:txBody>
      </p:sp>
      <p:pic>
        <p:nvPicPr>
          <p:cNvPr id="8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83" y="5445224"/>
            <a:ext cx="1419817" cy="992777"/>
          </a:xfrm>
          <a:prstGeom prst="rect">
            <a:avLst/>
          </a:prstGeom>
        </p:spPr>
      </p:pic>
      <p:pic>
        <p:nvPicPr>
          <p:cNvPr id="9" name="Tartalom helye 8" descr="Robban a fogyasztás - Kiderült, mire költjük a pénzünket">
            <a:extLst>
              <a:ext uri="{FF2B5EF4-FFF2-40B4-BE49-F238E27FC236}">
                <a16:creationId xmlns:a16="http://schemas.microsoft.com/office/drawing/2014/main" id="{BDE7BB59-ADD9-4910-806A-D71133C6A458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09" y="1268760"/>
            <a:ext cx="7499176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373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83" y="5445224"/>
            <a:ext cx="1419817" cy="992777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3689648" y="154260"/>
            <a:ext cx="655272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br>
              <a:rPr lang="hu-HU" dirty="0">
                <a:solidFill>
                  <a:srgbClr val="A99A6F"/>
                </a:solidFill>
              </a:rPr>
            </a:br>
            <a:br>
              <a:rPr lang="hu-HU" dirty="0">
                <a:solidFill>
                  <a:srgbClr val="A99A6F"/>
                </a:solidFill>
              </a:rPr>
            </a:br>
            <a:r>
              <a:rPr lang="hu-HU" dirty="0"/>
              <a:t>A Kádár család havi fix, </a:t>
            </a:r>
            <a:br>
              <a:rPr lang="hu-HU" dirty="0"/>
            </a:br>
            <a:r>
              <a:rPr lang="hu-HU" dirty="0"/>
              <a:t>tervezhető kiadásai</a:t>
            </a:r>
            <a:br>
              <a:rPr lang="hu-HU" dirty="0">
                <a:solidFill>
                  <a:srgbClr val="A99A6F"/>
                </a:solidFill>
              </a:rPr>
            </a:br>
            <a:br>
              <a:rPr lang="hu-HU" dirty="0">
                <a:solidFill>
                  <a:srgbClr val="A99A6F"/>
                </a:solidFill>
              </a:rPr>
            </a:br>
            <a:endParaRPr lang="hu-HU" dirty="0">
              <a:solidFill>
                <a:srgbClr val="A99A6F"/>
              </a:solidFill>
            </a:endParaRP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79512" y="1397441"/>
            <a:ext cx="8964488" cy="5040560"/>
          </a:xfrm>
        </p:spPr>
        <p:txBody>
          <a:bodyPr>
            <a:normAutofit/>
          </a:bodyPr>
          <a:lstStyle/>
          <a:p>
            <a:pPr lvl="0" algn="just"/>
            <a:r>
              <a:rPr lang="hu-HU" dirty="0">
                <a:solidFill>
                  <a:srgbClr val="232157"/>
                </a:solidFill>
              </a:rPr>
              <a:t>Egy tankolás </a:t>
            </a:r>
            <a:r>
              <a:rPr lang="hu-HU" b="1" dirty="0">
                <a:solidFill>
                  <a:srgbClr val="232157"/>
                </a:solidFill>
              </a:rPr>
              <a:t>18 000 Ft.</a:t>
            </a:r>
          </a:p>
          <a:p>
            <a:pPr lvl="0" algn="just"/>
            <a:r>
              <a:rPr lang="hu-HU" dirty="0">
                <a:solidFill>
                  <a:srgbClr val="232157"/>
                </a:solidFill>
              </a:rPr>
              <a:t>Az élelmiszer nagy bevásárlása  </a:t>
            </a:r>
            <a:r>
              <a:rPr lang="hu-HU" b="1" dirty="0"/>
              <a:t>60</a:t>
            </a:r>
            <a:r>
              <a:rPr lang="hu-HU" b="1" dirty="0">
                <a:solidFill>
                  <a:srgbClr val="232157"/>
                </a:solidFill>
              </a:rPr>
              <a:t> 000 Ft</a:t>
            </a:r>
            <a:r>
              <a:rPr lang="hu-HU" dirty="0">
                <a:solidFill>
                  <a:srgbClr val="232157"/>
                </a:solidFill>
              </a:rPr>
              <a:t>, </a:t>
            </a:r>
          </a:p>
          <a:p>
            <a:pPr marL="0" lvl="0" indent="0" algn="just">
              <a:buNone/>
            </a:pPr>
            <a:r>
              <a:rPr lang="hu-HU" dirty="0">
                <a:solidFill>
                  <a:srgbClr val="232157"/>
                </a:solidFill>
              </a:rPr>
              <a:t>a hétközi bevásárlásokra  </a:t>
            </a:r>
            <a:r>
              <a:rPr lang="hu-HU" b="1" dirty="0">
                <a:solidFill>
                  <a:srgbClr val="232157"/>
                </a:solidFill>
              </a:rPr>
              <a:t>15 000 Ft</a:t>
            </a:r>
            <a:r>
              <a:rPr lang="hu-HU" dirty="0">
                <a:solidFill>
                  <a:srgbClr val="232157"/>
                </a:solidFill>
              </a:rPr>
              <a:t>-ot költenek.</a:t>
            </a:r>
          </a:p>
          <a:p>
            <a:pPr lvl="0" algn="just"/>
            <a:r>
              <a:rPr lang="hu-HU" dirty="0">
                <a:solidFill>
                  <a:srgbClr val="232157"/>
                </a:solidFill>
              </a:rPr>
              <a:t>A család tagjai munkahelyen ebédelnek, </a:t>
            </a:r>
            <a:r>
              <a:rPr lang="hu-HU" b="1" dirty="0"/>
              <a:t>64</a:t>
            </a:r>
            <a:r>
              <a:rPr lang="hu-HU" b="1" dirty="0">
                <a:solidFill>
                  <a:srgbClr val="232157"/>
                </a:solidFill>
              </a:rPr>
              <a:t> 000 Ft</a:t>
            </a:r>
            <a:r>
              <a:rPr lang="hu-HU" dirty="0">
                <a:solidFill>
                  <a:srgbClr val="232157"/>
                </a:solidFill>
              </a:rPr>
              <a:t>-ot kell fizetni.</a:t>
            </a:r>
          </a:p>
          <a:p>
            <a:pPr lvl="0" algn="just"/>
            <a:r>
              <a:rPr lang="hu-HU" dirty="0">
                <a:solidFill>
                  <a:srgbClr val="232157"/>
                </a:solidFill>
              </a:rPr>
              <a:t>A kábeltévé- és internetszámla: </a:t>
            </a:r>
            <a:r>
              <a:rPr lang="hu-HU" b="1" dirty="0">
                <a:solidFill>
                  <a:srgbClr val="232157"/>
                </a:solidFill>
              </a:rPr>
              <a:t>8 000 Ft</a:t>
            </a:r>
            <a:r>
              <a:rPr lang="hu-HU" dirty="0">
                <a:solidFill>
                  <a:srgbClr val="232157"/>
                </a:solidFill>
              </a:rPr>
              <a:t>, </a:t>
            </a:r>
          </a:p>
          <a:p>
            <a:pPr marL="0" lvl="0" indent="0" algn="just">
              <a:buNone/>
            </a:pPr>
            <a:r>
              <a:rPr lang="hu-HU" dirty="0">
                <a:solidFill>
                  <a:srgbClr val="232157"/>
                </a:solidFill>
              </a:rPr>
              <a:t>a családi telefoncsomag </a:t>
            </a:r>
            <a:r>
              <a:rPr lang="hu-HU" b="1" dirty="0"/>
              <a:t>6 5</a:t>
            </a:r>
            <a:r>
              <a:rPr lang="hu-HU" b="1" dirty="0">
                <a:solidFill>
                  <a:srgbClr val="232157"/>
                </a:solidFill>
              </a:rPr>
              <a:t>00 Ft</a:t>
            </a:r>
            <a:r>
              <a:rPr lang="hu-HU" dirty="0">
                <a:solidFill>
                  <a:srgbClr val="232157"/>
                </a:solidFill>
              </a:rPr>
              <a:t>.</a:t>
            </a:r>
          </a:p>
          <a:p>
            <a:pPr lvl="0" algn="just"/>
            <a:r>
              <a:rPr lang="hu-HU" dirty="0">
                <a:solidFill>
                  <a:srgbClr val="232157"/>
                </a:solidFill>
              </a:rPr>
              <a:t>A villany-, gáz-, víz-, csatornaszámla összesen        </a:t>
            </a:r>
            <a:r>
              <a:rPr lang="hu-HU" b="1" dirty="0"/>
              <a:t>58</a:t>
            </a:r>
            <a:r>
              <a:rPr lang="hu-HU" b="1" dirty="0">
                <a:solidFill>
                  <a:srgbClr val="232157"/>
                </a:solidFill>
              </a:rPr>
              <a:t> 000 Ft.</a:t>
            </a:r>
          </a:p>
          <a:p>
            <a:pPr lvl="0" algn="just"/>
            <a:r>
              <a:rPr lang="hu-HU" dirty="0">
                <a:solidFill>
                  <a:srgbClr val="232157"/>
                </a:solidFill>
              </a:rPr>
              <a:t>Lilla havi </a:t>
            </a:r>
            <a:r>
              <a:rPr lang="hu-HU" b="1" dirty="0">
                <a:solidFill>
                  <a:srgbClr val="232157"/>
                </a:solidFill>
              </a:rPr>
              <a:t>4 000 Ft</a:t>
            </a:r>
            <a:r>
              <a:rPr lang="hu-HU" dirty="0">
                <a:solidFill>
                  <a:srgbClr val="232157"/>
                </a:solidFill>
              </a:rPr>
              <a:t>, </a:t>
            </a:r>
          </a:p>
          <a:p>
            <a:pPr lvl="0" algn="just"/>
            <a:r>
              <a:rPr lang="hu-HU" dirty="0">
                <a:solidFill>
                  <a:srgbClr val="232157"/>
                </a:solidFill>
              </a:rPr>
              <a:t>Szabolcs </a:t>
            </a:r>
            <a:r>
              <a:rPr lang="hu-HU" b="1" dirty="0">
                <a:solidFill>
                  <a:srgbClr val="232157"/>
                </a:solidFill>
              </a:rPr>
              <a:t>8 000 Ft </a:t>
            </a:r>
            <a:r>
              <a:rPr lang="hu-HU" dirty="0">
                <a:solidFill>
                  <a:srgbClr val="232157"/>
                </a:solidFill>
              </a:rPr>
              <a:t>zsebpénzt kap.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8565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83" y="5445224"/>
            <a:ext cx="1419817" cy="992777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5364088" y="188640"/>
            <a:ext cx="3258616" cy="898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Életesemények, szokásos kiadások</a:t>
            </a: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A99A6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395536" y="2716893"/>
            <a:ext cx="7992888" cy="1108720"/>
          </a:xfrm>
        </p:spPr>
        <p:txBody>
          <a:bodyPr/>
          <a:lstStyle/>
          <a:p>
            <a:pPr lvl="0"/>
            <a:r>
              <a:rPr lang="hu-HU" dirty="0">
                <a:solidFill>
                  <a:srgbClr val="232157"/>
                </a:solidFill>
              </a:rPr>
              <a:t>Mindkét gyerek kinőtte a tavalyi tavaszi cipőjét</a:t>
            </a:r>
            <a:r>
              <a:rPr lang="hu-HU">
                <a:solidFill>
                  <a:srgbClr val="232157"/>
                </a:solidFill>
              </a:rPr>
              <a:t>: </a:t>
            </a:r>
            <a:r>
              <a:rPr lang="hu-HU" b="1"/>
              <a:t>30</a:t>
            </a:r>
            <a:r>
              <a:rPr lang="hu-HU" b="1">
                <a:solidFill>
                  <a:srgbClr val="232157"/>
                </a:solidFill>
              </a:rPr>
              <a:t> </a:t>
            </a:r>
            <a:r>
              <a:rPr lang="hu-HU" b="1" dirty="0">
                <a:solidFill>
                  <a:srgbClr val="232157"/>
                </a:solidFill>
              </a:rPr>
              <a:t>000 Ft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5427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83" y="5445224"/>
            <a:ext cx="1419817" cy="992777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5364088" y="188640"/>
            <a:ext cx="3258616" cy="898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Életesemények, szokásos kiadások</a:t>
            </a: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A99A6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395536" y="2780928"/>
            <a:ext cx="8499376" cy="1584176"/>
          </a:xfrm>
        </p:spPr>
        <p:txBody>
          <a:bodyPr/>
          <a:lstStyle/>
          <a:p>
            <a:pPr lvl="0"/>
            <a:r>
              <a:rPr lang="hu-HU" dirty="0">
                <a:solidFill>
                  <a:srgbClr val="232157"/>
                </a:solidFill>
              </a:rPr>
              <a:t>Lilla belázasodott, orvosi rendelésre antibiotikum, lázcsillapító, orrcsepp és vitaminok szükségesek: </a:t>
            </a:r>
            <a:r>
              <a:rPr lang="hu-HU" b="1" dirty="0"/>
              <a:t>12</a:t>
            </a:r>
            <a:r>
              <a:rPr lang="hu-HU" b="1" dirty="0">
                <a:solidFill>
                  <a:srgbClr val="232157"/>
                </a:solidFill>
              </a:rPr>
              <a:t> 000 Ft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5387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83" y="5445224"/>
            <a:ext cx="1419817" cy="992777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5364088" y="188640"/>
            <a:ext cx="3258616" cy="898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Életesemények, szokásos kiadások</a:t>
            </a: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A99A6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67544" y="2564904"/>
            <a:ext cx="8299176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>
                <a:solidFill>
                  <a:srgbClr val="232157"/>
                </a:solidFill>
              </a:rPr>
              <a:t>Apa születésnapja február 11., az ajándék: ing, öltöny, nyakkendő </a:t>
            </a:r>
            <a:r>
              <a:rPr lang="hu-HU" b="1" dirty="0">
                <a:solidFill>
                  <a:srgbClr val="232157"/>
                </a:solidFill>
              </a:rPr>
              <a:t>45 000 Ft </a:t>
            </a:r>
            <a:r>
              <a:rPr lang="hu-HU" dirty="0">
                <a:solidFill>
                  <a:srgbClr val="232157"/>
                </a:solidFill>
              </a:rPr>
              <a:t>és pizzázással egybekötött családi bowling:  </a:t>
            </a:r>
            <a:r>
              <a:rPr lang="hu-HU" b="1" dirty="0">
                <a:solidFill>
                  <a:srgbClr val="232157"/>
                </a:solidFill>
              </a:rPr>
              <a:t>15 000 Ft.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3748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83" y="5445224"/>
            <a:ext cx="1419817" cy="992777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5364088" y="188640"/>
            <a:ext cx="3258616" cy="898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Életesemények, szokásos kiadások</a:t>
            </a: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hu-HU" sz="2400" b="1" i="0" u="none" strike="noStrike" kern="1200" cap="none" spc="0" normalizeH="0" baseline="0" noProof="0" dirty="0">
                <a:ln>
                  <a:noFill/>
                </a:ln>
                <a:solidFill>
                  <a:srgbClr val="A99A6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rgbClr val="A99A6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539552" y="2708920"/>
            <a:ext cx="8291264" cy="1180728"/>
          </a:xfrm>
        </p:spPr>
        <p:txBody>
          <a:bodyPr/>
          <a:lstStyle/>
          <a:p>
            <a:pPr lvl="0"/>
            <a:r>
              <a:rPr lang="hu-HU" dirty="0">
                <a:solidFill>
                  <a:srgbClr val="232157"/>
                </a:solidFill>
              </a:rPr>
              <a:t>Anya talpmasszázs-tanfolyamra iratkozott be, amelyet részletekben kell fizetni: </a:t>
            </a:r>
            <a:r>
              <a:rPr lang="hu-HU" b="1" dirty="0">
                <a:solidFill>
                  <a:srgbClr val="232157"/>
                </a:solidFill>
              </a:rPr>
              <a:t>8 000 Ft/hó</a:t>
            </a:r>
            <a:r>
              <a:rPr lang="hu-HU" dirty="0">
                <a:solidFill>
                  <a:srgbClr val="232157"/>
                </a:solidFill>
              </a:rPr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51129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658</Words>
  <Application>Microsoft Office PowerPoint</Application>
  <PresentationFormat>Diavetítés a képernyőre (4:3 oldalarány)</PresentationFormat>
  <Paragraphs>81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1_Office-téma</vt:lpstr>
      <vt:lpstr>Office-téma</vt:lpstr>
      <vt:lpstr>PowerPoint-bemutató</vt:lpstr>
      <vt:lpstr>A család bevételei</vt:lpstr>
      <vt:lpstr>PowerPoint-bemutató</vt:lpstr>
      <vt:lpstr> A magyar háztartások kiadási szerkezete - 2018 (KSH) 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Családi költségvetés</dc:title>
  <dc:creator>Merényi Zsuzsanna</dc:creator>
  <cp:lastModifiedBy>Krisztina Nádasi-Malinka</cp:lastModifiedBy>
  <cp:revision>37</cp:revision>
  <cp:lastPrinted>2020-09-14T21:14:02Z</cp:lastPrinted>
  <dcterms:created xsi:type="dcterms:W3CDTF">2014-12-27T15:45:36Z</dcterms:created>
  <dcterms:modified xsi:type="dcterms:W3CDTF">2021-01-27T10:16:44Z</dcterms:modified>
</cp:coreProperties>
</file>