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0" r:id="rId2"/>
  </p:sldMasterIdLst>
  <p:notesMasterIdLst>
    <p:notesMasterId r:id="rId22"/>
  </p:notesMasterIdLst>
  <p:sldIdLst>
    <p:sldId id="256" r:id="rId3"/>
    <p:sldId id="287" r:id="rId4"/>
    <p:sldId id="289" r:id="rId5"/>
    <p:sldId id="284" r:id="rId6"/>
    <p:sldId id="290" r:id="rId7"/>
    <p:sldId id="268" r:id="rId8"/>
    <p:sldId id="291" r:id="rId9"/>
    <p:sldId id="306" r:id="rId10"/>
    <p:sldId id="298" r:id="rId11"/>
    <p:sldId id="299" r:id="rId12"/>
    <p:sldId id="292" r:id="rId13"/>
    <p:sldId id="293" r:id="rId14"/>
    <p:sldId id="294" r:id="rId15"/>
    <p:sldId id="302" r:id="rId16"/>
    <p:sldId id="303" r:id="rId17"/>
    <p:sldId id="301" r:id="rId18"/>
    <p:sldId id="304" r:id="rId19"/>
    <p:sldId id="300" r:id="rId20"/>
    <p:sldId id="305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3"/>
    <p:restoredTop sz="83698"/>
  </p:normalViewPr>
  <p:slideViewPr>
    <p:cSldViewPr snapToGrid="0">
      <p:cViewPr varScale="1">
        <p:scale>
          <a:sx n="101" d="100"/>
          <a:sy n="101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6D5C-126D-6043-926B-1829069640AB}" type="datetimeFigureOut">
              <a:rPr lang="hu-HU" smtClean="0"/>
              <a:t>2023. 12. 19.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21D-E57A-1449-A5BC-15E3B22206C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561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697865" indent="0" algn="just">
              <a:lnSpc>
                <a:spcPct val="90000"/>
              </a:lnSpc>
              <a:spcBef>
                <a:spcPts val="600"/>
              </a:spcBef>
              <a:spcAft>
                <a:spcPts val="115"/>
              </a:spcAft>
            </a:pPr>
            <a:endParaRPr lang="hu-HU" sz="1200" dirty="0">
              <a:effectLst/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064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felelős hitelfelvétel előtt számos kérdést szükséges átgondolni. Magát a hitelfelvételt megelőzik bizonyos lépések:</a:t>
            </a:r>
          </a:p>
          <a:p>
            <a:pPr marL="372600" indent="-2286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hitellel megoldani kívánt cél pontos meghatározása. (Mit szeretnénk a hitellel megvalósítani? Van más lehetőségünk a hitelen kívül?)</a:t>
            </a:r>
          </a:p>
          <a:p>
            <a:pPr marL="372600" indent="-2286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megoldási lehetőségek összegyűjtése. (Mely bankok mely ajánlatai jönnek számításba? Lehetőségek feltérképezése hitelkalkulátor használatával.)</a:t>
            </a:r>
          </a:p>
          <a:p>
            <a:pPr marL="372600" indent="-2286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megoldási lehetőségek összehasonlítása, mérlegelése:</a:t>
            </a:r>
          </a:p>
          <a:p>
            <a:pPr marL="567450" indent="-1714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a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 tényleges költségek 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szempontjából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: Mekkora a kölcsön összege? Mennyi a THM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;</a:t>
            </a:r>
            <a:endParaRPr lang="hu-HU" dirty="0">
              <a:solidFill>
                <a:srgbClr val="008FD3"/>
              </a:solidFill>
              <a:effectLst/>
              <a:latin typeface="DINPro-Regular" panose="02000503030000020004" pitchFamily="2" charset="0"/>
            </a:endParaRPr>
          </a:p>
          <a:p>
            <a:pPr marL="567450" indent="-1714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a b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anki feltételek 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szempontjából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: Mekkora összeget, milyen feltétellel kaphatunk?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;</a:t>
            </a:r>
            <a:endParaRPr lang="hu-HU" dirty="0">
              <a:solidFill>
                <a:srgbClr val="008FD3"/>
              </a:solidFill>
              <a:effectLst/>
              <a:latin typeface="DINPro-Regular" panose="02000503030000020004" pitchFamily="2" charset="0"/>
            </a:endParaRPr>
          </a:p>
          <a:p>
            <a:pPr marL="567450" indent="-1714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a s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aját teherbíró képességünk 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szempontjából 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aktuálisan és a jövőben: Mekkora törlesztőrészletet tudunk vállalni?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;</a:t>
            </a:r>
            <a:endParaRPr lang="hu-HU" dirty="0">
              <a:solidFill>
                <a:srgbClr val="008FD3"/>
              </a:solidFill>
              <a:effectLst/>
              <a:latin typeface="DINPro-Regular" panose="02000503030000020004" pitchFamily="2" charset="0"/>
            </a:endParaRPr>
          </a:p>
          <a:p>
            <a:pPr marL="567450" indent="-1714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a j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övőbeli kockázatok és lehetőségek 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szempontjából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: Változhat-e a kamat mértéke? Érdemes-e tartozásunkat előtörleszteni? 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s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tb.</a:t>
            </a:r>
          </a:p>
          <a:p>
            <a:pPr marL="372600" indent="-2286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Döntés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.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 (Az elvárásaink, lehetőségeink és a kínálat összevetése alapján.)</a:t>
            </a:r>
          </a:p>
          <a:p>
            <a:pPr marL="372600" indent="-2286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4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hitelkérelem benyújtása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.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 (Irány a bank!)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36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Ha bármilyen oknál fogva </a:t>
            </a:r>
            <a:r>
              <a:rPr lang="hu-HU" b="1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csökken a rendelkezésre álló jövedelem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, például munkanélkülivé válik az egyik családtag, vagy tartós beteg lesz az egyik kereső, esetleg haláleset következik be stb., problémát okozhat a törlesztőrészlet fizetésében.</a:t>
            </a: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Ilyen esetekre – főként nagyobb összegű, hosszabb távú hitelek esetén – </a:t>
            </a:r>
            <a:r>
              <a:rPr lang="hu-HU" b="1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célszerű lehet megfelelő biztosítást kötni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, amely megoldást jelent a váratlan és kellemetlen eset bekövetkezésekor a helyzet kezelésére.</a:t>
            </a:r>
          </a:p>
          <a:p>
            <a:pPr algn="just"/>
            <a:endParaRPr lang="hu-HU" dirty="0">
              <a:solidFill>
                <a:srgbClr val="008FD3"/>
              </a:solidFill>
              <a:effectLst/>
              <a:latin typeface="DINPro-Regular" panose="02000503030000020004" pitchFamily="2" charset="0"/>
            </a:endParaRP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hitel kamata lehet rögzített (fix) vagy kamatperiódusonként változó (pl. valamilyen kijelölt piaci kamatlábhoz, az ún. referencia-kamatlábhoz igazodó). Kamatperiódusnak nevezzük azt az időszakot, ami alatt a kamat nem változik. A bankok különböző kamatperiódusú hiteleket adnak.</a:t>
            </a: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változó kamatozású hitelek esetén a referencia kamatláb növekedése a törlesztőrészletek növekedését eredményezheti, amelyre előzetesen, már a szerződés megkötésénél készülni kell.</a:t>
            </a: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rögzített kamatozású hitelek jellemzően kicsivel drágábbak, de előnyös tulajdonságuk, hogy a törlesztőrészlet hosszabb távon változatlan marad, így a törlesztési kötelezettség kiszámíthatóbb.</a:t>
            </a:r>
          </a:p>
          <a:p>
            <a:pPr algn="just"/>
            <a:endParaRPr lang="hu-HU" dirty="0">
              <a:solidFill>
                <a:srgbClr val="008FD3"/>
              </a:solidFill>
              <a:effectLst/>
              <a:latin typeface="DINPro-Regular" panose="02000503030000020004" pitchFamily="2" charset="0"/>
            </a:endParaRP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hitelfelvétel nem csak az adott ország hivatalos pénznemében történhet. Ha a kölcsön folyósítása és ténylegesen a törlesztés is az adott ország pénznemétől eltérő devizában történik, </a:t>
            </a:r>
            <a:r>
              <a:rPr lang="hu-HU" b="1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devizahitelről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 beszélünk.</a:t>
            </a: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Emellett létezik </a:t>
            </a:r>
            <a:r>
              <a:rPr lang="hu-HU" b="1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devizaalapú hitel is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, amely olyan hitelforma, ahol a folyósítás történhet devizában vagy forintban, viszont a törlesztés mindenképp az ország pénznemében – hazánkban forintban – valósul meg. A felvett kölcsönösszeg és a törlesztőrészlet devizában van nyilvántartva.</a:t>
            </a:r>
          </a:p>
          <a:p>
            <a:pPr algn="just"/>
            <a:r>
              <a:rPr lang="hu-HU" b="1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Devizaalapú</a:t>
            </a:r>
            <a:r>
              <a:rPr lang="hu-HU" b="1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 hitel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 esetén a például euróban, svájci frankban stb. nyilvántartott, de forintban vissza­fizetendő törlesztőrészlet a forint gyengülése (árfolyamának romlása) miatt emelkedhet a futamidő alatt. A törlesztőrészlet az árfolyamváltozással megegyező arányban növekszik vagy csökken. Ez az </a:t>
            </a:r>
            <a:r>
              <a:rPr lang="hu-HU" b="1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árfolyamkockázat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, amelyet számításba kell venni a </a:t>
            </a:r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devizaalapú</a:t>
            </a: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 hitelszerződés megkötésénél.</a:t>
            </a:r>
          </a:p>
          <a:p>
            <a:endParaRPr lang="hu-HU" b="0" i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3236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u-HU" b="1" dirty="0">
                <a:solidFill>
                  <a:srgbClr val="008FD3"/>
                </a:solidFill>
                <a:effectLst/>
                <a:latin typeface="DINPro-Bold" panose="02000503030000020004" pitchFamily="2" charset="0"/>
              </a:rPr>
              <a:t>A </a:t>
            </a:r>
            <a:r>
              <a:rPr lang="hu-HU" b="1" dirty="0">
                <a:solidFill>
                  <a:srgbClr val="E30E20"/>
                </a:solidFill>
                <a:effectLst/>
                <a:latin typeface="DINPro-Bold" panose="02000503030000020004" pitchFamily="2" charset="0"/>
              </a:rPr>
              <a:t>törlesztőösszeg</a:t>
            </a:r>
            <a:r>
              <a:rPr lang="hu-HU" b="1" dirty="0">
                <a:solidFill>
                  <a:srgbClr val="008FD3"/>
                </a:solidFill>
                <a:effectLst/>
                <a:latin typeface="DINPro-Bold" panose="02000503030000020004" pitchFamily="2" charset="0"/>
              </a:rPr>
              <a:t> nagyságát befolyásolja a futamidő és a hitel törlesztési módja, mely lehet egy­összegű vagy történhet részletekben is.</a:t>
            </a:r>
            <a:endParaRPr lang="hu-HU" dirty="0">
              <a:solidFill>
                <a:srgbClr val="008FD3"/>
              </a:solidFill>
              <a:effectLst/>
              <a:latin typeface="DINPro-Bold" panose="02000503030000020004" pitchFamily="2" charset="0"/>
            </a:endParaRP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Bold" panose="02000503030000020004" pitchFamily="2" charset="0"/>
              </a:rPr>
              <a:t>Érdemes egy kalkuláció keretében áttekinteni a hitelhez kapcsolódó törlesztési tervet. A törlesztési terv segít</a:t>
            </a:r>
            <a:r>
              <a:rPr lang="hu-HU" b="1" dirty="0">
                <a:solidFill>
                  <a:srgbClr val="008FD3"/>
                </a:solidFill>
                <a:effectLst/>
                <a:latin typeface="DINPro-Bold" panose="02000503030000020004" pitchFamily="2" charset="0"/>
              </a:rPr>
              <a:t> felmérni, és tervezni a hitel törlesztéséhez kapcsolódó kiadásokat</a:t>
            </a:r>
            <a:r>
              <a:rPr lang="hu-HU" dirty="0">
                <a:solidFill>
                  <a:srgbClr val="008FD3"/>
                </a:solidFill>
                <a:effectLst/>
                <a:latin typeface="DINPro-Bold" panose="02000503030000020004" pitchFamily="2" charset="0"/>
              </a:rPr>
              <a:t>.</a:t>
            </a:r>
          </a:p>
          <a:p>
            <a:pPr algn="just"/>
            <a:r>
              <a:rPr lang="hu-HU" dirty="0">
                <a:solidFill>
                  <a:srgbClr val="008FD3"/>
                </a:solidFill>
                <a:effectLst/>
                <a:latin typeface="DINPro-Bold" panose="02000503030000020004" pitchFamily="2" charset="0"/>
              </a:rPr>
              <a:t>A törlesztési terv elkészítésében az interneten elérhető kalkulátorok segíthetnek, </a:t>
            </a:r>
            <a:r>
              <a:rPr lang="hu-HU" dirty="0">
                <a:solidFill>
                  <a:srgbClr val="E30E20"/>
                </a:solidFill>
                <a:effectLst/>
                <a:latin typeface="DINPro-Bold" panose="02000503030000020004" pitchFamily="2" charset="0"/>
              </a:rPr>
              <a:t>mint például az </a:t>
            </a:r>
            <a:r>
              <a:rPr lang="hu-HU" dirty="0">
                <a:solidFill>
                  <a:srgbClr val="008FD3"/>
                </a:solidFill>
                <a:effectLst/>
                <a:latin typeface="DINPro-Bold" panose="02000503030000020004" pitchFamily="2" charset="0"/>
              </a:rPr>
              <a:t>MNB Hitel- és lízingtermék választó program és Hitelkalkulátor.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08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2242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366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223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300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u-HU" dirty="0">
                <a:solidFill>
                  <a:srgbClr val="E30E20"/>
                </a:solidFill>
                <a:effectLst/>
                <a:latin typeface="DINPro-Regular" panose="02000503030000020004" pitchFamily="2" charset="0"/>
              </a:rPr>
              <a:t>A THM a következőket tartalmazza: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kamat,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kezelési költség,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hitelbírálati díj,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folyósítási járulék,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értékbecslési díj,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helyszíni szemle díja,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ingatlan-nyilvántartási eljárás díja,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bankszámlavezetés díja,</a:t>
            </a:r>
          </a:p>
          <a:p>
            <a:pPr marL="360000" indent="-1354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8FD3"/>
                </a:solidFill>
                <a:effectLst/>
                <a:latin typeface="DINPro-Regular" panose="02000503030000020004" pitchFamily="2" charset="0"/>
              </a:rPr>
              <a:t>a hitelközvetítőnek fizetendő díj.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49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>
              <a:solidFill>
                <a:srgbClr val="008FD3"/>
              </a:solidFill>
              <a:effectLst/>
              <a:latin typeface="DINPro-Bold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902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979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559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b="1" dirty="0">
                <a:solidFill>
                  <a:srgbClr val="000000"/>
                </a:solidFill>
                <a:latin typeface="DINPro-Regular" panose="02000503030000020004" pitchFamily="2" charset="0"/>
              </a:rPr>
              <a:t>A legtöbb család életében előfordul, hogy egy vágyott vagy szükséges termék, szolgáltatás megvásárlására nincs elegendő pénz. A pénzügyi lehetőségek, források bővítésére többféle megoldás létezik, ezek közül az egyik a banki hitel.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1200" dirty="0">
              <a:solidFill>
                <a:srgbClr val="000000"/>
              </a:solidFill>
              <a:latin typeface="DINPro-Regular" panose="0200050303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dirty="0">
                <a:solidFill>
                  <a:srgbClr val="000000"/>
                </a:solidFill>
                <a:latin typeface="DINPro-Regular" panose="02000503030000020004" pitchFamily="2" charset="0"/>
              </a:rPr>
              <a:t>A hitel segíthet valóra váltani a céljainkat és tudatos gazdálkodással a gazdaság motorja lehet.</a:t>
            </a:r>
            <a:endParaRPr lang="hu-HU" sz="1200" b="0" dirty="0">
              <a:solidFill>
                <a:srgbClr val="FF0000"/>
              </a:solidFill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292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20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37820" indent="0" algn="just">
              <a:lnSpc>
                <a:spcPct val="103000"/>
              </a:lnSpc>
              <a:spcAft>
                <a:spcPts val="115"/>
              </a:spcAft>
              <a:buFont typeface="Arial" panose="020B0604020202020204" pitchFamily="34" charset="0"/>
              <a:buNone/>
            </a:pPr>
            <a:r>
              <a:rPr lang="hu-HU" sz="1200" b="1" dirty="0">
                <a:solidFill>
                  <a:srgbClr val="000000"/>
                </a:solidFill>
                <a:effectLst/>
                <a:latin typeface="DINPro-Regular" panose="02000503030000020004" pitchFamily="2" charset="0"/>
                <a:ea typeface="Calibri" panose="020F0502020204030204" pitchFamily="34" charset="0"/>
              </a:rPr>
              <a:t>A hitel célja az előrehozott vásárlás. </a:t>
            </a:r>
            <a:r>
              <a:rPr lang="hu-HU" sz="1200" dirty="0">
                <a:solidFill>
                  <a:srgbClr val="000000"/>
                </a:solidFill>
                <a:effectLst/>
                <a:latin typeface="DINPro-Regular" panose="02000503030000020004" pitchFamily="2" charset="0"/>
                <a:ea typeface="Calibri" panose="020F0502020204030204" pitchFamily="34" charset="0"/>
              </a:rPr>
              <a:t>A jelenben fellépő forráshiányunkat pótoljuk ezzel a lehetőséggel, azonban a jövőben ki kell gazdálkodnunk a törlesztőrészleteket, ezért felelősen kell gondolkodnunk a hitelfelvételt illetően. Mondhatjuk úgy is, hogy a hitel a jövőre nézve egy „kényszermegtakarítás”. Fontos, hogy csak akkora összegű hitelt vegyünk fel, amelynek törlesztését váratlan kiadások, vagy bevételeink csökkenése mellett is biztonsággal tudjuk teljesíteni.</a:t>
            </a:r>
          </a:p>
          <a:p>
            <a:pPr marL="0" marR="337820" indent="0" algn="just">
              <a:lnSpc>
                <a:spcPct val="103000"/>
              </a:lnSpc>
              <a:spcAft>
                <a:spcPts val="115"/>
              </a:spcAft>
              <a:buFont typeface="Arial" panose="020B0604020202020204" pitchFamily="34" charset="0"/>
              <a:buNone/>
            </a:pPr>
            <a:endParaRPr lang="hu-HU" sz="1200" dirty="0">
              <a:solidFill>
                <a:srgbClr val="000000"/>
              </a:solidFill>
              <a:effectLst/>
              <a:latin typeface="DINPro-Regular" panose="02000503030000020004" pitchFamily="2" charset="0"/>
              <a:ea typeface="Calibri" panose="020F0502020204030204" pitchFamily="34" charset="0"/>
            </a:endParaRPr>
          </a:p>
          <a:p>
            <a:pPr marL="0" marR="337820" indent="0" algn="just">
              <a:lnSpc>
                <a:spcPct val="103000"/>
              </a:lnSpc>
              <a:spcAft>
                <a:spcPts val="115"/>
              </a:spcAft>
              <a:buFont typeface="Arial" panose="020B0604020202020204" pitchFamily="34" charset="0"/>
              <a:buNone/>
            </a:pPr>
            <a:r>
              <a:rPr lang="hu-HU" sz="1200" b="1" dirty="0">
                <a:solidFill>
                  <a:srgbClr val="000000"/>
                </a:solidFill>
                <a:effectLst/>
                <a:latin typeface="DINPro-Regular" panose="02000503030000020004" pitchFamily="2" charset="0"/>
                <a:ea typeface="Calibri" panose="020F0502020204030204" pitchFamily="34" charset="0"/>
              </a:rPr>
              <a:t>A megtakarítás – a hitellel szemben – elhalasztott vásárlás, </a:t>
            </a:r>
            <a:r>
              <a:rPr lang="hu-HU" sz="1200" dirty="0">
                <a:solidFill>
                  <a:srgbClr val="000000"/>
                </a:solidFill>
                <a:effectLst/>
                <a:latin typeface="DINPro-Regular" panose="02000503030000020004" pitchFamily="2" charset="0"/>
                <a:ea typeface="Calibri" panose="020F0502020204030204" pitchFamily="34" charset="0"/>
              </a:rPr>
              <a:t>ebben az esetben a termék, vagy szolgáltatás megvásárlását elhalasztjuk egy későbbi időpontra. A cél mindkét esetben megegyezik: vala­mely termék vagy szolgáltatás megvásárlása, illetve beruházás megvalósítása. A kérdés az, hogy a vásárlás előtt, vagy után spórolunk.</a:t>
            </a:r>
            <a:endParaRPr lang="hu-HU" sz="120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9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37820" indent="0" algn="just">
              <a:lnSpc>
                <a:spcPct val="103000"/>
              </a:lnSpc>
              <a:spcAft>
                <a:spcPts val="115"/>
              </a:spcAft>
              <a:buFont typeface="Arial" panose="020B0604020202020204" pitchFamily="34" charset="0"/>
              <a:buNone/>
            </a:pPr>
            <a:r>
              <a:rPr lang="hu-HU" sz="1200" b="0" dirty="0">
                <a:solidFill>
                  <a:srgbClr val="000000"/>
                </a:solidFill>
                <a:effectLst/>
                <a:latin typeface="DINPro-Regular" panose="02000503030000020004" pitchFamily="2" charset="0"/>
                <a:ea typeface="Calibri" panose="020F0502020204030204" pitchFamily="34" charset="0"/>
              </a:rPr>
              <a:t>A hitel célja, az igényelni kívánt hitelösszeg, és a hitel futamideje meghatározza azt, hogy melyik hitel­típus megfelelő a hitelfelvevő számára.</a:t>
            </a:r>
            <a:endParaRPr lang="hu-HU" sz="1200" b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277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66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i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811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945FE15-AFC1-505F-D106-3ADE1A3B3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9E7506-3707-092E-CF98-10BF8589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648000"/>
            <a:ext cx="5731846" cy="229449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 i="0">
                <a:solidFill>
                  <a:schemeClr val="tx1"/>
                </a:solidFill>
                <a:latin typeface="DINPro-Bold" panose="02000503030000020004" pitchFamily="2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0CB96D4E-AC8B-357B-04A8-DC7CD2810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6052165"/>
            <a:ext cx="2555875" cy="5032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1D9D09AF-2F47-AA25-5AB4-E17F0FA95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223" y="3883395"/>
            <a:ext cx="1381226" cy="44797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0495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6">
            <a:extLst>
              <a:ext uri="{FF2B5EF4-FFF2-40B4-BE49-F238E27FC236}">
                <a16:creationId xmlns:a16="http://schemas.microsoft.com/office/drawing/2014/main" id="{3FEE5846-C229-DC3F-E73E-ED7A26438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769" y="1162800"/>
            <a:ext cx="10989271" cy="51776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>
            <a:extLst>
              <a:ext uri="{FF2B5EF4-FFF2-40B4-BE49-F238E27FC236}">
                <a16:creationId xmlns:a16="http://schemas.microsoft.com/office/drawing/2014/main" id="{2EC46601-203F-D221-D9EA-6CF3BAFB9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helye 1">
            <a:extLst>
              <a:ext uri="{FF2B5EF4-FFF2-40B4-BE49-F238E27FC236}">
                <a16:creationId xmlns:a16="http://schemas.microsoft.com/office/drawing/2014/main" id="{11C498F4-9335-4C51-2E2D-9A9CF0A4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FCFF4851-F9AA-7BF8-3C9D-69C7A11AB3C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D1D80218-C6CB-7E08-CF12-6B5E62827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4600A1A-F0BB-427E-D9F4-82EBA2A4A162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>
            <a:extLst>
              <a:ext uri="{FF2B5EF4-FFF2-40B4-BE49-F238E27FC236}">
                <a16:creationId xmlns:a16="http://schemas.microsoft.com/office/drawing/2014/main" id="{988480C7-0F24-DE4E-1E6C-ED7B22D3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0978CC5-315D-01ED-195B-3F1FC8E3B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7997" y="0"/>
            <a:ext cx="5334000" cy="6858000"/>
          </a:xfrm>
          <a:prstGeom prst="rect">
            <a:avLst/>
          </a:prstGeom>
        </p:spPr>
      </p:pic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" name="Kép helye 21">
            <a:extLst>
              <a:ext uri="{FF2B5EF4-FFF2-40B4-BE49-F238E27FC236}">
                <a16:creationId xmlns:a16="http://schemas.microsoft.com/office/drawing/2014/main" id="{A7CF01D6-FBE2-5285-6B47-E8127B498B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9" y="4203700"/>
            <a:ext cx="3512093" cy="2349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DINPro-Bold" panose="02000503030000020004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127E1-2D57-F3E1-B63D-7ED3CC4F0A2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9B6B837A-6E40-5FE8-B0DE-9362E3236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6CE7CA10-A758-E86D-2734-7BAED479CD2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8823775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4D6E4C36-244B-9575-8FBB-9ED144B10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ép helye 16">
            <a:extLst>
              <a:ext uri="{FF2B5EF4-FFF2-40B4-BE49-F238E27FC236}">
                <a16:creationId xmlns:a16="http://schemas.microsoft.com/office/drawing/2014/main" id="{E70D3D92-B940-D80B-6C35-1D58361AB0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67" y="1973263"/>
            <a:ext cx="10989271" cy="4367212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46B6EE83-74D2-8626-62B4-2ECAB053D9C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>
            <a:extLst>
              <a:ext uri="{FF2B5EF4-FFF2-40B4-BE49-F238E27FC236}">
                <a16:creationId xmlns:a16="http://schemas.microsoft.com/office/drawing/2014/main" id="{2EC46601-203F-D221-D9EA-6CF3BAFB9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6">
            <a:extLst>
              <a:ext uri="{FF2B5EF4-FFF2-40B4-BE49-F238E27FC236}">
                <a16:creationId xmlns:a16="http://schemas.microsoft.com/office/drawing/2014/main" id="{3FEE5846-C229-DC3F-E73E-ED7A26438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769" y="1162800"/>
            <a:ext cx="10989271" cy="51776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>
            <a:extLst>
              <a:ext uri="{FF2B5EF4-FFF2-40B4-BE49-F238E27FC236}">
                <a16:creationId xmlns:a16="http://schemas.microsoft.com/office/drawing/2014/main" id="{2EC46601-203F-D221-D9EA-6CF3BAFB9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7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945FE15-AFC1-505F-D106-3ADE1A3B3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9E7506-3707-092E-CF98-10BF8589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648000"/>
            <a:ext cx="5731846" cy="229449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 i="0">
                <a:solidFill>
                  <a:schemeClr val="tx1"/>
                </a:solidFill>
                <a:latin typeface="DINPro-Bold" panose="02000503030000020004" pitchFamily="2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0CB96D4E-AC8B-357B-04A8-DC7CD2810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6052165"/>
            <a:ext cx="2555875" cy="5032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1D9D09AF-2F47-AA25-5AB4-E17F0FA95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223" y="3883395"/>
            <a:ext cx="1381226" cy="44797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14663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helye 1">
            <a:extLst>
              <a:ext uri="{FF2B5EF4-FFF2-40B4-BE49-F238E27FC236}">
                <a16:creationId xmlns:a16="http://schemas.microsoft.com/office/drawing/2014/main" id="{11C498F4-9335-4C51-2E2D-9A9CF0A4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FCFF4851-F9AA-7BF8-3C9D-69C7A11AB3C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D1D80218-C6CB-7E08-CF12-6B5E62827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4600A1A-F0BB-427E-D9F4-82EBA2A4A162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>
            <a:extLst>
              <a:ext uri="{FF2B5EF4-FFF2-40B4-BE49-F238E27FC236}">
                <a16:creationId xmlns:a16="http://schemas.microsoft.com/office/drawing/2014/main" id="{988480C7-0F24-DE4E-1E6C-ED7B22D3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0978CC5-315D-01ED-195B-3F1FC8E3B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7997" y="0"/>
            <a:ext cx="5334000" cy="6858000"/>
          </a:xfrm>
          <a:prstGeom prst="rect">
            <a:avLst/>
          </a:prstGeom>
        </p:spPr>
      </p:pic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" name="Kép helye 21">
            <a:extLst>
              <a:ext uri="{FF2B5EF4-FFF2-40B4-BE49-F238E27FC236}">
                <a16:creationId xmlns:a16="http://schemas.microsoft.com/office/drawing/2014/main" id="{A7CF01D6-FBE2-5285-6B47-E8127B498B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9" y="4203700"/>
            <a:ext cx="3512093" cy="2349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DINPro-Bold" panose="02000503030000020004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127E1-2D57-F3E1-B63D-7ED3CC4F0A2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9B6B837A-6E40-5FE8-B0DE-9362E3236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6CE7CA10-A758-E86D-2734-7BAED479CD2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8823775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4D6E4C36-244B-9575-8FBB-9ED144B10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ép helye 16">
            <a:extLst>
              <a:ext uri="{FF2B5EF4-FFF2-40B4-BE49-F238E27FC236}">
                <a16:creationId xmlns:a16="http://schemas.microsoft.com/office/drawing/2014/main" id="{E70D3D92-B940-D80B-6C35-1D58361AB0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67" y="1973263"/>
            <a:ext cx="10989271" cy="4367212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46B6EE83-74D2-8626-62B4-2ECAB053D9C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>
            <a:extLst>
              <a:ext uri="{FF2B5EF4-FFF2-40B4-BE49-F238E27FC236}">
                <a16:creationId xmlns:a16="http://schemas.microsoft.com/office/drawing/2014/main" id="{2EC46601-203F-D221-D9EA-6CF3BAFB9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1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3EE8804-DA0E-153E-86E5-169AB486A3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6" r:id="rId3"/>
    <p:sldLayoutId id="2147483687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CCF"/>
          </a:solidFill>
          <a:latin typeface="DINPro-Bold" panose="0200050303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DINPro-Bold" panose="02000503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1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CCF"/>
          </a:solidFill>
          <a:latin typeface="DINPro-Bold" panose="0200050303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DINPro-Bold" panose="02000503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zUWAtf9DR0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F08BBFF3-D1FD-C9F0-14A6-F8D8C6CD0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9–12. évfolyam</a:t>
            </a:r>
          </a:p>
        </p:txBody>
      </p:sp>
      <p:sp>
        <p:nvSpPr>
          <p:cNvPr id="6" name="Cím 3">
            <a:extLst>
              <a:ext uri="{FF2B5EF4-FFF2-40B4-BE49-F238E27FC236}">
                <a16:creationId xmlns:a16="http://schemas.microsoft.com/office/drawing/2014/main" id="{6CC4931D-CC1F-2DA0-A552-8B1AE5A61EFA}"/>
              </a:ext>
            </a:extLst>
          </p:cNvPr>
          <p:cNvSpPr txBox="1">
            <a:spLocks/>
          </p:cNvSpPr>
          <p:nvPr/>
        </p:nvSpPr>
        <p:spPr>
          <a:xfrm>
            <a:off x="540000" y="647999"/>
            <a:ext cx="5731846" cy="211507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DINPro-Bold" panose="0200050303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Pénzügyi életleckék</a:t>
            </a:r>
            <a:br>
              <a:rPr lang="hu-HU" dirty="0"/>
            </a:br>
            <a:br>
              <a:rPr lang="hu-HU" sz="2800" dirty="0"/>
            </a:br>
            <a:r>
              <a:rPr lang="hu-HU" sz="2800" dirty="0"/>
              <a:t>Okosan a hitelekről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C185648A-4385-29FD-DED2-87259FAA1F0F}"/>
              </a:ext>
            </a:extLst>
          </p:cNvPr>
          <p:cNvCxnSpPr>
            <a:cxnSpLocks/>
          </p:cNvCxnSpPr>
          <p:nvPr/>
        </p:nvCxnSpPr>
        <p:spPr>
          <a:xfrm>
            <a:off x="540000" y="1483377"/>
            <a:ext cx="4804840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 helye 8">
            <a:extLst>
              <a:ext uri="{FF2B5EF4-FFF2-40B4-BE49-F238E27FC236}">
                <a16:creationId xmlns:a16="http://schemas.microsoft.com/office/drawing/2014/main" id="{5AC4FBFE-B37A-396C-F80E-ABAD1F9F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047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1008BCA9-9E16-3591-F541-6B2CAD0EFF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162800"/>
            <a:ext cx="10988675" cy="816471"/>
          </a:xfrm>
        </p:spPr>
        <p:txBody>
          <a:bodyPr/>
          <a:lstStyle/>
          <a:p>
            <a:r>
              <a:rPr lang="hu-HU" sz="2400" dirty="0">
                <a:solidFill>
                  <a:schemeClr val="tx2"/>
                </a:solidFill>
              </a:rPr>
              <a:t>Válaszolj az alábbi kérdésekre!</a:t>
            </a:r>
          </a:p>
          <a:p>
            <a:r>
              <a:rPr lang="hu-HU" sz="2400" dirty="0">
                <a:solidFill>
                  <a:schemeClr val="tx2"/>
                </a:solidFill>
              </a:rPr>
              <a:t>Megoldásaidat rögzítsd az ablakábrában, a saját cikkelyedben!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5CC5A60-89D8-E0C6-DF19-44CF927D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feladat: Ági és a laptop (1. rész)</a:t>
            </a:r>
          </a:p>
        </p:txBody>
      </p:sp>
      <p:graphicFrame>
        <p:nvGraphicFramePr>
          <p:cNvPr id="5" name="Táblázat 9">
            <a:extLst>
              <a:ext uri="{FF2B5EF4-FFF2-40B4-BE49-F238E27FC236}">
                <a16:creationId xmlns:a16="http://schemas.microsoft.com/office/drawing/2014/main" id="{C1962ACD-2512-FCD9-0951-3773A6D43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95359"/>
              </p:ext>
            </p:extLst>
          </p:nvPr>
        </p:nvGraphicFramePr>
        <p:xfrm>
          <a:off x="609719" y="2178272"/>
          <a:ext cx="10980620" cy="27756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4428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10446192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</a:tblGrid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Milyen megoldási lehetőségekben érdemes gondolkodni?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8223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Előtakarékossággal mennyi idő alatt tudná a család előteremteni a forrásokat?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78354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Javasolnád-e a lekötött betét feltörését?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48215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Ági hozzá tud-e járulni a költségekhez?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13681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Érdemes-e hitelben gondolkodni?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79701"/>
                  </a:ext>
                </a:extLst>
              </a:tr>
            </a:tbl>
          </a:graphicData>
        </a:graphic>
      </p:graphicFrame>
      <p:sp>
        <p:nvSpPr>
          <p:cNvPr id="7" name="Szöveg helye 3">
            <a:extLst>
              <a:ext uri="{FF2B5EF4-FFF2-40B4-BE49-F238E27FC236}">
                <a16:creationId xmlns:a16="http://schemas.microsoft.com/office/drawing/2014/main" id="{84831782-396D-8D4F-CC54-09790BD271C6}"/>
              </a:ext>
            </a:extLst>
          </p:cNvPr>
          <p:cNvSpPr txBox="1">
            <a:spLocks/>
          </p:cNvSpPr>
          <p:nvPr/>
        </p:nvSpPr>
        <p:spPr>
          <a:xfrm>
            <a:off x="609718" y="5286964"/>
            <a:ext cx="10988675" cy="81647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chemeClr val="tx2"/>
                </a:solidFill>
              </a:rPr>
              <a:t>Ha mind készen vagytok a csoporton belül, egyeztessétek megoldásaitokat,</a:t>
            </a:r>
          </a:p>
          <a:p>
            <a:r>
              <a:rPr lang="hu-HU" sz="2400" dirty="0">
                <a:solidFill>
                  <a:schemeClr val="tx2"/>
                </a:solidFill>
              </a:rPr>
              <a:t>és a közös válaszokat írjátok be az ablakábra középső cikkelyébe!</a:t>
            </a:r>
          </a:p>
        </p:txBody>
      </p:sp>
    </p:spTree>
    <p:extLst>
      <p:ext uri="{BB962C8B-B14F-4D97-AF65-F5344CB8AC3E}">
        <p14:creationId xmlns:p14="http://schemas.microsoft.com/office/powerpoint/2010/main" val="42577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9E2AB2-D2BB-3154-ED50-41B32C61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5. feladat: Döntsünk okosan a hitelfelvételről (2. rész)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F8C434-15E8-2F2B-F37A-C672793CA8B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A hitelfelvétel teljes folyamata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43F915B-612E-D16F-98F9-D2D69B0DFB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801504"/>
            <a:ext cx="10988675" cy="4663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400" dirty="0"/>
              <a:t>A hitelfelvételt megelőző lépések:</a:t>
            </a:r>
            <a:endParaRPr lang="hu-HU" sz="2400" dirty="0">
              <a:latin typeface="DINPro-Regular" panose="02000503030000020004" pitchFamily="2" charset="0"/>
            </a:endParaRPr>
          </a:p>
        </p:txBody>
      </p:sp>
      <p:sp>
        <p:nvSpPr>
          <p:cNvPr id="29" name="Szabadkézi sokszög 28">
            <a:extLst>
              <a:ext uri="{FF2B5EF4-FFF2-40B4-BE49-F238E27FC236}">
                <a16:creationId xmlns:a16="http://schemas.microsoft.com/office/drawing/2014/main" id="{4C51BF10-72B1-1366-F50A-CAF60C14747C}"/>
              </a:ext>
            </a:extLst>
          </p:cNvPr>
          <p:cNvSpPr/>
          <p:nvPr/>
        </p:nvSpPr>
        <p:spPr>
          <a:xfrm>
            <a:off x="601733" y="5708240"/>
            <a:ext cx="2456383" cy="800542"/>
          </a:xfrm>
          <a:custGeom>
            <a:avLst/>
            <a:gdLst>
              <a:gd name="connsiteX0" fmla="*/ 0 w 2456383"/>
              <a:gd name="connsiteY0" fmla="*/ 0 h 800542"/>
              <a:gd name="connsiteX1" fmla="*/ 2056112 w 2456383"/>
              <a:gd name="connsiteY1" fmla="*/ 0 h 800542"/>
              <a:gd name="connsiteX2" fmla="*/ 2456383 w 2456383"/>
              <a:gd name="connsiteY2" fmla="*/ 400271 h 800542"/>
              <a:gd name="connsiteX3" fmla="*/ 2056112 w 2456383"/>
              <a:gd name="connsiteY3" fmla="*/ 800542 h 800542"/>
              <a:gd name="connsiteX4" fmla="*/ 0 w 2456383"/>
              <a:gd name="connsiteY4" fmla="*/ 800542 h 800542"/>
              <a:gd name="connsiteX5" fmla="*/ 400271 w 2456383"/>
              <a:gd name="connsiteY5" fmla="*/ 400271 h 800542"/>
              <a:gd name="connsiteX6" fmla="*/ 0 w 2456383"/>
              <a:gd name="connsiteY6" fmla="*/ 0 h 8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383" h="800542">
                <a:moveTo>
                  <a:pt x="0" y="0"/>
                </a:moveTo>
                <a:lnTo>
                  <a:pt x="2056112" y="0"/>
                </a:lnTo>
                <a:lnTo>
                  <a:pt x="2456383" y="400271"/>
                </a:lnTo>
                <a:lnTo>
                  <a:pt x="2056112" y="800542"/>
                </a:lnTo>
                <a:lnTo>
                  <a:pt x="0" y="800542"/>
                </a:lnTo>
                <a:lnTo>
                  <a:pt x="400271" y="400271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281" tIns="26670" rIns="426941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latin typeface="DINPro-Bold" panose="02000503030000020004" pitchFamily="2" charset="0"/>
              </a:rPr>
              <a:t>Hitelkérelem befogadása</a:t>
            </a:r>
          </a:p>
        </p:txBody>
      </p:sp>
      <p:sp>
        <p:nvSpPr>
          <p:cNvPr id="30" name="Szabadkézi sokszög 29">
            <a:extLst>
              <a:ext uri="{FF2B5EF4-FFF2-40B4-BE49-F238E27FC236}">
                <a16:creationId xmlns:a16="http://schemas.microsoft.com/office/drawing/2014/main" id="{FA141481-0720-5338-7280-E075058E9C6A}"/>
              </a:ext>
            </a:extLst>
          </p:cNvPr>
          <p:cNvSpPr/>
          <p:nvPr/>
        </p:nvSpPr>
        <p:spPr>
          <a:xfrm>
            <a:off x="2857981" y="5708240"/>
            <a:ext cx="2840623" cy="800542"/>
          </a:xfrm>
          <a:custGeom>
            <a:avLst/>
            <a:gdLst>
              <a:gd name="connsiteX0" fmla="*/ 0 w 2840623"/>
              <a:gd name="connsiteY0" fmla="*/ 0 h 800542"/>
              <a:gd name="connsiteX1" fmla="*/ 2440352 w 2840623"/>
              <a:gd name="connsiteY1" fmla="*/ 0 h 800542"/>
              <a:gd name="connsiteX2" fmla="*/ 2840623 w 2840623"/>
              <a:gd name="connsiteY2" fmla="*/ 400271 h 800542"/>
              <a:gd name="connsiteX3" fmla="*/ 2440352 w 2840623"/>
              <a:gd name="connsiteY3" fmla="*/ 800542 h 800542"/>
              <a:gd name="connsiteX4" fmla="*/ 0 w 2840623"/>
              <a:gd name="connsiteY4" fmla="*/ 800542 h 800542"/>
              <a:gd name="connsiteX5" fmla="*/ 400271 w 2840623"/>
              <a:gd name="connsiteY5" fmla="*/ 400271 h 800542"/>
              <a:gd name="connsiteX6" fmla="*/ 0 w 2840623"/>
              <a:gd name="connsiteY6" fmla="*/ 0 h 8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0623" h="800542">
                <a:moveTo>
                  <a:pt x="0" y="0"/>
                </a:moveTo>
                <a:lnTo>
                  <a:pt x="2440352" y="0"/>
                </a:lnTo>
                <a:lnTo>
                  <a:pt x="2840623" y="400271"/>
                </a:lnTo>
                <a:lnTo>
                  <a:pt x="2440352" y="800542"/>
                </a:lnTo>
                <a:lnTo>
                  <a:pt x="0" y="800542"/>
                </a:lnTo>
                <a:lnTo>
                  <a:pt x="400271" y="400271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281" tIns="26670" rIns="426941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latin typeface="DINPro-Bold" panose="02000503030000020004" pitchFamily="2" charset="0"/>
              </a:rPr>
              <a:t>Hitel elbírálása, engedélyezése</a:t>
            </a:r>
          </a:p>
        </p:txBody>
      </p:sp>
      <p:sp>
        <p:nvSpPr>
          <p:cNvPr id="31" name="Szabadkézi sokszög 30">
            <a:extLst>
              <a:ext uri="{FF2B5EF4-FFF2-40B4-BE49-F238E27FC236}">
                <a16:creationId xmlns:a16="http://schemas.microsoft.com/office/drawing/2014/main" id="{906490E5-C6AD-6289-F12D-29625D5FAB43}"/>
              </a:ext>
            </a:extLst>
          </p:cNvPr>
          <p:cNvSpPr/>
          <p:nvPr/>
        </p:nvSpPr>
        <p:spPr>
          <a:xfrm>
            <a:off x="5498469" y="5708240"/>
            <a:ext cx="2231991" cy="800542"/>
          </a:xfrm>
          <a:custGeom>
            <a:avLst/>
            <a:gdLst>
              <a:gd name="connsiteX0" fmla="*/ 0 w 2231991"/>
              <a:gd name="connsiteY0" fmla="*/ 0 h 800542"/>
              <a:gd name="connsiteX1" fmla="*/ 1831720 w 2231991"/>
              <a:gd name="connsiteY1" fmla="*/ 0 h 800542"/>
              <a:gd name="connsiteX2" fmla="*/ 2231991 w 2231991"/>
              <a:gd name="connsiteY2" fmla="*/ 400271 h 800542"/>
              <a:gd name="connsiteX3" fmla="*/ 1831720 w 2231991"/>
              <a:gd name="connsiteY3" fmla="*/ 800542 h 800542"/>
              <a:gd name="connsiteX4" fmla="*/ 0 w 2231991"/>
              <a:gd name="connsiteY4" fmla="*/ 800542 h 800542"/>
              <a:gd name="connsiteX5" fmla="*/ 400271 w 2231991"/>
              <a:gd name="connsiteY5" fmla="*/ 400271 h 800542"/>
              <a:gd name="connsiteX6" fmla="*/ 0 w 2231991"/>
              <a:gd name="connsiteY6" fmla="*/ 0 h 8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991" h="800542">
                <a:moveTo>
                  <a:pt x="0" y="0"/>
                </a:moveTo>
                <a:lnTo>
                  <a:pt x="1831720" y="0"/>
                </a:lnTo>
                <a:lnTo>
                  <a:pt x="2231991" y="400271"/>
                </a:lnTo>
                <a:lnTo>
                  <a:pt x="1831720" y="800542"/>
                </a:lnTo>
                <a:lnTo>
                  <a:pt x="0" y="800542"/>
                </a:lnTo>
                <a:lnTo>
                  <a:pt x="400271" y="400271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281" tIns="26670" rIns="426941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latin typeface="DINPro-Bold" panose="02000503030000020004" pitchFamily="2" charset="0"/>
              </a:rPr>
              <a:t>Szerződés-kötés</a:t>
            </a:r>
          </a:p>
        </p:txBody>
      </p:sp>
      <p:sp>
        <p:nvSpPr>
          <p:cNvPr id="32" name="Szabadkézi sokszög 31">
            <a:extLst>
              <a:ext uri="{FF2B5EF4-FFF2-40B4-BE49-F238E27FC236}">
                <a16:creationId xmlns:a16="http://schemas.microsoft.com/office/drawing/2014/main" id="{286D9190-EE2D-3A72-B8BF-E51524B52359}"/>
              </a:ext>
            </a:extLst>
          </p:cNvPr>
          <p:cNvSpPr/>
          <p:nvPr/>
        </p:nvSpPr>
        <p:spPr>
          <a:xfrm>
            <a:off x="7530325" y="5708240"/>
            <a:ext cx="2112670" cy="800542"/>
          </a:xfrm>
          <a:custGeom>
            <a:avLst/>
            <a:gdLst>
              <a:gd name="connsiteX0" fmla="*/ 0 w 2112670"/>
              <a:gd name="connsiteY0" fmla="*/ 0 h 800542"/>
              <a:gd name="connsiteX1" fmla="*/ 1712399 w 2112670"/>
              <a:gd name="connsiteY1" fmla="*/ 0 h 800542"/>
              <a:gd name="connsiteX2" fmla="*/ 2112670 w 2112670"/>
              <a:gd name="connsiteY2" fmla="*/ 400271 h 800542"/>
              <a:gd name="connsiteX3" fmla="*/ 1712399 w 2112670"/>
              <a:gd name="connsiteY3" fmla="*/ 800542 h 800542"/>
              <a:gd name="connsiteX4" fmla="*/ 0 w 2112670"/>
              <a:gd name="connsiteY4" fmla="*/ 800542 h 800542"/>
              <a:gd name="connsiteX5" fmla="*/ 400271 w 2112670"/>
              <a:gd name="connsiteY5" fmla="*/ 400271 h 800542"/>
              <a:gd name="connsiteX6" fmla="*/ 0 w 2112670"/>
              <a:gd name="connsiteY6" fmla="*/ 0 h 8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2670" h="800542">
                <a:moveTo>
                  <a:pt x="0" y="0"/>
                </a:moveTo>
                <a:lnTo>
                  <a:pt x="1712399" y="0"/>
                </a:lnTo>
                <a:lnTo>
                  <a:pt x="2112670" y="400271"/>
                </a:lnTo>
                <a:lnTo>
                  <a:pt x="1712399" y="800542"/>
                </a:lnTo>
                <a:lnTo>
                  <a:pt x="0" y="800542"/>
                </a:lnTo>
                <a:lnTo>
                  <a:pt x="400271" y="400271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281" tIns="26670" rIns="426941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latin typeface="DINPro-Bold" panose="02000503030000020004" pitchFamily="2" charset="0"/>
              </a:rPr>
              <a:t>Folyósítás</a:t>
            </a:r>
          </a:p>
        </p:txBody>
      </p:sp>
      <p:sp>
        <p:nvSpPr>
          <p:cNvPr id="33" name="Szabadkézi sokszög 32">
            <a:extLst>
              <a:ext uri="{FF2B5EF4-FFF2-40B4-BE49-F238E27FC236}">
                <a16:creationId xmlns:a16="http://schemas.microsoft.com/office/drawing/2014/main" id="{859F734E-BA54-5C45-BD0C-B39213CE4863}"/>
              </a:ext>
            </a:extLst>
          </p:cNvPr>
          <p:cNvSpPr/>
          <p:nvPr/>
        </p:nvSpPr>
        <p:spPr>
          <a:xfrm>
            <a:off x="9442860" y="5708240"/>
            <a:ext cx="2145613" cy="800542"/>
          </a:xfrm>
          <a:custGeom>
            <a:avLst/>
            <a:gdLst>
              <a:gd name="connsiteX0" fmla="*/ 0 w 2145613"/>
              <a:gd name="connsiteY0" fmla="*/ 0 h 800542"/>
              <a:gd name="connsiteX1" fmla="*/ 1745342 w 2145613"/>
              <a:gd name="connsiteY1" fmla="*/ 0 h 800542"/>
              <a:gd name="connsiteX2" fmla="*/ 2145613 w 2145613"/>
              <a:gd name="connsiteY2" fmla="*/ 400271 h 800542"/>
              <a:gd name="connsiteX3" fmla="*/ 1745342 w 2145613"/>
              <a:gd name="connsiteY3" fmla="*/ 800542 h 800542"/>
              <a:gd name="connsiteX4" fmla="*/ 0 w 2145613"/>
              <a:gd name="connsiteY4" fmla="*/ 800542 h 800542"/>
              <a:gd name="connsiteX5" fmla="*/ 400271 w 2145613"/>
              <a:gd name="connsiteY5" fmla="*/ 400271 h 800542"/>
              <a:gd name="connsiteX6" fmla="*/ 0 w 2145613"/>
              <a:gd name="connsiteY6" fmla="*/ 0 h 80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5613" h="800542">
                <a:moveTo>
                  <a:pt x="0" y="0"/>
                </a:moveTo>
                <a:lnTo>
                  <a:pt x="1745342" y="0"/>
                </a:lnTo>
                <a:lnTo>
                  <a:pt x="2145613" y="400271"/>
                </a:lnTo>
                <a:lnTo>
                  <a:pt x="1745342" y="800542"/>
                </a:lnTo>
                <a:lnTo>
                  <a:pt x="0" y="800542"/>
                </a:lnTo>
                <a:lnTo>
                  <a:pt x="400271" y="400271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281" tIns="26670" rIns="426941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latin typeface="DINPro-Bold" panose="02000503030000020004" pitchFamily="2" charset="0"/>
              </a:rPr>
              <a:t>Törlesztés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88CD398B-CF89-DB4A-7E39-2A0FC52C459E}"/>
              </a:ext>
            </a:extLst>
          </p:cNvPr>
          <p:cNvGrpSpPr/>
          <p:nvPr/>
        </p:nvGrpSpPr>
        <p:grpSpPr>
          <a:xfrm>
            <a:off x="600767" y="2295968"/>
            <a:ext cx="10988672" cy="741586"/>
            <a:chOff x="600767" y="2295968"/>
            <a:chExt cx="10988672" cy="741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E99597D9-C0B1-1D12-FB30-03859D61FBAB}"/>
                </a:ext>
              </a:extLst>
            </p:cNvPr>
            <p:cNvSpPr/>
            <p:nvPr/>
          </p:nvSpPr>
          <p:spPr>
            <a:xfrm>
              <a:off x="600767" y="2295968"/>
              <a:ext cx="519110" cy="741586"/>
            </a:xfrm>
            <a:custGeom>
              <a:avLst/>
              <a:gdLst>
                <a:gd name="connsiteX0" fmla="*/ 0 w 741585"/>
                <a:gd name="connsiteY0" fmla="*/ 0 h 519109"/>
                <a:gd name="connsiteX1" fmla="*/ 482031 w 741585"/>
                <a:gd name="connsiteY1" fmla="*/ 0 h 519109"/>
                <a:gd name="connsiteX2" fmla="*/ 741585 w 741585"/>
                <a:gd name="connsiteY2" fmla="*/ 259555 h 519109"/>
                <a:gd name="connsiteX3" fmla="*/ 482031 w 741585"/>
                <a:gd name="connsiteY3" fmla="*/ 519109 h 519109"/>
                <a:gd name="connsiteX4" fmla="*/ 0 w 741585"/>
                <a:gd name="connsiteY4" fmla="*/ 519109 h 519109"/>
                <a:gd name="connsiteX5" fmla="*/ 259555 w 741585"/>
                <a:gd name="connsiteY5" fmla="*/ 259555 h 519109"/>
                <a:gd name="connsiteX6" fmla="*/ 0 w 741585"/>
                <a:gd name="connsiteY6" fmla="*/ 0 h 5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585" h="519109">
                  <a:moveTo>
                    <a:pt x="741585" y="0"/>
                  </a:moveTo>
                  <a:lnTo>
                    <a:pt x="741585" y="337421"/>
                  </a:lnTo>
                  <a:lnTo>
                    <a:pt x="370792" y="519109"/>
                  </a:lnTo>
                  <a:lnTo>
                    <a:pt x="0" y="337421"/>
                  </a:lnTo>
                  <a:lnTo>
                    <a:pt x="0" y="0"/>
                  </a:lnTo>
                  <a:lnTo>
                    <a:pt x="370792" y="181688"/>
                  </a:lnTo>
                  <a:lnTo>
                    <a:pt x="741585" y="0"/>
                  </a:lnTo>
                  <a:close/>
                </a:path>
              </a:pathLst>
            </a:custGeom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295556" rIns="0" bIns="259554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1)		</a:t>
              </a:r>
            </a:p>
          </p:txBody>
        </p:sp>
        <p:sp>
          <p:nvSpPr>
            <p:cNvPr id="14" name="Szabadkézi sokszög 13">
              <a:extLst>
                <a:ext uri="{FF2B5EF4-FFF2-40B4-BE49-F238E27FC236}">
                  <a16:creationId xmlns:a16="http://schemas.microsoft.com/office/drawing/2014/main" id="{A79753D1-2815-3BF1-C2DB-BD58A6F35029}"/>
                </a:ext>
              </a:extLst>
            </p:cNvPr>
            <p:cNvSpPr/>
            <p:nvPr/>
          </p:nvSpPr>
          <p:spPr>
            <a:xfrm>
              <a:off x="1119875" y="2295970"/>
              <a:ext cx="10469564" cy="482284"/>
            </a:xfrm>
            <a:custGeom>
              <a:avLst/>
              <a:gdLst>
                <a:gd name="connsiteX0" fmla="*/ 80382 w 482284"/>
                <a:gd name="connsiteY0" fmla="*/ 0 h 10469564"/>
                <a:gd name="connsiteX1" fmla="*/ 401902 w 482284"/>
                <a:gd name="connsiteY1" fmla="*/ 0 h 10469564"/>
                <a:gd name="connsiteX2" fmla="*/ 482284 w 482284"/>
                <a:gd name="connsiteY2" fmla="*/ 80382 h 10469564"/>
                <a:gd name="connsiteX3" fmla="*/ 482284 w 482284"/>
                <a:gd name="connsiteY3" fmla="*/ 10469564 h 10469564"/>
                <a:gd name="connsiteX4" fmla="*/ 482284 w 482284"/>
                <a:gd name="connsiteY4" fmla="*/ 10469564 h 10469564"/>
                <a:gd name="connsiteX5" fmla="*/ 0 w 482284"/>
                <a:gd name="connsiteY5" fmla="*/ 10469564 h 10469564"/>
                <a:gd name="connsiteX6" fmla="*/ 0 w 482284"/>
                <a:gd name="connsiteY6" fmla="*/ 10469564 h 10469564"/>
                <a:gd name="connsiteX7" fmla="*/ 0 w 482284"/>
                <a:gd name="connsiteY7" fmla="*/ 80382 h 10469564"/>
                <a:gd name="connsiteX8" fmla="*/ 80382 w 482284"/>
                <a:gd name="connsiteY8" fmla="*/ 0 h 1046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284" h="10469564">
                  <a:moveTo>
                    <a:pt x="482284" y="1744964"/>
                  </a:moveTo>
                  <a:lnTo>
                    <a:pt x="482284" y="8724600"/>
                  </a:lnTo>
                  <a:cubicBezTo>
                    <a:pt x="482284" y="9688317"/>
                    <a:pt x="480626" y="10469553"/>
                    <a:pt x="478581" y="10469553"/>
                  </a:cubicBezTo>
                  <a:lnTo>
                    <a:pt x="0" y="10469553"/>
                  </a:lnTo>
                  <a:lnTo>
                    <a:pt x="0" y="1046955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78581" y="11"/>
                  </a:lnTo>
                  <a:cubicBezTo>
                    <a:pt x="480626" y="11"/>
                    <a:pt x="482284" y="781247"/>
                    <a:pt x="482284" y="17449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6242" rIns="36242" bIns="36244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A hitellel megoldani kívánt cél pontos meghatározása.</a:t>
              </a:r>
            </a:p>
          </p:txBody>
        </p:sp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FD669E7C-0E69-42C2-8973-EE9ED8F30AA5}"/>
              </a:ext>
            </a:extLst>
          </p:cNvPr>
          <p:cNvGrpSpPr/>
          <p:nvPr/>
        </p:nvGrpSpPr>
        <p:grpSpPr>
          <a:xfrm>
            <a:off x="600767" y="2914217"/>
            <a:ext cx="10988672" cy="741585"/>
            <a:chOff x="600767" y="2914217"/>
            <a:chExt cx="10988672" cy="7415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zabadkézi sokszög 14">
              <a:extLst>
                <a:ext uri="{FF2B5EF4-FFF2-40B4-BE49-F238E27FC236}">
                  <a16:creationId xmlns:a16="http://schemas.microsoft.com/office/drawing/2014/main" id="{FF97C33C-CF76-20E5-D95F-85A241F8C4A9}"/>
                </a:ext>
              </a:extLst>
            </p:cNvPr>
            <p:cNvSpPr/>
            <p:nvPr/>
          </p:nvSpPr>
          <p:spPr>
            <a:xfrm>
              <a:off x="600767" y="2914217"/>
              <a:ext cx="519109" cy="741585"/>
            </a:xfrm>
            <a:custGeom>
              <a:avLst/>
              <a:gdLst>
                <a:gd name="connsiteX0" fmla="*/ 0 w 741585"/>
                <a:gd name="connsiteY0" fmla="*/ 0 h 519109"/>
                <a:gd name="connsiteX1" fmla="*/ 482031 w 741585"/>
                <a:gd name="connsiteY1" fmla="*/ 0 h 519109"/>
                <a:gd name="connsiteX2" fmla="*/ 741585 w 741585"/>
                <a:gd name="connsiteY2" fmla="*/ 259555 h 519109"/>
                <a:gd name="connsiteX3" fmla="*/ 482031 w 741585"/>
                <a:gd name="connsiteY3" fmla="*/ 519109 h 519109"/>
                <a:gd name="connsiteX4" fmla="*/ 0 w 741585"/>
                <a:gd name="connsiteY4" fmla="*/ 519109 h 519109"/>
                <a:gd name="connsiteX5" fmla="*/ 259555 w 741585"/>
                <a:gd name="connsiteY5" fmla="*/ 259555 h 519109"/>
                <a:gd name="connsiteX6" fmla="*/ 0 w 741585"/>
                <a:gd name="connsiteY6" fmla="*/ 0 h 5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585" h="519109">
                  <a:moveTo>
                    <a:pt x="741585" y="0"/>
                  </a:moveTo>
                  <a:lnTo>
                    <a:pt x="741585" y="337421"/>
                  </a:lnTo>
                  <a:lnTo>
                    <a:pt x="370792" y="519109"/>
                  </a:lnTo>
                  <a:lnTo>
                    <a:pt x="0" y="337421"/>
                  </a:lnTo>
                  <a:lnTo>
                    <a:pt x="0" y="0"/>
                  </a:lnTo>
                  <a:lnTo>
                    <a:pt x="370792" y="181688"/>
                  </a:lnTo>
                  <a:lnTo>
                    <a:pt x="741585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295555" rIns="-1" bIns="259554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2)</a:t>
              </a:r>
            </a:p>
          </p:txBody>
        </p:sp>
        <p:sp>
          <p:nvSpPr>
            <p:cNvPr id="16" name="Szabadkézi sokszög 15">
              <a:extLst>
                <a:ext uri="{FF2B5EF4-FFF2-40B4-BE49-F238E27FC236}">
                  <a16:creationId xmlns:a16="http://schemas.microsoft.com/office/drawing/2014/main" id="{9665DF2B-0A2A-820F-17C1-C0B2BEC44CF6}"/>
                </a:ext>
              </a:extLst>
            </p:cNvPr>
            <p:cNvSpPr/>
            <p:nvPr/>
          </p:nvSpPr>
          <p:spPr>
            <a:xfrm>
              <a:off x="1119875" y="2914218"/>
              <a:ext cx="10469564" cy="482030"/>
            </a:xfrm>
            <a:custGeom>
              <a:avLst/>
              <a:gdLst>
                <a:gd name="connsiteX0" fmla="*/ 80340 w 482030"/>
                <a:gd name="connsiteY0" fmla="*/ 0 h 10469564"/>
                <a:gd name="connsiteX1" fmla="*/ 401690 w 482030"/>
                <a:gd name="connsiteY1" fmla="*/ 0 h 10469564"/>
                <a:gd name="connsiteX2" fmla="*/ 482030 w 482030"/>
                <a:gd name="connsiteY2" fmla="*/ 80340 h 10469564"/>
                <a:gd name="connsiteX3" fmla="*/ 482030 w 482030"/>
                <a:gd name="connsiteY3" fmla="*/ 10469564 h 10469564"/>
                <a:gd name="connsiteX4" fmla="*/ 482030 w 482030"/>
                <a:gd name="connsiteY4" fmla="*/ 10469564 h 10469564"/>
                <a:gd name="connsiteX5" fmla="*/ 0 w 482030"/>
                <a:gd name="connsiteY5" fmla="*/ 10469564 h 10469564"/>
                <a:gd name="connsiteX6" fmla="*/ 0 w 482030"/>
                <a:gd name="connsiteY6" fmla="*/ 10469564 h 10469564"/>
                <a:gd name="connsiteX7" fmla="*/ 0 w 482030"/>
                <a:gd name="connsiteY7" fmla="*/ 80340 h 10469564"/>
                <a:gd name="connsiteX8" fmla="*/ 80340 w 482030"/>
                <a:gd name="connsiteY8" fmla="*/ 0 h 1046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030" h="10469564">
                  <a:moveTo>
                    <a:pt x="482030" y="1744971"/>
                  </a:moveTo>
                  <a:lnTo>
                    <a:pt x="482030" y="8724593"/>
                  </a:lnTo>
                  <a:cubicBezTo>
                    <a:pt x="482030" y="9688318"/>
                    <a:pt x="480374" y="10469553"/>
                    <a:pt x="478331" y="10469553"/>
                  </a:cubicBezTo>
                  <a:lnTo>
                    <a:pt x="0" y="10469553"/>
                  </a:lnTo>
                  <a:lnTo>
                    <a:pt x="0" y="1046955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78331" y="11"/>
                  </a:lnTo>
                  <a:cubicBezTo>
                    <a:pt x="480374" y="11"/>
                    <a:pt x="482030" y="781246"/>
                    <a:pt x="482030" y="1744971"/>
                  </a:cubicBez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6230" rIns="36230" bIns="362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ct val="100000"/>
                <a:buFontTx/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A megoldási lehetőségek összegyűjtése.</a:t>
              </a: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96123595-8B7F-45AF-AA5B-8ECEE656E515}"/>
              </a:ext>
            </a:extLst>
          </p:cNvPr>
          <p:cNvGrpSpPr/>
          <p:nvPr/>
        </p:nvGrpSpPr>
        <p:grpSpPr>
          <a:xfrm>
            <a:off x="600767" y="3532466"/>
            <a:ext cx="10988672" cy="741585"/>
            <a:chOff x="600767" y="3532466"/>
            <a:chExt cx="10988672" cy="7415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Szabadkézi sokszög 16">
              <a:extLst>
                <a:ext uri="{FF2B5EF4-FFF2-40B4-BE49-F238E27FC236}">
                  <a16:creationId xmlns:a16="http://schemas.microsoft.com/office/drawing/2014/main" id="{0ADCE7B9-0821-6CD6-885A-C1BA4AE6C663}"/>
                </a:ext>
              </a:extLst>
            </p:cNvPr>
            <p:cNvSpPr/>
            <p:nvPr/>
          </p:nvSpPr>
          <p:spPr>
            <a:xfrm>
              <a:off x="600767" y="3532466"/>
              <a:ext cx="519109" cy="741585"/>
            </a:xfrm>
            <a:custGeom>
              <a:avLst/>
              <a:gdLst>
                <a:gd name="connsiteX0" fmla="*/ 0 w 741585"/>
                <a:gd name="connsiteY0" fmla="*/ 0 h 519109"/>
                <a:gd name="connsiteX1" fmla="*/ 482031 w 741585"/>
                <a:gd name="connsiteY1" fmla="*/ 0 h 519109"/>
                <a:gd name="connsiteX2" fmla="*/ 741585 w 741585"/>
                <a:gd name="connsiteY2" fmla="*/ 259555 h 519109"/>
                <a:gd name="connsiteX3" fmla="*/ 482031 w 741585"/>
                <a:gd name="connsiteY3" fmla="*/ 519109 h 519109"/>
                <a:gd name="connsiteX4" fmla="*/ 0 w 741585"/>
                <a:gd name="connsiteY4" fmla="*/ 519109 h 519109"/>
                <a:gd name="connsiteX5" fmla="*/ 259555 w 741585"/>
                <a:gd name="connsiteY5" fmla="*/ 259555 h 519109"/>
                <a:gd name="connsiteX6" fmla="*/ 0 w 741585"/>
                <a:gd name="connsiteY6" fmla="*/ 0 h 5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585" h="519109">
                  <a:moveTo>
                    <a:pt x="741585" y="0"/>
                  </a:moveTo>
                  <a:lnTo>
                    <a:pt x="741585" y="337421"/>
                  </a:lnTo>
                  <a:lnTo>
                    <a:pt x="370792" y="519109"/>
                  </a:lnTo>
                  <a:lnTo>
                    <a:pt x="0" y="337421"/>
                  </a:lnTo>
                  <a:lnTo>
                    <a:pt x="0" y="0"/>
                  </a:lnTo>
                  <a:lnTo>
                    <a:pt x="370792" y="181688"/>
                  </a:lnTo>
                  <a:lnTo>
                    <a:pt x="741585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295555" rIns="-1" bIns="259554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3)</a:t>
              </a:r>
            </a:p>
          </p:txBody>
        </p:sp>
        <p:sp>
          <p:nvSpPr>
            <p:cNvPr id="18" name="Szabadkézi sokszög 17">
              <a:extLst>
                <a:ext uri="{FF2B5EF4-FFF2-40B4-BE49-F238E27FC236}">
                  <a16:creationId xmlns:a16="http://schemas.microsoft.com/office/drawing/2014/main" id="{8AFBD070-E19B-4C3D-85EF-4B6186C34BDA}"/>
                </a:ext>
              </a:extLst>
            </p:cNvPr>
            <p:cNvSpPr/>
            <p:nvPr/>
          </p:nvSpPr>
          <p:spPr>
            <a:xfrm>
              <a:off x="1119875" y="3555416"/>
              <a:ext cx="10469564" cy="482030"/>
            </a:xfrm>
            <a:custGeom>
              <a:avLst/>
              <a:gdLst>
                <a:gd name="connsiteX0" fmla="*/ 80340 w 482030"/>
                <a:gd name="connsiteY0" fmla="*/ 0 h 10469564"/>
                <a:gd name="connsiteX1" fmla="*/ 401690 w 482030"/>
                <a:gd name="connsiteY1" fmla="*/ 0 h 10469564"/>
                <a:gd name="connsiteX2" fmla="*/ 482030 w 482030"/>
                <a:gd name="connsiteY2" fmla="*/ 80340 h 10469564"/>
                <a:gd name="connsiteX3" fmla="*/ 482030 w 482030"/>
                <a:gd name="connsiteY3" fmla="*/ 10469564 h 10469564"/>
                <a:gd name="connsiteX4" fmla="*/ 482030 w 482030"/>
                <a:gd name="connsiteY4" fmla="*/ 10469564 h 10469564"/>
                <a:gd name="connsiteX5" fmla="*/ 0 w 482030"/>
                <a:gd name="connsiteY5" fmla="*/ 10469564 h 10469564"/>
                <a:gd name="connsiteX6" fmla="*/ 0 w 482030"/>
                <a:gd name="connsiteY6" fmla="*/ 10469564 h 10469564"/>
                <a:gd name="connsiteX7" fmla="*/ 0 w 482030"/>
                <a:gd name="connsiteY7" fmla="*/ 80340 h 10469564"/>
                <a:gd name="connsiteX8" fmla="*/ 80340 w 482030"/>
                <a:gd name="connsiteY8" fmla="*/ 0 h 1046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030" h="10469564">
                  <a:moveTo>
                    <a:pt x="482030" y="1744971"/>
                  </a:moveTo>
                  <a:lnTo>
                    <a:pt x="482030" y="8724593"/>
                  </a:lnTo>
                  <a:cubicBezTo>
                    <a:pt x="482030" y="9688318"/>
                    <a:pt x="480374" y="10469553"/>
                    <a:pt x="478331" y="10469553"/>
                  </a:cubicBezTo>
                  <a:lnTo>
                    <a:pt x="0" y="10469553"/>
                  </a:lnTo>
                  <a:lnTo>
                    <a:pt x="0" y="1046955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78331" y="11"/>
                  </a:lnTo>
                  <a:cubicBezTo>
                    <a:pt x="480374" y="11"/>
                    <a:pt x="482030" y="781246"/>
                    <a:pt x="482030" y="174497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6230" rIns="36230" bIns="362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A megoldási lehetőségek összehasonlítása, mérlegelése.</a:t>
              </a: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B3B006BD-79C7-2391-46B8-F2A4043C466C}"/>
              </a:ext>
            </a:extLst>
          </p:cNvPr>
          <p:cNvGrpSpPr/>
          <p:nvPr/>
        </p:nvGrpSpPr>
        <p:grpSpPr>
          <a:xfrm>
            <a:off x="600767" y="4150714"/>
            <a:ext cx="10988672" cy="741585"/>
            <a:chOff x="600767" y="4150714"/>
            <a:chExt cx="10988672" cy="7415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Szabadkézi sokszög 18">
              <a:extLst>
                <a:ext uri="{FF2B5EF4-FFF2-40B4-BE49-F238E27FC236}">
                  <a16:creationId xmlns:a16="http://schemas.microsoft.com/office/drawing/2014/main" id="{13CA8B18-9F9F-1A5C-1986-8B57A4A2FF98}"/>
                </a:ext>
              </a:extLst>
            </p:cNvPr>
            <p:cNvSpPr/>
            <p:nvPr/>
          </p:nvSpPr>
          <p:spPr>
            <a:xfrm>
              <a:off x="600767" y="4150714"/>
              <a:ext cx="519109" cy="741585"/>
            </a:xfrm>
            <a:custGeom>
              <a:avLst/>
              <a:gdLst>
                <a:gd name="connsiteX0" fmla="*/ 0 w 741585"/>
                <a:gd name="connsiteY0" fmla="*/ 0 h 519109"/>
                <a:gd name="connsiteX1" fmla="*/ 482031 w 741585"/>
                <a:gd name="connsiteY1" fmla="*/ 0 h 519109"/>
                <a:gd name="connsiteX2" fmla="*/ 741585 w 741585"/>
                <a:gd name="connsiteY2" fmla="*/ 259555 h 519109"/>
                <a:gd name="connsiteX3" fmla="*/ 482031 w 741585"/>
                <a:gd name="connsiteY3" fmla="*/ 519109 h 519109"/>
                <a:gd name="connsiteX4" fmla="*/ 0 w 741585"/>
                <a:gd name="connsiteY4" fmla="*/ 519109 h 519109"/>
                <a:gd name="connsiteX5" fmla="*/ 259555 w 741585"/>
                <a:gd name="connsiteY5" fmla="*/ 259555 h 519109"/>
                <a:gd name="connsiteX6" fmla="*/ 0 w 741585"/>
                <a:gd name="connsiteY6" fmla="*/ 0 h 5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585" h="519109">
                  <a:moveTo>
                    <a:pt x="741585" y="0"/>
                  </a:moveTo>
                  <a:lnTo>
                    <a:pt x="741585" y="337421"/>
                  </a:lnTo>
                  <a:lnTo>
                    <a:pt x="370792" y="519109"/>
                  </a:lnTo>
                  <a:lnTo>
                    <a:pt x="0" y="337421"/>
                  </a:lnTo>
                  <a:lnTo>
                    <a:pt x="0" y="0"/>
                  </a:lnTo>
                  <a:lnTo>
                    <a:pt x="370792" y="181688"/>
                  </a:lnTo>
                  <a:lnTo>
                    <a:pt x="741585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295555" rIns="-1" bIns="259554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4)</a:t>
              </a:r>
            </a:p>
          </p:txBody>
        </p:sp>
        <p:sp>
          <p:nvSpPr>
            <p:cNvPr id="20" name="Szabadkézi sokszög 19">
              <a:extLst>
                <a:ext uri="{FF2B5EF4-FFF2-40B4-BE49-F238E27FC236}">
                  <a16:creationId xmlns:a16="http://schemas.microsoft.com/office/drawing/2014/main" id="{37299DAE-918B-7F06-B2C1-05AA0067CB19}"/>
                </a:ext>
              </a:extLst>
            </p:cNvPr>
            <p:cNvSpPr/>
            <p:nvPr/>
          </p:nvSpPr>
          <p:spPr>
            <a:xfrm>
              <a:off x="1119875" y="4173665"/>
              <a:ext cx="10469564" cy="482030"/>
            </a:xfrm>
            <a:custGeom>
              <a:avLst/>
              <a:gdLst>
                <a:gd name="connsiteX0" fmla="*/ 80340 w 482030"/>
                <a:gd name="connsiteY0" fmla="*/ 0 h 10469564"/>
                <a:gd name="connsiteX1" fmla="*/ 401690 w 482030"/>
                <a:gd name="connsiteY1" fmla="*/ 0 h 10469564"/>
                <a:gd name="connsiteX2" fmla="*/ 482030 w 482030"/>
                <a:gd name="connsiteY2" fmla="*/ 80340 h 10469564"/>
                <a:gd name="connsiteX3" fmla="*/ 482030 w 482030"/>
                <a:gd name="connsiteY3" fmla="*/ 10469564 h 10469564"/>
                <a:gd name="connsiteX4" fmla="*/ 482030 w 482030"/>
                <a:gd name="connsiteY4" fmla="*/ 10469564 h 10469564"/>
                <a:gd name="connsiteX5" fmla="*/ 0 w 482030"/>
                <a:gd name="connsiteY5" fmla="*/ 10469564 h 10469564"/>
                <a:gd name="connsiteX6" fmla="*/ 0 w 482030"/>
                <a:gd name="connsiteY6" fmla="*/ 10469564 h 10469564"/>
                <a:gd name="connsiteX7" fmla="*/ 0 w 482030"/>
                <a:gd name="connsiteY7" fmla="*/ 80340 h 10469564"/>
                <a:gd name="connsiteX8" fmla="*/ 80340 w 482030"/>
                <a:gd name="connsiteY8" fmla="*/ 0 h 1046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030" h="10469564">
                  <a:moveTo>
                    <a:pt x="482030" y="1744971"/>
                  </a:moveTo>
                  <a:lnTo>
                    <a:pt x="482030" y="8724593"/>
                  </a:lnTo>
                  <a:cubicBezTo>
                    <a:pt x="482030" y="9688318"/>
                    <a:pt x="480374" y="10469553"/>
                    <a:pt x="478331" y="10469553"/>
                  </a:cubicBezTo>
                  <a:lnTo>
                    <a:pt x="0" y="10469553"/>
                  </a:lnTo>
                  <a:lnTo>
                    <a:pt x="0" y="1046955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78331" y="11"/>
                  </a:lnTo>
                  <a:cubicBezTo>
                    <a:pt x="480374" y="11"/>
                    <a:pt x="482030" y="781246"/>
                    <a:pt x="482030" y="174497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6230" rIns="36230" bIns="36232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Döntés.</a:t>
              </a: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ED59DC5B-28AF-8B52-BB06-3AC41BBD787D}"/>
              </a:ext>
            </a:extLst>
          </p:cNvPr>
          <p:cNvGrpSpPr/>
          <p:nvPr/>
        </p:nvGrpSpPr>
        <p:grpSpPr>
          <a:xfrm>
            <a:off x="600767" y="4768963"/>
            <a:ext cx="10988672" cy="741585"/>
            <a:chOff x="600767" y="4768963"/>
            <a:chExt cx="10988672" cy="7415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Szabadkézi sokszög 20">
              <a:extLst>
                <a:ext uri="{FF2B5EF4-FFF2-40B4-BE49-F238E27FC236}">
                  <a16:creationId xmlns:a16="http://schemas.microsoft.com/office/drawing/2014/main" id="{528A1A99-8249-5AA5-CBB2-5F19057C4D6C}"/>
                </a:ext>
              </a:extLst>
            </p:cNvPr>
            <p:cNvSpPr/>
            <p:nvPr/>
          </p:nvSpPr>
          <p:spPr>
            <a:xfrm>
              <a:off x="600767" y="4768963"/>
              <a:ext cx="519109" cy="741585"/>
            </a:xfrm>
            <a:custGeom>
              <a:avLst/>
              <a:gdLst>
                <a:gd name="connsiteX0" fmla="*/ 0 w 741585"/>
                <a:gd name="connsiteY0" fmla="*/ 0 h 519109"/>
                <a:gd name="connsiteX1" fmla="*/ 482031 w 741585"/>
                <a:gd name="connsiteY1" fmla="*/ 0 h 519109"/>
                <a:gd name="connsiteX2" fmla="*/ 741585 w 741585"/>
                <a:gd name="connsiteY2" fmla="*/ 259555 h 519109"/>
                <a:gd name="connsiteX3" fmla="*/ 482031 w 741585"/>
                <a:gd name="connsiteY3" fmla="*/ 519109 h 519109"/>
                <a:gd name="connsiteX4" fmla="*/ 0 w 741585"/>
                <a:gd name="connsiteY4" fmla="*/ 519109 h 519109"/>
                <a:gd name="connsiteX5" fmla="*/ 259555 w 741585"/>
                <a:gd name="connsiteY5" fmla="*/ 259555 h 519109"/>
                <a:gd name="connsiteX6" fmla="*/ 0 w 741585"/>
                <a:gd name="connsiteY6" fmla="*/ 0 h 5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585" h="519109">
                  <a:moveTo>
                    <a:pt x="741585" y="0"/>
                  </a:moveTo>
                  <a:lnTo>
                    <a:pt x="741585" y="337421"/>
                  </a:lnTo>
                  <a:lnTo>
                    <a:pt x="370792" y="519109"/>
                  </a:lnTo>
                  <a:lnTo>
                    <a:pt x="0" y="337421"/>
                  </a:lnTo>
                  <a:lnTo>
                    <a:pt x="0" y="0"/>
                  </a:lnTo>
                  <a:lnTo>
                    <a:pt x="370792" y="181688"/>
                  </a:lnTo>
                  <a:lnTo>
                    <a:pt x="741585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295555" rIns="-1" bIns="259554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5)</a:t>
              </a:r>
            </a:p>
          </p:txBody>
        </p:sp>
        <p:sp>
          <p:nvSpPr>
            <p:cNvPr id="22" name="Szabadkézi sokszög 21">
              <a:extLst>
                <a:ext uri="{FF2B5EF4-FFF2-40B4-BE49-F238E27FC236}">
                  <a16:creationId xmlns:a16="http://schemas.microsoft.com/office/drawing/2014/main" id="{6C160228-A23A-4284-7E20-B3F5692AC92C}"/>
                </a:ext>
              </a:extLst>
            </p:cNvPr>
            <p:cNvSpPr/>
            <p:nvPr/>
          </p:nvSpPr>
          <p:spPr>
            <a:xfrm>
              <a:off x="1119875" y="4768964"/>
              <a:ext cx="10469564" cy="482031"/>
            </a:xfrm>
            <a:custGeom>
              <a:avLst/>
              <a:gdLst>
                <a:gd name="connsiteX0" fmla="*/ 80340 w 482030"/>
                <a:gd name="connsiteY0" fmla="*/ 0 h 10469564"/>
                <a:gd name="connsiteX1" fmla="*/ 401690 w 482030"/>
                <a:gd name="connsiteY1" fmla="*/ 0 h 10469564"/>
                <a:gd name="connsiteX2" fmla="*/ 482030 w 482030"/>
                <a:gd name="connsiteY2" fmla="*/ 80340 h 10469564"/>
                <a:gd name="connsiteX3" fmla="*/ 482030 w 482030"/>
                <a:gd name="connsiteY3" fmla="*/ 10469564 h 10469564"/>
                <a:gd name="connsiteX4" fmla="*/ 482030 w 482030"/>
                <a:gd name="connsiteY4" fmla="*/ 10469564 h 10469564"/>
                <a:gd name="connsiteX5" fmla="*/ 0 w 482030"/>
                <a:gd name="connsiteY5" fmla="*/ 10469564 h 10469564"/>
                <a:gd name="connsiteX6" fmla="*/ 0 w 482030"/>
                <a:gd name="connsiteY6" fmla="*/ 10469564 h 10469564"/>
                <a:gd name="connsiteX7" fmla="*/ 0 w 482030"/>
                <a:gd name="connsiteY7" fmla="*/ 80340 h 10469564"/>
                <a:gd name="connsiteX8" fmla="*/ 80340 w 482030"/>
                <a:gd name="connsiteY8" fmla="*/ 0 h 1046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030" h="10469564">
                  <a:moveTo>
                    <a:pt x="482030" y="1744971"/>
                  </a:moveTo>
                  <a:lnTo>
                    <a:pt x="482030" y="8724593"/>
                  </a:lnTo>
                  <a:cubicBezTo>
                    <a:pt x="482030" y="9688318"/>
                    <a:pt x="480374" y="10469553"/>
                    <a:pt x="478331" y="10469553"/>
                  </a:cubicBezTo>
                  <a:lnTo>
                    <a:pt x="0" y="10469553"/>
                  </a:lnTo>
                  <a:lnTo>
                    <a:pt x="0" y="1046955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78331" y="11"/>
                  </a:lnTo>
                  <a:cubicBezTo>
                    <a:pt x="480374" y="11"/>
                    <a:pt x="482030" y="781246"/>
                    <a:pt x="482030" y="174497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36230" rIns="36230" bIns="36233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A hitelkérelem benyújtása.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2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83F569A7-3912-88E3-C1D1-47E3156981CB}"/>
              </a:ext>
            </a:extLst>
          </p:cNvPr>
          <p:cNvGrpSpPr/>
          <p:nvPr/>
        </p:nvGrpSpPr>
        <p:grpSpPr>
          <a:xfrm>
            <a:off x="1517486" y="4763269"/>
            <a:ext cx="10149229" cy="1750140"/>
            <a:chOff x="1517486" y="4763269"/>
            <a:chExt cx="10149229" cy="1750140"/>
          </a:xfrm>
        </p:grpSpPr>
        <p:sp>
          <p:nvSpPr>
            <p:cNvPr id="37" name="Szabadkézi sokszög 36">
              <a:extLst>
                <a:ext uri="{FF2B5EF4-FFF2-40B4-BE49-F238E27FC236}">
                  <a16:creationId xmlns:a16="http://schemas.microsoft.com/office/drawing/2014/main" id="{2A084723-3072-C005-C62B-32511365058F}"/>
                </a:ext>
              </a:extLst>
            </p:cNvPr>
            <p:cNvSpPr/>
            <p:nvPr/>
          </p:nvSpPr>
          <p:spPr>
            <a:xfrm>
              <a:off x="1517486" y="4969909"/>
              <a:ext cx="10149229" cy="1543500"/>
            </a:xfrm>
            <a:custGeom>
              <a:avLst/>
              <a:gdLst>
                <a:gd name="connsiteX0" fmla="*/ 0 w 10149229"/>
                <a:gd name="connsiteY0" fmla="*/ 0 h 1543500"/>
                <a:gd name="connsiteX1" fmla="*/ 10149229 w 10149229"/>
                <a:gd name="connsiteY1" fmla="*/ 0 h 1543500"/>
                <a:gd name="connsiteX2" fmla="*/ 10149229 w 10149229"/>
                <a:gd name="connsiteY2" fmla="*/ 1543500 h 1543500"/>
                <a:gd name="connsiteX3" fmla="*/ 0 w 10149229"/>
                <a:gd name="connsiteY3" fmla="*/ 1543500 h 1543500"/>
                <a:gd name="connsiteX4" fmla="*/ 0 w 10149229"/>
                <a:gd name="connsiteY4" fmla="*/ 0 h 15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229" h="1543500">
                  <a:moveTo>
                    <a:pt x="0" y="0"/>
                  </a:moveTo>
                  <a:lnTo>
                    <a:pt x="10149229" y="0"/>
                  </a:lnTo>
                  <a:lnTo>
                    <a:pt x="10149229" y="1543500"/>
                  </a:lnTo>
                  <a:lnTo>
                    <a:pt x="0" y="15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</a:schemeClr>
            </a:solidFill>
            <a:ln w="254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7693" tIns="291592" rIns="787693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2"/>
                </a:buClr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38" name="Szabadkézi sokszög 37">
              <a:extLst>
                <a:ext uri="{FF2B5EF4-FFF2-40B4-BE49-F238E27FC236}">
                  <a16:creationId xmlns:a16="http://schemas.microsoft.com/office/drawing/2014/main" id="{D50DFBB8-2B3E-0B52-B0B6-4B94C4733F46}"/>
                </a:ext>
              </a:extLst>
            </p:cNvPr>
            <p:cNvSpPr/>
            <p:nvPr/>
          </p:nvSpPr>
          <p:spPr>
            <a:xfrm>
              <a:off x="1750386" y="4763269"/>
              <a:ext cx="6292450" cy="413279"/>
            </a:xfrm>
            <a:custGeom>
              <a:avLst/>
              <a:gdLst>
                <a:gd name="connsiteX0" fmla="*/ 0 w 6292450"/>
                <a:gd name="connsiteY0" fmla="*/ 68881 h 413279"/>
                <a:gd name="connsiteX1" fmla="*/ 68881 w 6292450"/>
                <a:gd name="connsiteY1" fmla="*/ 0 h 413279"/>
                <a:gd name="connsiteX2" fmla="*/ 6223569 w 6292450"/>
                <a:gd name="connsiteY2" fmla="*/ 0 h 413279"/>
                <a:gd name="connsiteX3" fmla="*/ 6292450 w 6292450"/>
                <a:gd name="connsiteY3" fmla="*/ 68881 h 413279"/>
                <a:gd name="connsiteX4" fmla="*/ 6292450 w 6292450"/>
                <a:gd name="connsiteY4" fmla="*/ 344398 h 413279"/>
                <a:gd name="connsiteX5" fmla="*/ 6223569 w 6292450"/>
                <a:gd name="connsiteY5" fmla="*/ 413279 h 413279"/>
                <a:gd name="connsiteX6" fmla="*/ 68881 w 6292450"/>
                <a:gd name="connsiteY6" fmla="*/ 413279 h 413279"/>
                <a:gd name="connsiteX7" fmla="*/ 0 w 6292450"/>
                <a:gd name="connsiteY7" fmla="*/ 344398 h 413279"/>
                <a:gd name="connsiteX8" fmla="*/ 0 w 6292450"/>
                <a:gd name="connsiteY8" fmla="*/ 68881 h 41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450" h="413279">
                  <a:moveTo>
                    <a:pt x="0" y="68881"/>
                  </a:moveTo>
                  <a:cubicBezTo>
                    <a:pt x="0" y="30839"/>
                    <a:pt x="30839" y="0"/>
                    <a:pt x="68881" y="0"/>
                  </a:cubicBezTo>
                  <a:lnTo>
                    <a:pt x="6223569" y="0"/>
                  </a:lnTo>
                  <a:cubicBezTo>
                    <a:pt x="6261611" y="0"/>
                    <a:pt x="6292450" y="30839"/>
                    <a:pt x="6292450" y="68881"/>
                  </a:cubicBezTo>
                  <a:lnTo>
                    <a:pt x="6292450" y="344398"/>
                  </a:lnTo>
                  <a:cubicBezTo>
                    <a:pt x="6292450" y="382440"/>
                    <a:pt x="6261611" y="413279"/>
                    <a:pt x="6223569" y="413279"/>
                  </a:cubicBezTo>
                  <a:lnTo>
                    <a:pt x="68881" y="413279"/>
                  </a:lnTo>
                  <a:cubicBezTo>
                    <a:pt x="30839" y="413279"/>
                    <a:pt x="0" y="382440"/>
                    <a:pt x="0" y="344398"/>
                  </a:cubicBezTo>
                  <a:lnTo>
                    <a:pt x="0" y="688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707" tIns="20175" rIns="288707" bIns="20175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Kockázat csökkentése</a:t>
              </a:r>
            </a:p>
          </p:txBody>
        </p:sp>
      </p:grpSp>
      <p:sp>
        <p:nvSpPr>
          <p:cNvPr id="50" name="Szabadkézi sokszög 49">
            <a:extLst>
              <a:ext uri="{FF2B5EF4-FFF2-40B4-BE49-F238E27FC236}">
                <a16:creationId xmlns:a16="http://schemas.microsoft.com/office/drawing/2014/main" id="{76F81554-2E08-F0CA-A327-88538B5838AF}"/>
              </a:ext>
            </a:extLst>
          </p:cNvPr>
          <p:cNvSpPr/>
          <p:nvPr/>
        </p:nvSpPr>
        <p:spPr>
          <a:xfrm>
            <a:off x="1517486" y="5018854"/>
            <a:ext cx="10149229" cy="1499431"/>
          </a:xfrm>
          <a:custGeom>
            <a:avLst/>
            <a:gdLst>
              <a:gd name="connsiteX0" fmla="*/ 0 w 10149229"/>
              <a:gd name="connsiteY0" fmla="*/ 0 h 1543500"/>
              <a:gd name="connsiteX1" fmla="*/ 10149229 w 10149229"/>
              <a:gd name="connsiteY1" fmla="*/ 0 h 1543500"/>
              <a:gd name="connsiteX2" fmla="*/ 10149229 w 10149229"/>
              <a:gd name="connsiteY2" fmla="*/ 1543500 h 1543500"/>
              <a:gd name="connsiteX3" fmla="*/ 0 w 10149229"/>
              <a:gd name="connsiteY3" fmla="*/ 1543500 h 1543500"/>
              <a:gd name="connsiteX4" fmla="*/ 0 w 10149229"/>
              <a:gd name="connsiteY4" fmla="*/ 0 h 15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9229" h="1543500">
                <a:moveTo>
                  <a:pt x="0" y="0"/>
                </a:moveTo>
                <a:lnTo>
                  <a:pt x="10149229" y="0"/>
                </a:lnTo>
                <a:lnTo>
                  <a:pt x="10149229" y="1543500"/>
                </a:lnTo>
                <a:lnTo>
                  <a:pt x="0" y="15435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7693" tIns="291592" rIns="787693" bIns="142240" numCol="1" spcCol="1270" anchor="t" anchorCtr="0">
            <a:noAutofit/>
          </a:bodyPr>
          <a:lstStyle/>
          <a:p>
            <a:pPr marL="234900" lvl="1" indent="-234900" algn="l" defTabSz="8890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Font typeface="Rendszerbetűtípus - normál"/>
              <a:buChar char="●"/>
            </a:pPr>
            <a:r>
              <a:rPr lang="hu-HU" sz="2000" b="1" i="0" kern="1200" dirty="0">
                <a:latin typeface="DINPro-Bold" panose="02000503030000020004" pitchFamily="2" charset="0"/>
              </a:rPr>
              <a:t>fogyasztói tudatosság</a:t>
            </a:r>
          </a:p>
          <a:p>
            <a:pPr marL="234900" lvl="1" indent="-234900" algn="l" defTabSz="8890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Font typeface="Rendszerbetűtípus - normál"/>
              <a:buChar char="●"/>
            </a:pPr>
            <a:r>
              <a:rPr lang="hu-HU" sz="2000" b="1" i="0" kern="1200" dirty="0">
                <a:latin typeface="DINPro-Bold" panose="02000503030000020004" pitchFamily="2" charset="0"/>
              </a:rPr>
              <a:t>adósságfék szabályozás</a:t>
            </a:r>
          </a:p>
          <a:p>
            <a:pPr marL="234900" lvl="1" indent="-234900" algn="l" defTabSz="8890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2"/>
              </a:buClr>
              <a:buFont typeface="Rendszerbetűtípus - normál"/>
              <a:buChar char="●"/>
            </a:pPr>
            <a:r>
              <a:rPr lang="hu-HU" sz="2000" b="1" i="0" kern="1200" dirty="0">
                <a:latin typeface="DINPro-Bold" panose="02000503030000020004" pitchFamily="2" charset="0"/>
              </a:rPr>
              <a:t>minősített fogyasztóbarát hitelek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80F3B70-20D1-22D6-6C8C-332811D3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5. feladat: Döntsünk okosan a hitelfelvételről (2. rész)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0A658D1-2F76-27EB-D7A3-5D442AB36CA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A hitelfelvétel kockázatai</a:t>
            </a:r>
          </a:p>
        </p:txBody>
      </p: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E8B15E40-B82B-AFB6-5608-B567BE10BDA7}"/>
              </a:ext>
            </a:extLst>
          </p:cNvPr>
          <p:cNvGrpSpPr/>
          <p:nvPr/>
        </p:nvGrpSpPr>
        <p:grpSpPr>
          <a:xfrm>
            <a:off x="8017623" y="1831863"/>
            <a:ext cx="3649092" cy="774187"/>
            <a:chOff x="8017623" y="1831863"/>
            <a:chExt cx="3649092" cy="774187"/>
          </a:xfrm>
        </p:grpSpPr>
        <p:sp>
          <p:nvSpPr>
            <p:cNvPr id="15" name="Szabadkézi sokszög 14">
              <a:extLst>
                <a:ext uri="{FF2B5EF4-FFF2-40B4-BE49-F238E27FC236}">
                  <a16:creationId xmlns:a16="http://schemas.microsoft.com/office/drawing/2014/main" id="{FB8A7EE9-FF80-331C-104D-CD4B23B14DEB}"/>
                </a:ext>
              </a:extLst>
            </p:cNvPr>
            <p:cNvSpPr/>
            <p:nvPr/>
          </p:nvSpPr>
          <p:spPr>
            <a:xfrm>
              <a:off x="8017623" y="2167303"/>
              <a:ext cx="412689" cy="103307"/>
            </a:xfrm>
            <a:custGeom>
              <a:avLst/>
              <a:gdLst>
                <a:gd name="connsiteX0" fmla="*/ 0 w 412689"/>
                <a:gd name="connsiteY0" fmla="*/ 45720 h 91440"/>
                <a:gd name="connsiteX1" fmla="*/ 412689 w 41268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689" h="91440">
                  <a:moveTo>
                    <a:pt x="0" y="45720"/>
                  </a:moveTo>
                  <a:lnTo>
                    <a:pt x="412689" y="4572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728" tIns="35403" rIns="208727" bIns="35403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1" name="Szabadkézi sokszög 20">
              <a:extLst>
                <a:ext uri="{FF2B5EF4-FFF2-40B4-BE49-F238E27FC236}">
                  <a16:creationId xmlns:a16="http://schemas.microsoft.com/office/drawing/2014/main" id="{03FD64E8-C1CC-E52F-BA0A-6BB9D5B36009}"/>
                </a:ext>
              </a:extLst>
            </p:cNvPr>
            <p:cNvSpPr/>
            <p:nvPr/>
          </p:nvSpPr>
          <p:spPr>
            <a:xfrm>
              <a:off x="8430313" y="1831863"/>
              <a:ext cx="3236402" cy="774187"/>
            </a:xfrm>
            <a:custGeom>
              <a:avLst/>
              <a:gdLst>
                <a:gd name="connsiteX0" fmla="*/ 0 w 3236402"/>
                <a:gd name="connsiteY0" fmla="*/ 0 h 685256"/>
                <a:gd name="connsiteX1" fmla="*/ 3236402 w 3236402"/>
                <a:gd name="connsiteY1" fmla="*/ 0 h 685256"/>
                <a:gd name="connsiteX2" fmla="*/ 3236402 w 3236402"/>
                <a:gd name="connsiteY2" fmla="*/ 685256 h 685256"/>
                <a:gd name="connsiteX3" fmla="*/ 0 w 3236402"/>
                <a:gd name="connsiteY3" fmla="*/ 685256 h 685256"/>
                <a:gd name="connsiteX4" fmla="*/ 0 w 3236402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402" h="685256">
                  <a:moveTo>
                    <a:pt x="0" y="0"/>
                  </a:moveTo>
                  <a:lnTo>
                    <a:pt x="3236402" y="0"/>
                  </a:lnTo>
                  <a:lnTo>
                    <a:pt x="3236402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Célszerű megfelelő biztosítást kötni</a:t>
              </a:r>
            </a:p>
          </p:txBody>
        </p: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A0DBD120-51E4-130C-1D4B-545AB1E112B2}"/>
              </a:ext>
            </a:extLst>
          </p:cNvPr>
          <p:cNvGrpSpPr/>
          <p:nvPr/>
        </p:nvGrpSpPr>
        <p:grpSpPr>
          <a:xfrm>
            <a:off x="8017623" y="2799598"/>
            <a:ext cx="3649092" cy="774187"/>
            <a:chOff x="8017623" y="2799598"/>
            <a:chExt cx="3649092" cy="774187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0A464E79-D830-9DB9-2B7F-C4EE4BFB16A6}"/>
                </a:ext>
              </a:extLst>
            </p:cNvPr>
            <p:cNvSpPr/>
            <p:nvPr/>
          </p:nvSpPr>
          <p:spPr>
            <a:xfrm>
              <a:off x="8017623" y="3135038"/>
              <a:ext cx="412689" cy="103307"/>
            </a:xfrm>
            <a:custGeom>
              <a:avLst/>
              <a:gdLst>
                <a:gd name="connsiteX0" fmla="*/ 0 w 412689"/>
                <a:gd name="connsiteY0" fmla="*/ 45720 h 91440"/>
                <a:gd name="connsiteX1" fmla="*/ 412689 w 41268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689" h="91440">
                  <a:moveTo>
                    <a:pt x="0" y="45720"/>
                  </a:moveTo>
                  <a:lnTo>
                    <a:pt x="412689" y="45720"/>
                  </a:lnTo>
                </a:path>
              </a:pathLst>
            </a:cu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728" tIns="35403" rIns="208727" bIns="35403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4" name="Szabadkézi sokszög 23">
              <a:extLst>
                <a:ext uri="{FF2B5EF4-FFF2-40B4-BE49-F238E27FC236}">
                  <a16:creationId xmlns:a16="http://schemas.microsoft.com/office/drawing/2014/main" id="{2FF167A2-212F-5CB8-15FA-60CF8CE47D0F}"/>
                </a:ext>
              </a:extLst>
            </p:cNvPr>
            <p:cNvSpPr/>
            <p:nvPr/>
          </p:nvSpPr>
          <p:spPr>
            <a:xfrm>
              <a:off x="8430313" y="2799598"/>
              <a:ext cx="3236402" cy="774187"/>
            </a:xfrm>
            <a:custGeom>
              <a:avLst/>
              <a:gdLst>
                <a:gd name="connsiteX0" fmla="*/ 0 w 3236402"/>
                <a:gd name="connsiteY0" fmla="*/ 0 h 685256"/>
                <a:gd name="connsiteX1" fmla="*/ 3236402 w 3236402"/>
                <a:gd name="connsiteY1" fmla="*/ 0 h 685256"/>
                <a:gd name="connsiteX2" fmla="*/ 3236402 w 3236402"/>
                <a:gd name="connsiteY2" fmla="*/ 685256 h 685256"/>
                <a:gd name="connsiteX3" fmla="*/ 0 w 3236402"/>
                <a:gd name="connsiteY3" fmla="*/ 685256 h 685256"/>
                <a:gd name="connsiteX4" fmla="*/ 0 w 3236402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402" h="685256">
                  <a:moveTo>
                    <a:pt x="0" y="0"/>
                  </a:moveTo>
                  <a:lnTo>
                    <a:pt x="3236402" y="0"/>
                  </a:lnTo>
                  <a:lnTo>
                    <a:pt x="3236402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Célszerű figyelni a kamatperiódusra</a:t>
              </a: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C490B8B5-BFA7-2ED9-4B9C-A04E2A4820E0}"/>
              </a:ext>
            </a:extLst>
          </p:cNvPr>
          <p:cNvGrpSpPr/>
          <p:nvPr/>
        </p:nvGrpSpPr>
        <p:grpSpPr>
          <a:xfrm>
            <a:off x="8017623" y="3767333"/>
            <a:ext cx="3649092" cy="774187"/>
            <a:chOff x="8017623" y="3767333"/>
            <a:chExt cx="3649092" cy="774187"/>
          </a:xfrm>
        </p:grpSpPr>
        <p:sp>
          <p:nvSpPr>
            <p:cNvPr id="9" name="Szabadkézi sokszög 8">
              <a:extLst>
                <a:ext uri="{FF2B5EF4-FFF2-40B4-BE49-F238E27FC236}">
                  <a16:creationId xmlns:a16="http://schemas.microsoft.com/office/drawing/2014/main" id="{EF31A096-352F-E0F8-F6B4-01AA7A21207B}"/>
                </a:ext>
              </a:extLst>
            </p:cNvPr>
            <p:cNvSpPr/>
            <p:nvPr/>
          </p:nvSpPr>
          <p:spPr>
            <a:xfrm>
              <a:off x="8017623" y="4102773"/>
              <a:ext cx="412689" cy="103307"/>
            </a:xfrm>
            <a:custGeom>
              <a:avLst/>
              <a:gdLst>
                <a:gd name="connsiteX0" fmla="*/ 0 w 412689"/>
                <a:gd name="connsiteY0" fmla="*/ 45720 h 91440"/>
                <a:gd name="connsiteX1" fmla="*/ 412689 w 41268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689" h="91440">
                  <a:moveTo>
                    <a:pt x="0" y="45720"/>
                  </a:moveTo>
                  <a:lnTo>
                    <a:pt x="412689" y="45720"/>
                  </a:ln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728" tIns="35403" rIns="208727" bIns="35403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7" name="Szabadkézi sokszög 26">
              <a:extLst>
                <a:ext uri="{FF2B5EF4-FFF2-40B4-BE49-F238E27FC236}">
                  <a16:creationId xmlns:a16="http://schemas.microsoft.com/office/drawing/2014/main" id="{F1502F79-A1D5-31B3-E1EB-0CDC15630FD6}"/>
                </a:ext>
              </a:extLst>
            </p:cNvPr>
            <p:cNvSpPr/>
            <p:nvPr/>
          </p:nvSpPr>
          <p:spPr>
            <a:xfrm>
              <a:off x="8430313" y="3767333"/>
              <a:ext cx="3236402" cy="774187"/>
            </a:xfrm>
            <a:custGeom>
              <a:avLst/>
              <a:gdLst>
                <a:gd name="connsiteX0" fmla="*/ 0 w 3236402"/>
                <a:gd name="connsiteY0" fmla="*/ 0 h 685256"/>
                <a:gd name="connsiteX1" fmla="*/ 3236402 w 3236402"/>
                <a:gd name="connsiteY1" fmla="*/ 0 h 685256"/>
                <a:gd name="connsiteX2" fmla="*/ 3236402 w 3236402"/>
                <a:gd name="connsiteY2" fmla="*/ 685256 h 685256"/>
                <a:gd name="connsiteX3" fmla="*/ 0 w 3236402"/>
                <a:gd name="connsiteY3" fmla="*/ 685256 h 685256"/>
                <a:gd name="connsiteX4" fmla="*/ 0 w 3236402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402" h="685256">
                  <a:moveTo>
                    <a:pt x="0" y="0"/>
                  </a:moveTo>
                  <a:lnTo>
                    <a:pt x="3236402" y="0"/>
                  </a:lnTo>
                  <a:lnTo>
                    <a:pt x="3236402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Fel kell készülni a deviza árfolyam növekedésére is</a:t>
              </a: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0CF253F8-39B7-7C60-4AE6-45D3C36388C8}"/>
              </a:ext>
            </a:extLst>
          </p:cNvPr>
          <p:cNvGrpSpPr/>
          <p:nvPr/>
        </p:nvGrpSpPr>
        <p:grpSpPr>
          <a:xfrm>
            <a:off x="4346998" y="1831863"/>
            <a:ext cx="3670624" cy="774187"/>
            <a:chOff x="4346998" y="1831863"/>
            <a:chExt cx="3670624" cy="774187"/>
          </a:xfrm>
        </p:grpSpPr>
        <p:sp>
          <p:nvSpPr>
            <p:cNvPr id="16" name="Szabadkézi sokszög 15">
              <a:extLst>
                <a:ext uri="{FF2B5EF4-FFF2-40B4-BE49-F238E27FC236}">
                  <a16:creationId xmlns:a16="http://schemas.microsoft.com/office/drawing/2014/main" id="{686C6129-8BFB-AF8E-663F-49BC1C603835}"/>
                </a:ext>
              </a:extLst>
            </p:cNvPr>
            <p:cNvSpPr/>
            <p:nvPr/>
          </p:nvSpPr>
          <p:spPr>
            <a:xfrm>
              <a:off x="4346998" y="2167303"/>
              <a:ext cx="408464" cy="103307"/>
            </a:xfrm>
            <a:custGeom>
              <a:avLst/>
              <a:gdLst>
                <a:gd name="connsiteX0" fmla="*/ 0 w 408464"/>
                <a:gd name="connsiteY0" fmla="*/ 45720 h 91440"/>
                <a:gd name="connsiteX1" fmla="*/ 408464 w 40846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464" h="91440">
                  <a:moveTo>
                    <a:pt x="0" y="45720"/>
                  </a:moveTo>
                  <a:lnTo>
                    <a:pt x="408464" y="4572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1" tIns="35508" rIns="206720" bIns="35509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0" name="Szabadkézi sokszög 19">
              <a:extLst>
                <a:ext uri="{FF2B5EF4-FFF2-40B4-BE49-F238E27FC236}">
                  <a16:creationId xmlns:a16="http://schemas.microsoft.com/office/drawing/2014/main" id="{1F34C4A9-0FE0-A4A2-3E21-2D32D1E3337E}"/>
                </a:ext>
              </a:extLst>
            </p:cNvPr>
            <p:cNvSpPr/>
            <p:nvPr/>
          </p:nvSpPr>
          <p:spPr>
            <a:xfrm>
              <a:off x="4755462" y="1831863"/>
              <a:ext cx="3262160" cy="774187"/>
            </a:xfrm>
            <a:custGeom>
              <a:avLst/>
              <a:gdLst>
                <a:gd name="connsiteX0" fmla="*/ 0 w 3262160"/>
                <a:gd name="connsiteY0" fmla="*/ 0 h 685256"/>
                <a:gd name="connsiteX1" fmla="*/ 3262160 w 3262160"/>
                <a:gd name="connsiteY1" fmla="*/ 0 h 685256"/>
                <a:gd name="connsiteX2" fmla="*/ 3262160 w 3262160"/>
                <a:gd name="connsiteY2" fmla="*/ 685256 h 685256"/>
                <a:gd name="connsiteX3" fmla="*/ 0 w 3262160"/>
                <a:gd name="connsiteY3" fmla="*/ 685256 h 685256"/>
                <a:gd name="connsiteX4" fmla="*/ 0 w 3262160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160" h="685256">
                  <a:moveTo>
                    <a:pt x="0" y="0"/>
                  </a:moveTo>
                  <a:lnTo>
                    <a:pt x="3262160" y="0"/>
                  </a:lnTo>
                  <a:lnTo>
                    <a:pt x="3262160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solidFill>
                    <a:schemeClr val="tx1"/>
                  </a:solidFill>
                  <a:latin typeface="DINPro-Bold" panose="02000503030000020004" pitchFamily="2" charset="0"/>
                </a:rPr>
                <a:t>Csökken a rendelkezésre álló jövedelem</a:t>
              </a: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EBAD40AE-15A0-4C09-4FD0-59C791A0F019}"/>
              </a:ext>
            </a:extLst>
          </p:cNvPr>
          <p:cNvGrpSpPr/>
          <p:nvPr/>
        </p:nvGrpSpPr>
        <p:grpSpPr>
          <a:xfrm>
            <a:off x="4346998" y="2799598"/>
            <a:ext cx="3670624" cy="774187"/>
            <a:chOff x="4346998" y="2799598"/>
            <a:chExt cx="3670624" cy="774187"/>
          </a:xfrm>
        </p:grpSpPr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CFF3FF29-B958-3A49-433A-0F8C1E313DA1}"/>
                </a:ext>
              </a:extLst>
            </p:cNvPr>
            <p:cNvSpPr/>
            <p:nvPr/>
          </p:nvSpPr>
          <p:spPr>
            <a:xfrm>
              <a:off x="4346998" y="3135038"/>
              <a:ext cx="408464" cy="103307"/>
            </a:xfrm>
            <a:custGeom>
              <a:avLst/>
              <a:gdLst>
                <a:gd name="connsiteX0" fmla="*/ 0 w 408464"/>
                <a:gd name="connsiteY0" fmla="*/ 45720 h 91440"/>
                <a:gd name="connsiteX1" fmla="*/ 408464 w 40846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464" h="91440">
                  <a:moveTo>
                    <a:pt x="0" y="45720"/>
                  </a:moveTo>
                  <a:lnTo>
                    <a:pt x="408464" y="45720"/>
                  </a:lnTo>
                </a:path>
              </a:pathLst>
            </a:cu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1" tIns="35508" rIns="206720" bIns="35509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3" name="Szabadkézi sokszög 22">
              <a:extLst>
                <a:ext uri="{FF2B5EF4-FFF2-40B4-BE49-F238E27FC236}">
                  <a16:creationId xmlns:a16="http://schemas.microsoft.com/office/drawing/2014/main" id="{FE6AD20A-80D7-D572-5693-FE06300293C9}"/>
                </a:ext>
              </a:extLst>
            </p:cNvPr>
            <p:cNvSpPr/>
            <p:nvPr/>
          </p:nvSpPr>
          <p:spPr>
            <a:xfrm>
              <a:off x="4755462" y="2799598"/>
              <a:ext cx="3262160" cy="774187"/>
            </a:xfrm>
            <a:custGeom>
              <a:avLst/>
              <a:gdLst>
                <a:gd name="connsiteX0" fmla="*/ 0 w 3262160"/>
                <a:gd name="connsiteY0" fmla="*/ 0 h 685256"/>
                <a:gd name="connsiteX1" fmla="*/ 3262160 w 3262160"/>
                <a:gd name="connsiteY1" fmla="*/ 0 h 685256"/>
                <a:gd name="connsiteX2" fmla="*/ 3262160 w 3262160"/>
                <a:gd name="connsiteY2" fmla="*/ 685256 h 685256"/>
                <a:gd name="connsiteX3" fmla="*/ 0 w 3262160"/>
                <a:gd name="connsiteY3" fmla="*/ 685256 h 685256"/>
                <a:gd name="connsiteX4" fmla="*/ 0 w 3262160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160" h="685256">
                  <a:moveTo>
                    <a:pt x="0" y="0"/>
                  </a:moveTo>
                  <a:lnTo>
                    <a:pt x="3262160" y="0"/>
                  </a:lnTo>
                  <a:lnTo>
                    <a:pt x="3262160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solidFill>
                    <a:schemeClr val="tx1"/>
                  </a:solidFill>
                  <a:latin typeface="DINPro-Bold" panose="02000503030000020004" pitchFamily="2" charset="0"/>
                </a:rPr>
                <a:t>Lehetnek fix vagy változó kamatozásúak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CAD8C8E7-3FEA-FA34-6C63-57121C051346}"/>
              </a:ext>
            </a:extLst>
          </p:cNvPr>
          <p:cNvGrpSpPr/>
          <p:nvPr/>
        </p:nvGrpSpPr>
        <p:grpSpPr>
          <a:xfrm>
            <a:off x="4346998" y="3767333"/>
            <a:ext cx="3670624" cy="774187"/>
            <a:chOff x="4346998" y="3767333"/>
            <a:chExt cx="3670624" cy="774187"/>
          </a:xfrm>
        </p:grpSpPr>
        <p:sp>
          <p:nvSpPr>
            <p:cNvPr id="10" name="Szabadkézi sokszög 9">
              <a:extLst>
                <a:ext uri="{FF2B5EF4-FFF2-40B4-BE49-F238E27FC236}">
                  <a16:creationId xmlns:a16="http://schemas.microsoft.com/office/drawing/2014/main" id="{672A9D85-036E-4F4F-ACE5-C12761E3D33F}"/>
                </a:ext>
              </a:extLst>
            </p:cNvPr>
            <p:cNvSpPr/>
            <p:nvPr/>
          </p:nvSpPr>
          <p:spPr>
            <a:xfrm>
              <a:off x="4346998" y="4102773"/>
              <a:ext cx="408464" cy="103307"/>
            </a:xfrm>
            <a:custGeom>
              <a:avLst/>
              <a:gdLst>
                <a:gd name="connsiteX0" fmla="*/ 0 w 408464"/>
                <a:gd name="connsiteY0" fmla="*/ 45720 h 91440"/>
                <a:gd name="connsiteX1" fmla="*/ 408464 w 40846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464" h="91440">
                  <a:moveTo>
                    <a:pt x="0" y="45720"/>
                  </a:moveTo>
                  <a:lnTo>
                    <a:pt x="408464" y="45720"/>
                  </a:lnTo>
                </a:path>
              </a:pathLst>
            </a:cu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1" tIns="35508" rIns="206720" bIns="35509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6" name="Szabadkézi sokszög 25">
              <a:extLst>
                <a:ext uri="{FF2B5EF4-FFF2-40B4-BE49-F238E27FC236}">
                  <a16:creationId xmlns:a16="http://schemas.microsoft.com/office/drawing/2014/main" id="{0D979FCD-33D6-0029-E937-6278263F2EC8}"/>
                </a:ext>
              </a:extLst>
            </p:cNvPr>
            <p:cNvSpPr/>
            <p:nvPr/>
          </p:nvSpPr>
          <p:spPr>
            <a:xfrm>
              <a:off x="4755462" y="3767333"/>
              <a:ext cx="3262160" cy="774187"/>
            </a:xfrm>
            <a:custGeom>
              <a:avLst/>
              <a:gdLst>
                <a:gd name="connsiteX0" fmla="*/ 0 w 3262160"/>
                <a:gd name="connsiteY0" fmla="*/ 0 h 685256"/>
                <a:gd name="connsiteX1" fmla="*/ 3262160 w 3262160"/>
                <a:gd name="connsiteY1" fmla="*/ 0 h 685256"/>
                <a:gd name="connsiteX2" fmla="*/ 3262160 w 3262160"/>
                <a:gd name="connsiteY2" fmla="*/ 685256 h 685256"/>
                <a:gd name="connsiteX3" fmla="*/ 0 w 3262160"/>
                <a:gd name="connsiteY3" fmla="*/ 685256 h 685256"/>
                <a:gd name="connsiteX4" fmla="*/ 0 w 3262160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160" h="685256">
                  <a:moveTo>
                    <a:pt x="0" y="0"/>
                  </a:moveTo>
                  <a:lnTo>
                    <a:pt x="3262160" y="0"/>
                  </a:lnTo>
                  <a:lnTo>
                    <a:pt x="3262160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solidFill>
                    <a:schemeClr val="tx1"/>
                  </a:solidFill>
                  <a:latin typeface="DINPro-Bold" panose="02000503030000020004" pitchFamily="2" charset="0"/>
                </a:rPr>
                <a:t>A devizahitel törlesztése forintban történik</a:t>
              </a:r>
            </a:p>
          </p:txBody>
        </p: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1A57449C-EF6D-8CEA-AABD-95E3F1A4038D}"/>
              </a:ext>
            </a:extLst>
          </p:cNvPr>
          <p:cNvGrpSpPr/>
          <p:nvPr/>
        </p:nvGrpSpPr>
        <p:grpSpPr>
          <a:xfrm>
            <a:off x="1292722" y="1831863"/>
            <a:ext cx="3054276" cy="1354829"/>
            <a:chOff x="1292722" y="1831863"/>
            <a:chExt cx="3054276" cy="1354829"/>
          </a:xfrm>
        </p:grpSpPr>
        <p:sp>
          <p:nvSpPr>
            <p:cNvPr id="17" name="Szabadkézi sokszög 16">
              <a:extLst>
                <a:ext uri="{FF2B5EF4-FFF2-40B4-BE49-F238E27FC236}">
                  <a16:creationId xmlns:a16="http://schemas.microsoft.com/office/drawing/2014/main" id="{A4E935DE-3820-EBD8-BEE2-DF3C2CEB90CB}"/>
                </a:ext>
              </a:extLst>
            </p:cNvPr>
            <p:cNvSpPr/>
            <p:nvPr/>
          </p:nvSpPr>
          <p:spPr>
            <a:xfrm>
              <a:off x="1292722" y="2218957"/>
              <a:ext cx="449528" cy="967735"/>
            </a:xfrm>
            <a:custGeom>
              <a:avLst/>
              <a:gdLst>
                <a:gd name="connsiteX0" fmla="*/ 0 w 449528"/>
                <a:gd name="connsiteY0" fmla="*/ 1474311 h 1474311"/>
                <a:gd name="connsiteX1" fmla="*/ 224764 w 449528"/>
                <a:gd name="connsiteY1" fmla="*/ 1474311 h 1474311"/>
                <a:gd name="connsiteX2" fmla="*/ 224764 w 449528"/>
                <a:gd name="connsiteY2" fmla="*/ 0 h 1474311"/>
                <a:gd name="connsiteX3" fmla="*/ 449528 w 449528"/>
                <a:gd name="connsiteY3" fmla="*/ 0 h 147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28" h="1474311">
                  <a:moveTo>
                    <a:pt x="0" y="1474311"/>
                  </a:moveTo>
                  <a:lnTo>
                    <a:pt x="224764" y="1474311"/>
                  </a:lnTo>
                  <a:lnTo>
                    <a:pt x="224764" y="0"/>
                  </a:lnTo>
                  <a:lnTo>
                    <a:pt x="449528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932" tIns="698623" rIns="198930" bIns="698622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19" name="Szabadkézi sokszög 18">
              <a:extLst>
                <a:ext uri="{FF2B5EF4-FFF2-40B4-BE49-F238E27FC236}">
                  <a16:creationId xmlns:a16="http://schemas.microsoft.com/office/drawing/2014/main" id="{4F55319B-CF1B-921F-9BB8-9E706AD6CE89}"/>
                </a:ext>
              </a:extLst>
            </p:cNvPr>
            <p:cNvSpPr/>
            <p:nvPr/>
          </p:nvSpPr>
          <p:spPr>
            <a:xfrm>
              <a:off x="1742251" y="1831863"/>
              <a:ext cx="2604747" cy="774187"/>
            </a:xfrm>
            <a:custGeom>
              <a:avLst/>
              <a:gdLst>
                <a:gd name="connsiteX0" fmla="*/ 0 w 2604747"/>
                <a:gd name="connsiteY0" fmla="*/ 0 h 685256"/>
                <a:gd name="connsiteX1" fmla="*/ 2604747 w 2604747"/>
                <a:gd name="connsiteY1" fmla="*/ 0 h 685256"/>
                <a:gd name="connsiteX2" fmla="*/ 2604747 w 2604747"/>
                <a:gd name="connsiteY2" fmla="*/ 685256 h 685256"/>
                <a:gd name="connsiteX3" fmla="*/ 0 w 2604747"/>
                <a:gd name="connsiteY3" fmla="*/ 685256 h 685256"/>
                <a:gd name="connsiteX4" fmla="*/ 0 w 2604747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747" h="685256">
                  <a:moveTo>
                    <a:pt x="0" y="0"/>
                  </a:moveTo>
                  <a:lnTo>
                    <a:pt x="2604747" y="0"/>
                  </a:lnTo>
                  <a:lnTo>
                    <a:pt x="2604747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A jövedelemkiesés</a:t>
              </a:r>
              <a:br>
                <a:rPr lang="hu-HU" sz="2000" b="1" i="0" kern="1200" dirty="0">
                  <a:latin typeface="DINPro-Bold" panose="02000503030000020004" pitchFamily="2" charset="0"/>
                </a:rPr>
              </a:br>
              <a:r>
                <a:rPr lang="hu-HU" sz="2000" b="1" i="0" kern="1200" dirty="0">
                  <a:latin typeface="DINPro-Bold" panose="02000503030000020004" pitchFamily="2" charset="0"/>
                </a:rPr>
                <a:t>kockázata</a:t>
              </a:r>
            </a:p>
          </p:txBody>
        </p:sp>
      </p:grp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0CF5B99C-90C8-2718-EDE0-7FC06CF5C856}"/>
              </a:ext>
            </a:extLst>
          </p:cNvPr>
          <p:cNvGrpSpPr/>
          <p:nvPr/>
        </p:nvGrpSpPr>
        <p:grpSpPr>
          <a:xfrm>
            <a:off x="701842" y="2799598"/>
            <a:ext cx="3645156" cy="1085003"/>
            <a:chOff x="701842" y="2799598"/>
            <a:chExt cx="3645156" cy="1085003"/>
          </a:xfrm>
        </p:grpSpPr>
        <p:sp>
          <p:nvSpPr>
            <p:cNvPr id="14" name="Szabadkézi sokszög 13">
              <a:extLst>
                <a:ext uri="{FF2B5EF4-FFF2-40B4-BE49-F238E27FC236}">
                  <a16:creationId xmlns:a16="http://schemas.microsoft.com/office/drawing/2014/main" id="{36B73D93-9804-8F9C-5A22-B54399E9BFB9}"/>
                </a:ext>
              </a:extLst>
            </p:cNvPr>
            <p:cNvSpPr/>
            <p:nvPr/>
          </p:nvSpPr>
          <p:spPr>
            <a:xfrm>
              <a:off x="701842" y="3186692"/>
              <a:ext cx="1040408" cy="697909"/>
            </a:xfrm>
            <a:custGeom>
              <a:avLst/>
              <a:gdLst>
                <a:gd name="connsiteX0" fmla="*/ 0 w 449528"/>
                <a:gd name="connsiteY0" fmla="*/ 617740 h 617740"/>
                <a:gd name="connsiteX1" fmla="*/ 224764 w 449528"/>
                <a:gd name="connsiteY1" fmla="*/ 617740 h 617740"/>
                <a:gd name="connsiteX2" fmla="*/ 224764 w 449528"/>
                <a:gd name="connsiteY2" fmla="*/ 0 h 617740"/>
                <a:gd name="connsiteX3" fmla="*/ 449528 w 449528"/>
                <a:gd name="connsiteY3" fmla="*/ 0 h 6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28" h="617740">
                  <a:moveTo>
                    <a:pt x="0" y="617740"/>
                  </a:moveTo>
                  <a:lnTo>
                    <a:pt x="224764" y="617740"/>
                  </a:lnTo>
                  <a:lnTo>
                    <a:pt x="224764" y="0"/>
                  </a:lnTo>
                  <a:lnTo>
                    <a:pt x="449528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8365" tIns="289771" rIns="218364" bIns="28977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2" name="Szabadkézi sokszög 21">
              <a:extLst>
                <a:ext uri="{FF2B5EF4-FFF2-40B4-BE49-F238E27FC236}">
                  <a16:creationId xmlns:a16="http://schemas.microsoft.com/office/drawing/2014/main" id="{015005EA-4C36-053A-1C5F-A1A8981C2CA2}"/>
                </a:ext>
              </a:extLst>
            </p:cNvPr>
            <p:cNvSpPr/>
            <p:nvPr/>
          </p:nvSpPr>
          <p:spPr>
            <a:xfrm>
              <a:off x="1742251" y="2799598"/>
              <a:ext cx="2604747" cy="774187"/>
            </a:xfrm>
            <a:custGeom>
              <a:avLst/>
              <a:gdLst>
                <a:gd name="connsiteX0" fmla="*/ 0 w 2604747"/>
                <a:gd name="connsiteY0" fmla="*/ 0 h 685256"/>
                <a:gd name="connsiteX1" fmla="*/ 2604747 w 2604747"/>
                <a:gd name="connsiteY1" fmla="*/ 0 h 685256"/>
                <a:gd name="connsiteX2" fmla="*/ 2604747 w 2604747"/>
                <a:gd name="connsiteY2" fmla="*/ 685256 h 685256"/>
                <a:gd name="connsiteX3" fmla="*/ 0 w 2604747"/>
                <a:gd name="connsiteY3" fmla="*/ 685256 h 685256"/>
                <a:gd name="connsiteX4" fmla="*/ 0 w 2604747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747" h="685256">
                  <a:moveTo>
                    <a:pt x="0" y="0"/>
                  </a:moveTo>
                  <a:lnTo>
                    <a:pt x="2604747" y="0"/>
                  </a:lnTo>
                  <a:lnTo>
                    <a:pt x="2604747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A kamatváltozás</a:t>
              </a:r>
              <a:br>
                <a:rPr lang="hu-HU" sz="2000" b="1" i="0" kern="1200" dirty="0">
                  <a:latin typeface="DINPro-Bold" panose="02000503030000020004" pitchFamily="2" charset="0"/>
                </a:rPr>
              </a:br>
              <a:r>
                <a:rPr lang="hu-HU" sz="2000" b="1" i="0" kern="1200" dirty="0">
                  <a:latin typeface="DINPro-Bold" panose="02000503030000020004" pitchFamily="2" charset="0"/>
                </a:rPr>
                <a:t>kockázata</a:t>
              </a:r>
            </a:p>
          </p:txBody>
        </p: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507D5C34-B194-DF26-4859-2E1C25BA554D}"/>
              </a:ext>
            </a:extLst>
          </p:cNvPr>
          <p:cNvGrpSpPr/>
          <p:nvPr/>
        </p:nvGrpSpPr>
        <p:grpSpPr>
          <a:xfrm>
            <a:off x="1292722" y="3186692"/>
            <a:ext cx="3054276" cy="1354828"/>
            <a:chOff x="1292722" y="3186692"/>
            <a:chExt cx="3054276" cy="1354828"/>
          </a:xfrm>
        </p:grpSpPr>
        <p:sp>
          <p:nvSpPr>
            <p:cNvPr id="11" name="Szabadkézi sokszög 10">
              <a:extLst>
                <a:ext uri="{FF2B5EF4-FFF2-40B4-BE49-F238E27FC236}">
                  <a16:creationId xmlns:a16="http://schemas.microsoft.com/office/drawing/2014/main" id="{285432E4-1EBC-B587-3130-B9D3D948E510}"/>
                </a:ext>
              </a:extLst>
            </p:cNvPr>
            <p:cNvSpPr/>
            <p:nvPr/>
          </p:nvSpPr>
          <p:spPr>
            <a:xfrm>
              <a:off x="1292722" y="3186692"/>
              <a:ext cx="449528" cy="967735"/>
            </a:xfrm>
            <a:custGeom>
              <a:avLst/>
              <a:gdLst>
                <a:gd name="connsiteX0" fmla="*/ 0 w 449528"/>
                <a:gd name="connsiteY0" fmla="*/ 0 h 238830"/>
                <a:gd name="connsiteX1" fmla="*/ 224764 w 449528"/>
                <a:gd name="connsiteY1" fmla="*/ 0 h 238830"/>
                <a:gd name="connsiteX2" fmla="*/ 224764 w 449528"/>
                <a:gd name="connsiteY2" fmla="*/ 238830 h 238830"/>
                <a:gd name="connsiteX3" fmla="*/ 449528 w 449528"/>
                <a:gd name="connsiteY3" fmla="*/ 238830 h 23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28" h="238830">
                  <a:moveTo>
                    <a:pt x="0" y="0"/>
                  </a:moveTo>
                  <a:lnTo>
                    <a:pt x="224764" y="0"/>
                  </a:lnTo>
                  <a:lnTo>
                    <a:pt x="224764" y="238830"/>
                  </a:lnTo>
                  <a:lnTo>
                    <a:pt x="449528" y="23883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739" tIns="106689" rIns="224738" bIns="10669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25" name="Szabadkézi sokszög 24">
              <a:extLst>
                <a:ext uri="{FF2B5EF4-FFF2-40B4-BE49-F238E27FC236}">
                  <a16:creationId xmlns:a16="http://schemas.microsoft.com/office/drawing/2014/main" id="{FE8C0236-B070-084A-C7D5-252C17743A04}"/>
                </a:ext>
              </a:extLst>
            </p:cNvPr>
            <p:cNvSpPr/>
            <p:nvPr/>
          </p:nvSpPr>
          <p:spPr>
            <a:xfrm>
              <a:off x="1742251" y="3767333"/>
              <a:ext cx="2604747" cy="774187"/>
            </a:xfrm>
            <a:custGeom>
              <a:avLst/>
              <a:gdLst>
                <a:gd name="connsiteX0" fmla="*/ 0 w 2604747"/>
                <a:gd name="connsiteY0" fmla="*/ 0 h 685256"/>
                <a:gd name="connsiteX1" fmla="*/ 2604747 w 2604747"/>
                <a:gd name="connsiteY1" fmla="*/ 0 h 685256"/>
                <a:gd name="connsiteX2" fmla="*/ 2604747 w 2604747"/>
                <a:gd name="connsiteY2" fmla="*/ 685256 h 685256"/>
                <a:gd name="connsiteX3" fmla="*/ 0 w 2604747"/>
                <a:gd name="connsiteY3" fmla="*/ 685256 h 685256"/>
                <a:gd name="connsiteX4" fmla="*/ 0 w 2604747"/>
                <a:gd name="connsiteY4" fmla="*/ 0 h 68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747" h="685256">
                  <a:moveTo>
                    <a:pt x="0" y="0"/>
                  </a:moveTo>
                  <a:lnTo>
                    <a:pt x="2604747" y="0"/>
                  </a:lnTo>
                  <a:lnTo>
                    <a:pt x="2604747" y="685256"/>
                  </a:lnTo>
                  <a:lnTo>
                    <a:pt x="0" y="685256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Az árfolyamváltozás</a:t>
              </a:r>
              <a:br>
                <a:rPr lang="hu-HU" sz="2000" b="1" i="0" kern="1200" dirty="0">
                  <a:latin typeface="DINPro-Bold" panose="02000503030000020004" pitchFamily="2" charset="0"/>
                </a:rPr>
              </a:br>
              <a:r>
                <a:rPr lang="hu-HU" sz="2000" b="1" i="0" kern="1200" dirty="0">
                  <a:latin typeface="DINPro-Bold" panose="02000503030000020004" pitchFamily="2" charset="0"/>
                </a:rPr>
                <a:t>kockázata</a:t>
              </a:r>
            </a:p>
          </p:txBody>
        </p:sp>
      </p:grpSp>
      <p:sp>
        <p:nvSpPr>
          <p:cNvPr id="18" name="Szabadkézi sokszög 17">
            <a:extLst>
              <a:ext uri="{FF2B5EF4-FFF2-40B4-BE49-F238E27FC236}">
                <a16:creationId xmlns:a16="http://schemas.microsoft.com/office/drawing/2014/main" id="{6E7E3778-2D39-645E-380F-AE7A8A906F9F}"/>
              </a:ext>
            </a:extLst>
          </p:cNvPr>
          <p:cNvSpPr/>
          <p:nvPr/>
        </p:nvSpPr>
        <p:spPr>
          <a:xfrm rot="16200000">
            <a:off x="-1388919" y="3828248"/>
            <a:ext cx="4678025" cy="685256"/>
          </a:xfrm>
          <a:custGeom>
            <a:avLst/>
            <a:gdLst>
              <a:gd name="connsiteX0" fmla="*/ 0 w 3606614"/>
              <a:gd name="connsiteY0" fmla="*/ 0 h 685256"/>
              <a:gd name="connsiteX1" fmla="*/ 3606614 w 3606614"/>
              <a:gd name="connsiteY1" fmla="*/ 0 h 685256"/>
              <a:gd name="connsiteX2" fmla="*/ 3606614 w 3606614"/>
              <a:gd name="connsiteY2" fmla="*/ 685256 h 685256"/>
              <a:gd name="connsiteX3" fmla="*/ 0 w 3606614"/>
              <a:gd name="connsiteY3" fmla="*/ 685256 h 685256"/>
              <a:gd name="connsiteX4" fmla="*/ 0 w 3606614"/>
              <a:gd name="connsiteY4" fmla="*/ 0 h 68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614" h="685256">
                <a:moveTo>
                  <a:pt x="0" y="0"/>
                </a:moveTo>
                <a:lnTo>
                  <a:pt x="3606614" y="0"/>
                </a:lnTo>
                <a:lnTo>
                  <a:pt x="3606614" y="685256"/>
                </a:lnTo>
                <a:lnTo>
                  <a:pt x="0" y="685256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2700" tIns="12699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latin typeface="DINPro-Bold" panose="02000503030000020004" pitchFamily="2" charset="0"/>
              </a:rPr>
              <a:t>A hitelfelvétel kockázatai</a:t>
            </a:r>
          </a:p>
        </p:txBody>
      </p:sp>
    </p:spTree>
    <p:extLst>
      <p:ext uri="{BB962C8B-B14F-4D97-AF65-F5344CB8AC3E}">
        <p14:creationId xmlns:p14="http://schemas.microsoft.com/office/powerpoint/2010/main" val="12176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0F3B70-20D1-22D6-6C8C-332811D3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5. feladat: Döntsünk okosan a hitelfelvételről (2. rész)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0A658D1-2F76-27EB-D7A3-5D442AB36CA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A hitel törlesztése</a:t>
            </a:r>
          </a:p>
        </p:txBody>
      </p:sp>
      <p:sp>
        <p:nvSpPr>
          <p:cNvPr id="9" name="Szabadkézi sokszög 8">
            <a:extLst>
              <a:ext uri="{FF2B5EF4-FFF2-40B4-BE49-F238E27FC236}">
                <a16:creationId xmlns:a16="http://schemas.microsoft.com/office/drawing/2014/main" id="{6202C799-03AF-7ECB-D46F-C823AE37F260}"/>
              </a:ext>
            </a:extLst>
          </p:cNvPr>
          <p:cNvSpPr/>
          <p:nvPr/>
        </p:nvSpPr>
        <p:spPr>
          <a:xfrm>
            <a:off x="601363" y="2020801"/>
            <a:ext cx="1883635" cy="1883635"/>
          </a:xfrm>
          <a:custGeom>
            <a:avLst/>
            <a:gdLst>
              <a:gd name="connsiteX0" fmla="*/ 0 w 1883635"/>
              <a:gd name="connsiteY0" fmla="*/ 941818 h 1883635"/>
              <a:gd name="connsiteX1" fmla="*/ 941818 w 1883635"/>
              <a:gd name="connsiteY1" fmla="*/ 0 h 1883635"/>
              <a:gd name="connsiteX2" fmla="*/ 1883636 w 1883635"/>
              <a:gd name="connsiteY2" fmla="*/ 941818 h 1883635"/>
              <a:gd name="connsiteX3" fmla="*/ 941818 w 1883635"/>
              <a:gd name="connsiteY3" fmla="*/ 1883636 h 1883635"/>
              <a:gd name="connsiteX4" fmla="*/ 0 w 1883635"/>
              <a:gd name="connsiteY4" fmla="*/ 941818 h 188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35" h="1883635">
                <a:moveTo>
                  <a:pt x="0" y="941818"/>
                </a:moveTo>
                <a:cubicBezTo>
                  <a:pt x="0" y="421666"/>
                  <a:pt x="421666" y="0"/>
                  <a:pt x="941818" y="0"/>
                </a:cubicBezTo>
                <a:cubicBezTo>
                  <a:pt x="1461970" y="0"/>
                  <a:pt x="1883636" y="421666"/>
                  <a:pt x="1883636" y="941818"/>
                </a:cubicBezTo>
                <a:cubicBezTo>
                  <a:pt x="1883636" y="1461970"/>
                  <a:pt x="1461970" y="1883636"/>
                  <a:pt x="941818" y="1883636"/>
                </a:cubicBezTo>
                <a:cubicBezTo>
                  <a:pt x="421666" y="1883636"/>
                  <a:pt x="0" y="1461970"/>
                  <a:pt x="0" y="94181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01252" tIns="301252" rIns="301252" bIns="3012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latin typeface="DINPro-Bold" panose="02000503030000020004" pitchFamily="2" charset="0"/>
              </a:rPr>
              <a:t>Tőkerész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4B8E12D2-9005-95A9-17BB-FDE4FD11616C}"/>
              </a:ext>
            </a:extLst>
          </p:cNvPr>
          <p:cNvGrpSpPr/>
          <p:nvPr/>
        </p:nvGrpSpPr>
        <p:grpSpPr>
          <a:xfrm>
            <a:off x="2610786" y="2020801"/>
            <a:ext cx="2909424" cy="1883635"/>
            <a:chOff x="2610786" y="2020801"/>
            <a:chExt cx="2909424" cy="1883635"/>
          </a:xfrm>
        </p:grpSpPr>
        <p:sp>
          <p:nvSpPr>
            <p:cNvPr id="10" name="Szabadkézi sokszög 9">
              <a:extLst>
                <a:ext uri="{FF2B5EF4-FFF2-40B4-BE49-F238E27FC236}">
                  <a16:creationId xmlns:a16="http://schemas.microsoft.com/office/drawing/2014/main" id="{2042EBCA-1574-06DB-A502-6DC12E1969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10786" y="2505705"/>
              <a:ext cx="900000" cy="898596"/>
            </a:xfrm>
            <a:custGeom>
              <a:avLst/>
              <a:gdLst>
                <a:gd name="connsiteX0" fmla="*/ 144812 w 1092508"/>
                <a:gd name="connsiteY0" fmla="*/ 417123 h 1090804"/>
                <a:gd name="connsiteX1" fmla="*/ 417975 w 1092508"/>
                <a:gd name="connsiteY1" fmla="*/ 417123 h 1090804"/>
                <a:gd name="connsiteX2" fmla="*/ 417975 w 1092508"/>
                <a:gd name="connsiteY2" fmla="*/ 144586 h 1090804"/>
                <a:gd name="connsiteX3" fmla="*/ 674533 w 1092508"/>
                <a:gd name="connsiteY3" fmla="*/ 144586 h 1090804"/>
                <a:gd name="connsiteX4" fmla="*/ 674533 w 1092508"/>
                <a:gd name="connsiteY4" fmla="*/ 417123 h 1090804"/>
                <a:gd name="connsiteX5" fmla="*/ 947696 w 1092508"/>
                <a:gd name="connsiteY5" fmla="*/ 417123 h 1090804"/>
                <a:gd name="connsiteX6" fmla="*/ 947696 w 1092508"/>
                <a:gd name="connsiteY6" fmla="*/ 673681 h 1090804"/>
                <a:gd name="connsiteX7" fmla="*/ 674533 w 1092508"/>
                <a:gd name="connsiteY7" fmla="*/ 673681 h 1090804"/>
                <a:gd name="connsiteX8" fmla="*/ 674533 w 1092508"/>
                <a:gd name="connsiteY8" fmla="*/ 946218 h 1090804"/>
                <a:gd name="connsiteX9" fmla="*/ 417975 w 1092508"/>
                <a:gd name="connsiteY9" fmla="*/ 946218 h 1090804"/>
                <a:gd name="connsiteX10" fmla="*/ 417975 w 1092508"/>
                <a:gd name="connsiteY10" fmla="*/ 673681 h 1090804"/>
                <a:gd name="connsiteX11" fmla="*/ 144812 w 1092508"/>
                <a:gd name="connsiteY11" fmla="*/ 673681 h 1090804"/>
                <a:gd name="connsiteX12" fmla="*/ 144812 w 1092508"/>
                <a:gd name="connsiteY12" fmla="*/ 417123 h 10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2508" h="1090804">
                  <a:moveTo>
                    <a:pt x="144812" y="417123"/>
                  </a:moveTo>
                  <a:lnTo>
                    <a:pt x="417975" y="417123"/>
                  </a:lnTo>
                  <a:lnTo>
                    <a:pt x="417975" y="144586"/>
                  </a:lnTo>
                  <a:lnTo>
                    <a:pt x="674533" y="144586"/>
                  </a:lnTo>
                  <a:lnTo>
                    <a:pt x="674533" y="417123"/>
                  </a:lnTo>
                  <a:lnTo>
                    <a:pt x="947696" y="417123"/>
                  </a:lnTo>
                  <a:lnTo>
                    <a:pt x="947696" y="673681"/>
                  </a:lnTo>
                  <a:lnTo>
                    <a:pt x="674533" y="673681"/>
                  </a:lnTo>
                  <a:lnTo>
                    <a:pt x="674533" y="946218"/>
                  </a:lnTo>
                  <a:lnTo>
                    <a:pt x="417975" y="946218"/>
                  </a:lnTo>
                  <a:lnTo>
                    <a:pt x="417975" y="673681"/>
                  </a:lnTo>
                  <a:lnTo>
                    <a:pt x="144812" y="673681"/>
                  </a:lnTo>
                  <a:lnTo>
                    <a:pt x="144812" y="41712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12" tIns="417123" rIns="144812" bIns="41712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11" name="Szabadkézi sokszög 10">
              <a:extLst>
                <a:ext uri="{FF2B5EF4-FFF2-40B4-BE49-F238E27FC236}">
                  <a16:creationId xmlns:a16="http://schemas.microsoft.com/office/drawing/2014/main" id="{380FD2C4-B927-4483-5409-22F9DCA87C61}"/>
                </a:ext>
              </a:extLst>
            </p:cNvPr>
            <p:cNvSpPr/>
            <p:nvPr/>
          </p:nvSpPr>
          <p:spPr>
            <a:xfrm>
              <a:off x="3636575" y="2020801"/>
              <a:ext cx="1883635" cy="1883635"/>
            </a:xfrm>
            <a:custGeom>
              <a:avLst/>
              <a:gdLst>
                <a:gd name="connsiteX0" fmla="*/ 0 w 1883635"/>
                <a:gd name="connsiteY0" fmla="*/ 941818 h 1883635"/>
                <a:gd name="connsiteX1" fmla="*/ 941818 w 1883635"/>
                <a:gd name="connsiteY1" fmla="*/ 0 h 1883635"/>
                <a:gd name="connsiteX2" fmla="*/ 1883636 w 1883635"/>
                <a:gd name="connsiteY2" fmla="*/ 941818 h 1883635"/>
                <a:gd name="connsiteX3" fmla="*/ 941818 w 1883635"/>
                <a:gd name="connsiteY3" fmla="*/ 1883636 h 1883635"/>
                <a:gd name="connsiteX4" fmla="*/ 0 w 1883635"/>
                <a:gd name="connsiteY4" fmla="*/ 941818 h 18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35" h="1883635">
                  <a:moveTo>
                    <a:pt x="0" y="941818"/>
                  </a:moveTo>
                  <a:cubicBezTo>
                    <a:pt x="0" y="421666"/>
                    <a:pt x="421666" y="0"/>
                    <a:pt x="941818" y="0"/>
                  </a:cubicBezTo>
                  <a:cubicBezTo>
                    <a:pt x="1461970" y="0"/>
                    <a:pt x="1883636" y="421666"/>
                    <a:pt x="1883636" y="941818"/>
                  </a:cubicBezTo>
                  <a:cubicBezTo>
                    <a:pt x="1883636" y="1461970"/>
                    <a:pt x="1461970" y="1883636"/>
                    <a:pt x="941818" y="1883636"/>
                  </a:cubicBezTo>
                  <a:cubicBezTo>
                    <a:pt x="421666" y="1883636"/>
                    <a:pt x="0" y="1461970"/>
                    <a:pt x="0" y="9418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1252" tIns="301252" rIns="301252" bIns="30125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Kamatrész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69A71465-1340-F1B3-4AC5-42B9693BC57A}"/>
              </a:ext>
            </a:extLst>
          </p:cNvPr>
          <p:cNvGrpSpPr/>
          <p:nvPr/>
        </p:nvGrpSpPr>
        <p:grpSpPr>
          <a:xfrm>
            <a:off x="5645998" y="2020801"/>
            <a:ext cx="2909424" cy="1883635"/>
            <a:chOff x="5645998" y="2020801"/>
            <a:chExt cx="2909424" cy="1883635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EE6255EC-47DA-F606-15DE-A2CD850C9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5998" y="2505705"/>
              <a:ext cx="900000" cy="900004"/>
            </a:xfrm>
            <a:custGeom>
              <a:avLst/>
              <a:gdLst>
                <a:gd name="connsiteX0" fmla="*/ 144812 w 1092508"/>
                <a:gd name="connsiteY0" fmla="*/ 417123 h 1090804"/>
                <a:gd name="connsiteX1" fmla="*/ 417975 w 1092508"/>
                <a:gd name="connsiteY1" fmla="*/ 417123 h 1090804"/>
                <a:gd name="connsiteX2" fmla="*/ 417975 w 1092508"/>
                <a:gd name="connsiteY2" fmla="*/ 144586 h 1090804"/>
                <a:gd name="connsiteX3" fmla="*/ 674533 w 1092508"/>
                <a:gd name="connsiteY3" fmla="*/ 144586 h 1090804"/>
                <a:gd name="connsiteX4" fmla="*/ 674533 w 1092508"/>
                <a:gd name="connsiteY4" fmla="*/ 417123 h 1090804"/>
                <a:gd name="connsiteX5" fmla="*/ 947696 w 1092508"/>
                <a:gd name="connsiteY5" fmla="*/ 417123 h 1090804"/>
                <a:gd name="connsiteX6" fmla="*/ 947696 w 1092508"/>
                <a:gd name="connsiteY6" fmla="*/ 673681 h 1090804"/>
                <a:gd name="connsiteX7" fmla="*/ 674533 w 1092508"/>
                <a:gd name="connsiteY7" fmla="*/ 673681 h 1090804"/>
                <a:gd name="connsiteX8" fmla="*/ 674533 w 1092508"/>
                <a:gd name="connsiteY8" fmla="*/ 946218 h 1090804"/>
                <a:gd name="connsiteX9" fmla="*/ 417975 w 1092508"/>
                <a:gd name="connsiteY9" fmla="*/ 946218 h 1090804"/>
                <a:gd name="connsiteX10" fmla="*/ 417975 w 1092508"/>
                <a:gd name="connsiteY10" fmla="*/ 673681 h 1090804"/>
                <a:gd name="connsiteX11" fmla="*/ 144812 w 1092508"/>
                <a:gd name="connsiteY11" fmla="*/ 673681 h 1090804"/>
                <a:gd name="connsiteX12" fmla="*/ 144812 w 1092508"/>
                <a:gd name="connsiteY12" fmla="*/ 417123 h 10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2508" h="1090804">
                  <a:moveTo>
                    <a:pt x="144812" y="417123"/>
                  </a:moveTo>
                  <a:lnTo>
                    <a:pt x="417975" y="417123"/>
                  </a:lnTo>
                  <a:lnTo>
                    <a:pt x="417975" y="144586"/>
                  </a:lnTo>
                  <a:lnTo>
                    <a:pt x="674533" y="144586"/>
                  </a:lnTo>
                  <a:lnTo>
                    <a:pt x="674533" y="417123"/>
                  </a:lnTo>
                  <a:lnTo>
                    <a:pt x="947696" y="417123"/>
                  </a:lnTo>
                  <a:lnTo>
                    <a:pt x="947696" y="673681"/>
                  </a:lnTo>
                  <a:lnTo>
                    <a:pt x="674533" y="673681"/>
                  </a:lnTo>
                  <a:lnTo>
                    <a:pt x="674533" y="946218"/>
                  </a:lnTo>
                  <a:lnTo>
                    <a:pt x="417975" y="946218"/>
                  </a:lnTo>
                  <a:lnTo>
                    <a:pt x="417975" y="673681"/>
                  </a:lnTo>
                  <a:lnTo>
                    <a:pt x="144812" y="673681"/>
                  </a:lnTo>
                  <a:lnTo>
                    <a:pt x="144812" y="41712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12" tIns="417123" rIns="144812" bIns="41712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8A10930D-5D71-C0FE-B21B-C6FCF4672CE3}"/>
                </a:ext>
              </a:extLst>
            </p:cNvPr>
            <p:cNvSpPr/>
            <p:nvPr/>
          </p:nvSpPr>
          <p:spPr>
            <a:xfrm>
              <a:off x="6671787" y="2020801"/>
              <a:ext cx="1883635" cy="1883635"/>
            </a:xfrm>
            <a:custGeom>
              <a:avLst/>
              <a:gdLst>
                <a:gd name="connsiteX0" fmla="*/ 0 w 1883635"/>
                <a:gd name="connsiteY0" fmla="*/ 941818 h 1883635"/>
                <a:gd name="connsiteX1" fmla="*/ 941818 w 1883635"/>
                <a:gd name="connsiteY1" fmla="*/ 0 h 1883635"/>
                <a:gd name="connsiteX2" fmla="*/ 1883636 w 1883635"/>
                <a:gd name="connsiteY2" fmla="*/ 941818 h 1883635"/>
                <a:gd name="connsiteX3" fmla="*/ 941818 w 1883635"/>
                <a:gd name="connsiteY3" fmla="*/ 1883636 h 1883635"/>
                <a:gd name="connsiteX4" fmla="*/ 0 w 1883635"/>
                <a:gd name="connsiteY4" fmla="*/ 941818 h 18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35" h="1883635">
                  <a:moveTo>
                    <a:pt x="0" y="941818"/>
                  </a:moveTo>
                  <a:cubicBezTo>
                    <a:pt x="0" y="421666"/>
                    <a:pt x="421666" y="0"/>
                    <a:pt x="941818" y="0"/>
                  </a:cubicBezTo>
                  <a:cubicBezTo>
                    <a:pt x="1461970" y="0"/>
                    <a:pt x="1883636" y="421666"/>
                    <a:pt x="1883636" y="941818"/>
                  </a:cubicBezTo>
                  <a:cubicBezTo>
                    <a:pt x="1883636" y="1461970"/>
                    <a:pt x="1461970" y="1883636"/>
                    <a:pt x="941818" y="1883636"/>
                  </a:cubicBezTo>
                  <a:cubicBezTo>
                    <a:pt x="421666" y="1883636"/>
                    <a:pt x="0" y="1461970"/>
                    <a:pt x="0" y="9418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1252" tIns="301252" rIns="301252" bIns="30125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Egyéb járulékos díjak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B15717CE-C95F-9B4C-B21D-9351000D9250}"/>
              </a:ext>
            </a:extLst>
          </p:cNvPr>
          <p:cNvGrpSpPr/>
          <p:nvPr/>
        </p:nvGrpSpPr>
        <p:grpSpPr>
          <a:xfrm>
            <a:off x="8681210" y="2020801"/>
            <a:ext cx="2909424" cy="1883635"/>
            <a:chOff x="8681210" y="2020801"/>
            <a:chExt cx="2909424" cy="1883635"/>
          </a:xfrm>
        </p:grpSpPr>
        <p:sp>
          <p:nvSpPr>
            <p:cNvPr id="14" name="Szabadkézi sokszög 13">
              <a:extLst>
                <a:ext uri="{FF2B5EF4-FFF2-40B4-BE49-F238E27FC236}">
                  <a16:creationId xmlns:a16="http://schemas.microsoft.com/office/drawing/2014/main" id="{9E266746-F246-AAA6-15A8-ABEA94E11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81210" y="2505705"/>
              <a:ext cx="900000" cy="898596"/>
            </a:xfrm>
            <a:custGeom>
              <a:avLst/>
              <a:gdLst>
                <a:gd name="connsiteX0" fmla="*/ 144812 w 1092508"/>
                <a:gd name="connsiteY0" fmla="*/ 224706 h 1090804"/>
                <a:gd name="connsiteX1" fmla="*/ 947696 w 1092508"/>
                <a:gd name="connsiteY1" fmla="*/ 224706 h 1090804"/>
                <a:gd name="connsiteX2" fmla="*/ 947696 w 1092508"/>
                <a:gd name="connsiteY2" fmla="*/ 481263 h 1090804"/>
                <a:gd name="connsiteX3" fmla="*/ 144812 w 1092508"/>
                <a:gd name="connsiteY3" fmla="*/ 481263 h 1090804"/>
                <a:gd name="connsiteX4" fmla="*/ 144812 w 1092508"/>
                <a:gd name="connsiteY4" fmla="*/ 224706 h 1090804"/>
                <a:gd name="connsiteX5" fmla="*/ 144812 w 1092508"/>
                <a:gd name="connsiteY5" fmla="*/ 609541 h 1090804"/>
                <a:gd name="connsiteX6" fmla="*/ 947696 w 1092508"/>
                <a:gd name="connsiteY6" fmla="*/ 609541 h 1090804"/>
                <a:gd name="connsiteX7" fmla="*/ 947696 w 1092508"/>
                <a:gd name="connsiteY7" fmla="*/ 866098 h 1090804"/>
                <a:gd name="connsiteX8" fmla="*/ 144812 w 1092508"/>
                <a:gd name="connsiteY8" fmla="*/ 866098 h 1090804"/>
                <a:gd name="connsiteX9" fmla="*/ 144812 w 1092508"/>
                <a:gd name="connsiteY9" fmla="*/ 609541 h 10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508" h="1090804">
                  <a:moveTo>
                    <a:pt x="144812" y="224706"/>
                  </a:moveTo>
                  <a:lnTo>
                    <a:pt x="947696" y="224706"/>
                  </a:lnTo>
                  <a:lnTo>
                    <a:pt x="947696" y="481263"/>
                  </a:lnTo>
                  <a:lnTo>
                    <a:pt x="144812" y="481263"/>
                  </a:lnTo>
                  <a:lnTo>
                    <a:pt x="144812" y="224706"/>
                  </a:lnTo>
                  <a:close/>
                  <a:moveTo>
                    <a:pt x="144812" y="609541"/>
                  </a:moveTo>
                  <a:lnTo>
                    <a:pt x="947696" y="609541"/>
                  </a:lnTo>
                  <a:lnTo>
                    <a:pt x="947696" y="866098"/>
                  </a:lnTo>
                  <a:lnTo>
                    <a:pt x="144812" y="866098"/>
                  </a:lnTo>
                  <a:lnTo>
                    <a:pt x="144812" y="60954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12" tIns="224706" rIns="144812" bIns="22470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15" name="Szabadkézi sokszög 14">
              <a:extLst>
                <a:ext uri="{FF2B5EF4-FFF2-40B4-BE49-F238E27FC236}">
                  <a16:creationId xmlns:a16="http://schemas.microsoft.com/office/drawing/2014/main" id="{A4913216-64E5-06F5-8C10-56A7E1896D54}"/>
                </a:ext>
              </a:extLst>
            </p:cNvPr>
            <p:cNvSpPr/>
            <p:nvPr/>
          </p:nvSpPr>
          <p:spPr>
            <a:xfrm>
              <a:off x="9706999" y="2020801"/>
              <a:ext cx="1883635" cy="1883635"/>
            </a:xfrm>
            <a:custGeom>
              <a:avLst/>
              <a:gdLst>
                <a:gd name="connsiteX0" fmla="*/ 0 w 1883635"/>
                <a:gd name="connsiteY0" fmla="*/ 941818 h 1883635"/>
                <a:gd name="connsiteX1" fmla="*/ 941818 w 1883635"/>
                <a:gd name="connsiteY1" fmla="*/ 0 h 1883635"/>
                <a:gd name="connsiteX2" fmla="*/ 1883636 w 1883635"/>
                <a:gd name="connsiteY2" fmla="*/ 941818 h 1883635"/>
                <a:gd name="connsiteX3" fmla="*/ 941818 w 1883635"/>
                <a:gd name="connsiteY3" fmla="*/ 1883636 h 1883635"/>
                <a:gd name="connsiteX4" fmla="*/ 0 w 1883635"/>
                <a:gd name="connsiteY4" fmla="*/ 941818 h 18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35" h="1883635">
                  <a:moveTo>
                    <a:pt x="0" y="941818"/>
                  </a:moveTo>
                  <a:cubicBezTo>
                    <a:pt x="0" y="421666"/>
                    <a:pt x="421666" y="0"/>
                    <a:pt x="941818" y="0"/>
                  </a:cubicBezTo>
                  <a:cubicBezTo>
                    <a:pt x="1461970" y="0"/>
                    <a:pt x="1883636" y="421666"/>
                    <a:pt x="1883636" y="941818"/>
                  </a:cubicBezTo>
                  <a:cubicBezTo>
                    <a:pt x="1883636" y="1461970"/>
                    <a:pt x="1461970" y="1883636"/>
                    <a:pt x="941818" y="1883636"/>
                  </a:cubicBezTo>
                  <a:cubicBezTo>
                    <a:pt x="421666" y="1883636"/>
                    <a:pt x="0" y="1461970"/>
                    <a:pt x="0" y="941818"/>
                  </a:cubicBez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01252" tIns="301252" rIns="301252" bIns="30125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latin typeface="DINPro-Bold" panose="02000503030000020004" pitchFamily="2" charset="0"/>
                </a:rPr>
                <a:t>Törlesztő-részlet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CC5A60-89D8-E0C6-DF19-44CF927D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feladat: Ági és a laptop (2. rész)</a:t>
            </a:r>
          </a:p>
        </p:txBody>
      </p:sp>
      <p:sp>
        <p:nvSpPr>
          <p:cNvPr id="5" name="Szöveg helye 9">
            <a:extLst>
              <a:ext uri="{FF2B5EF4-FFF2-40B4-BE49-F238E27FC236}">
                <a16:creationId xmlns:a16="http://schemas.microsoft.com/office/drawing/2014/main" id="{FFB5DF50-91D4-A2EA-BF82-E45C37D31AAF}"/>
              </a:ext>
            </a:extLst>
          </p:cNvPr>
          <p:cNvSpPr txBox="1">
            <a:spLocks/>
          </p:cNvSpPr>
          <p:nvPr/>
        </p:nvSpPr>
        <p:spPr>
          <a:xfrm>
            <a:off x="601959" y="1162800"/>
            <a:ext cx="10988677" cy="33166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hu-HU" sz="2400" b="0" dirty="0">
                <a:latin typeface="DINPro-Regular" panose="02000503030000020004" pitchFamily="2" charset="0"/>
              </a:rPr>
              <a:t>A családi kupaktanács a következő tényezőkkel kalkulál:</a:t>
            </a:r>
          </a:p>
          <a:p>
            <a:pPr marL="630000" indent="-270000">
              <a:lnSpc>
                <a:spcPct val="100000"/>
              </a:lnSpc>
              <a:buClr>
                <a:schemeClr val="tx2"/>
              </a:buClr>
              <a:buFont typeface="Rendszerbetűtípus - normál"/>
              <a:buChar char="●"/>
            </a:pPr>
            <a:r>
              <a:rPr lang="hu-HU" sz="2400" b="0" dirty="0">
                <a:latin typeface="DINPro-Regular" panose="02000503030000020004" pitchFamily="2" charset="0"/>
              </a:rPr>
              <a:t>A lekötött megtakarításokhoz nem nyúlnak hozzá.</a:t>
            </a:r>
          </a:p>
          <a:p>
            <a:pPr marL="630000" indent="-270000">
              <a:lnSpc>
                <a:spcPct val="100000"/>
              </a:lnSpc>
              <a:buClr>
                <a:schemeClr val="tx2"/>
              </a:buClr>
              <a:buFont typeface="Rendszerbetűtípus - normál"/>
              <a:buChar char="●"/>
            </a:pPr>
            <a:r>
              <a:rPr lang="hu-HU" sz="2400" b="0" dirty="0">
                <a:latin typeface="DINPro-Regular" panose="02000503030000020004" pitchFamily="2" charset="0"/>
              </a:rPr>
              <a:t>Ági keres valami diákmunkát, amivel elő tudja teremteni a laptop árát.</a:t>
            </a:r>
          </a:p>
          <a:p>
            <a:pPr marL="630000" indent="-270000">
              <a:lnSpc>
                <a:spcPct val="100000"/>
              </a:lnSpc>
              <a:buClr>
                <a:schemeClr val="tx2"/>
              </a:buClr>
              <a:buFont typeface="Rendszerbetűtípus - normál"/>
              <a:buChar char="●"/>
            </a:pPr>
            <a:r>
              <a:rPr lang="hu-HU" sz="2400" b="0" dirty="0">
                <a:latin typeface="DINPro-Regular" panose="02000503030000020004" pitchFamily="2" charset="0"/>
              </a:rPr>
              <a:t>Fontos, hogy a munka összeegyeztethető legyen a tanulmányaival.</a:t>
            </a:r>
          </a:p>
          <a:p>
            <a:pPr marL="630000" indent="-270000">
              <a:lnSpc>
                <a:spcPct val="100000"/>
              </a:lnSpc>
              <a:buClr>
                <a:schemeClr val="tx2"/>
              </a:buClr>
              <a:buFont typeface="Rendszerbetűtípus - normál"/>
              <a:buChar char="●"/>
            </a:pPr>
            <a:r>
              <a:rPr lang="hu-HU" sz="2400" b="0" dirty="0">
                <a:latin typeface="DINPro-Regular" panose="02000503030000020004" pitchFamily="2" charset="0"/>
              </a:rPr>
              <a:t>A szülők egyike hitelt vesz fel, hogy azonnal elérhető legyen a laptop és Ági tudja használni.</a:t>
            </a:r>
          </a:p>
          <a:p>
            <a:pPr marL="630000" indent="-270000">
              <a:lnSpc>
                <a:spcPct val="100000"/>
              </a:lnSpc>
              <a:buClr>
                <a:schemeClr val="tx2"/>
              </a:buClr>
              <a:buFont typeface="Rendszerbetűtípus - normál"/>
              <a:buChar char="●"/>
            </a:pPr>
            <a:r>
              <a:rPr lang="hu-HU" sz="2400" b="0" dirty="0">
                <a:latin typeface="DINPro-Regular" panose="02000503030000020004" pitchFamily="2" charset="0"/>
              </a:rPr>
              <a:t>Ági, ha összegyűjtötte a laptop árát, akkor oda tudja adni a szülőknek.</a:t>
            </a:r>
          </a:p>
        </p:txBody>
      </p:sp>
    </p:spTree>
    <p:extLst>
      <p:ext uri="{BB962C8B-B14F-4D97-AF65-F5344CB8AC3E}">
        <p14:creationId xmlns:p14="http://schemas.microsoft.com/office/powerpoint/2010/main" val="67183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1008BCA9-9E16-3591-F541-6B2CAD0EFF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162800"/>
            <a:ext cx="10988675" cy="816471"/>
          </a:xfrm>
        </p:spPr>
        <p:txBody>
          <a:bodyPr/>
          <a:lstStyle/>
          <a:p>
            <a:r>
              <a:rPr lang="hu-HU" sz="2400" dirty="0">
                <a:solidFill>
                  <a:schemeClr val="tx2"/>
                </a:solidFill>
              </a:rPr>
              <a:t>Válaszoljatok közösen az alábbi kérdésekre!</a:t>
            </a:r>
          </a:p>
          <a:p>
            <a:r>
              <a:rPr lang="hu-HU" sz="2400" dirty="0">
                <a:solidFill>
                  <a:schemeClr val="tx2"/>
                </a:solidFill>
              </a:rPr>
              <a:t>A megoldásaitokat írjátok be az ablakábra középső cikkelyébe!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5CC5A60-89D8-E0C6-DF19-44CF927D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feladat: Ági és a laptop (2. rész)</a:t>
            </a:r>
          </a:p>
        </p:txBody>
      </p:sp>
      <p:graphicFrame>
        <p:nvGraphicFramePr>
          <p:cNvPr id="5" name="Táblázat 9">
            <a:extLst>
              <a:ext uri="{FF2B5EF4-FFF2-40B4-BE49-F238E27FC236}">
                <a16:creationId xmlns:a16="http://schemas.microsoft.com/office/drawing/2014/main" id="{C1962ACD-2512-FCD9-0951-3773A6D43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65009"/>
              </p:ext>
            </p:extLst>
          </p:nvPr>
        </p:nvGraphicFramePr>
        <p:xfrm>
          <a:off x="609718" y="2178272"/>
          <a:ext cx="10980620" cy="27756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4012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10416608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</a:tblGrid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f)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Milyen hitelfajták jöhetnek szóba?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8223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g)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Milyen szempontok lehetnek fontosak a hitel megválasz­tásánál?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78354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h)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Melyik hitelfajtát veheti fel Ági, és melyiket csak a szülők? Miért?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48215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i)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Maximum mekkora törlesztőrészletet tudnak Ági szülei bevállalni?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13681"/>
                  </a:ext>
                </a:extLst>
              </a:tr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j)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Jogos-e, hogy 12 hónapos futamidővel kalkulálnak?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7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98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9">
            <a:extLst>
              <a:ext uri="{FF2B5EF4-FFF2-40B4-BE49-F238E27FC236}">
                <a16:creationId xmlns:a16="http://schemas.microsoft.com/office/drawing/2014/main" id="{A4239DD9-9E8B-1BFF-F66D-8CF4DF2FF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2515"/>
              </p:ext>
            </p:extLst>
          </p:nvPr>
        </p:nvGraphicFramePr>
        <p:xfrm>
          <a:off x="601362" y="1864666"/>
          <a:ext cx="10989270" cy="3503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5044964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  <a:gridCol w="5515653">
                  <a:extLst>
                    <a:ext uri="{9D8B030D-6E8A-4147-A177-3AD203B41FA5}">
                      <a16:colId xmlns:a16="http://schemas.microsoft.com/office/drawing/2014/main" val="21098941"/>
                    </a:ext>
                  </a:extLst>
                </a:gridCol>
              </a:tblGrid>
              <a:tr h="70056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a)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Milyen megoldási lehetőségekben érdemes gondolkodni?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8223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b)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Előtakarékossággal mennyi idő alatt tudná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a család előteremteni a forrásokat?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78354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Javasolnád-e a lekötött betét feltörését?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48215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Ági hozzá tud-e járulni a költségekhez?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13681"/>
                  </a:ext>
                </a:extLst>
              </a:tr>
              <a:tr h="70056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e)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Érdemes-e hitelben gondolkodni?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79701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F5DED82-5D3C-F2B5-B837-181413785D6A}"/>
              </a:ext>
            </a:extLst>
          </p:cNvPr>
          <p:cNvSpPr txBox="1"/>
          <p:nvPr/>
        </p:nvSpPr>
        <p:spPr>
          <a:xfrm>
            <a:off x="6083215" y="1864666"/>
            <a:ext cx="5507421" cy="71128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2000" b="1" i="0" dirty="0">
                <a:solidFill>
                  <a:schemeClr val="accent6"/>
                </a:solidFill>
                <a:latin typeface="DINPro-Bold" panose="02000503030000020004" pitchFamily="2" charset="0"/>
              </a:rPr>
              <a:t>Takarékoskodás, hitel.</a:t>
            </a:r>
            <a:endParaRPr lang="hu-HU" sz="2000" b="1" dirty="0">
              <a:solidFill>
                <a:schemeClr val="accent6"/>
              </a:solidFill>
              <a:latin typeface="DINPro-Bold" panose="02000503030000020004" pitchFamily="2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5CC5A60-89D8-E0C6-DF19-44CF927D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feladat: Összefoglalás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7C8BA7-00DC-DD78-52BC-4A80A72B3FC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Megoldás: Ági és a laptop (1. rész)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157486-9AEE-FB39-113C-D62744529E7E}"/>
              </a:ext>
            </a:extLst>
          </p:cNvPr>
          <p:cNvSpPr txBox="1"/>
          <p:nvPr/>
        </p:nvSpPr>
        <p:spPr>
          <a:xfrm>
            <a:off x="6083215" y="2563436"/>
            <a:ext cx="5507421" cy="71128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hu-HU" sz="2000" b="1" i="0" dirty="0">
                <a:solidFill>
                  <a:schemeClr val="accent6"/>
                </a:solidFill>
                <a:latin typeface="DINPro-Bold" panose="02000503030000020004" pitchFamily="2" charset="0"/>
              </a:rPr>
              <a:t>11 hónap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hu-HU" sz="2000" b="1" i="0" dirty="0">
                <a:solidFill>
                  <a:schemeClr val="accent6"/>
                </a:solidFill>
                <a:latin typeface="DINPro-Bold" panose="02000503030000020004" pitchFamily="2" charset="0"/>
              </a:rPr>
              <a:t>(209 400 ÷ 20 000 ≈ 11 hó)</a:t>
            </a:r>
            <a:endParaRPr lang="hu-HU" sz="2000" b="1" dirty="0">
              <a:solidFill>
                <a:schemeClr val="accent6"/>
              </a:solidFill>
              <a:latin typeface="DINPro-Bold" panose="02000503030000020004" pitchFamily="2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BDDC2F8-B315-67C7-FE8B-743251E299AD}"/>
              </a:ext>
            </a:extLst>
          </p:cNvPr>
          <p:cNvSpPr txBox="1"/>
          <p:nvPr/>
        </p:nvSpPr>
        <p:spPr>
          <a:xfrm>
            <a:off x="6083215" y="3262206"/>
            <a:ext cx="5507421" cy="71128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2000" b="1" dirty="0">
                <a:solidFill>
                  <a:schemeClr val="accent6"/>
                </a:solidFill>
                <a:latin typeface="DINPro-Bold" panose="02000503030000020004" pitchFamily="2" charset="0"/>
              </a:rPr>
              <a:t>Nem, mert többletköltséggel jár.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6FCA270-1606-7EC1-A058-6708091CC3E0}"/>
              </a:ext>
            </a:extLst>
          </p:cNvPr>
          <p:cNvSpPr txBox="1"/>
          <p:nvPr/>
        </p:nvSpPr>
        <p:spPr>
          <a:xfrm>
            <a:off x="6083215" y="3960976"/>
            <a:ext cx="5507421" cy="71128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2000" b="1" dirty="0">
                <a:solidFill>
                  <a:schemeClr val="accent6"/>
                </a:solidFill>
                <a:latin typeface="DINPro-Bold" panose="02000503030000020004" pitchFamily="2" charset="0"/>
              </a:rPr>
              <a:t>Igen, ha pl. vállal diákmunkát, eladja valamelyik vagyontárgyát.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48D3102-775F-91B7-AB69-ADD7C998BB82}"/>
              </a:ext>
            </a:extLst>
          </p:cNvPr>
          <p:cNvSpPr txBox="1"/>
          <p:nvPr/>
        </p:nvSpPr>
        <p:spPr>
          <a:xfrm>
            <a:off x="6083215" y="4659746"/>
            <a:ext cx="5507421" cy="71128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2000" b="1" dirty="0">
                <a:solidFill>
                  <a:schemeClr val="accent6"/>
                </a:solidFill>
                <a:latin typeface="DINPro-Bold" panose="02000503030000020004" pitchFamily="2" charset="0"/>
              </a:rPr>
              <a:t>Igen, de alaposan meg kell vizsgálni a lehető­ségeket, így lehet megfontolt döntést hozni.</a:t>
            </a:r>
          </a:p>
        </p:txBody>
      </p:sp>
    </p:spTree>
    <p:extLst>
      <p:ext uri="{BB962C8B-B14F-4D97-AF65-F5344CB8AC3E}">
        <p14:creationId xmlns:p14="http://schemas.microsoft.com/office/powerpoint/2010/main" val="26545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9">
            <a:extLst>
              <a:ext uri="{FF2B5EF4-FFF2-40B4-BE49-F238E27FC236}">
                <a16:creationId xmlns:a16="http://schemas.microsoft.com/office/drawing/2014/main" id="{A4239DD9-9E8B-1BFF-F66D-8CF4DF2FF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71454"/>
              </p:ext>
            </p:extLst>
          </p:nvPr>
        </p:nvGraphicFramePr>
        <p:xfrm>
          <a:off x="601362" y="1864666"/>
          <a:ext cx="10989270" cy="46371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3961085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  <a:gridCol w="6599532">
                  <a:extLst>
                    <a:ext uri="{9D8B030D-6E8A-4147-A177-3AD203B41FA5}">
                      <a16:colId xmlns:a16="http://schemas.microsoft.com/office/drawing/2014/main" val="2109894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f)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Milyen hitelfajták jöhetnek szóba?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19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8223"/>
                  </a:ext>
                </a:extLst>
              </a:tr>
              <a:tr h="7056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g)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Milyen szempontok lehetnek fontosak a hitel megválasz­tásánál?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19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78354"/>
                  </a:ext>
                </a:extLst>
              </a:tr>
              <a:tr h="191806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h)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Melyik hitelfajtát veheti fel Ági, és melyiket csak a szülők? Miért?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19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48215"/>
                  </a:ext>
                </a:extLst>
              </a:tr>
              <a:tr h="70073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i)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Maximum mekkora törlesztőrész-letet tudnak Ági szülei bevállalni?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19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13681"/>
                  </a:ext>
                </a:extLst>
              </a:tr>
              <a:tr h="70073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j)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19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Jogos-e, hogy 12 hónapos futam-idővel kalkulálnak?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19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79701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F5DED82-5D3C-F2B5-B837-181413785D6A}"/>
              </a:ext>
            </a:extLst>
          </p:cNvPr>
          <p:cNvSpPr txBox="1"/>
          <p:nvPr/>
        </p:nvSpPr>
        <p:spPr>
          <a:xfrm>
            <a:off x="4991101" y="1864666"/>
            <a:ext cx="6599531" cy="619821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1900" b="1" dirty="0">
                <a:solidFill>
                  <a:schemeClr val="accent6"/>
                </a:solidFill>
                <a:latin typeface="DINPro-Bold" panose="02000503030000020004" pitchFamily="2" charset="0"/>
              </a:rPr>
              <a:t>Személyi kölcsön, áruhitel, Diákhitel1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5CC5A60-89D8-E0C6-DF19-44CF927D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feladat: Összefoglalás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7C8BA7-00DC-DD78-52BC-4A80A72B3FC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Megoldás: Ági és a laptop (2. rész)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157486-9AEE-FB39-113C-D62744529E7E}"/>
              </a:ext>
            </a:extLst>
          </p:cNvPr>
          <p:cNvSpPr txBox="1"/>
          <p:nvPr/>
        </p:nvSpPr>
        <p:spPr>
          <a:xfrm>
            <a:off x="4991101" y="2484487"/>
            <a:ext cx="6599531" cy="692938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pPr>
              <a:buClr>
                <a:schemeClr val="tx2"/>
              </a:buClr>
              <a:buSzPct val="120000"/>
            </a:pPr>
            <a:r>
              <a:rPr lang="hu-HU" sz="1900" b="1" dirty="0">
                <a:solidFill>
                  <a:schemeClr val="accent6"/>
                </a:solidFill>
                <a:latin typeface="DINPro-Bold" panose="02000503030000020004" pitchFamily="2" charset="0"/>
              </a:rPr>
              <a:t>PPT-ből visszaköszönő szempontok, mint feltételek, költ-ségek, törlesztőrészlet, jövőbeli kockázatok, lehetőségek.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BDDC2F8-B315-67C7-FE8B-743251E299AD}"/>
              </a:ext>
            </a:extLst>
          </p:cNvPr>
          <p:cNvSpPr txBox="1"/>
          <p:nvPr/>
        </p:nvSpPr>
        <p:spPr>
          <a:xfrm>
            <a:off x="4991101" y="3177426"/>
            <a:ext cx="6599531" cy="1925734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1900" b="1" dirty="0">
                <a:solidFill>
                  <a:schemeClr val="accent6"/>
                </a:solidFill>
                <a:latin typeface="DINPro-Bold" panose="02000503030000020004" pitchFamily="2" charset="0"/>
              </a:rPr>
              <a:t>Áginak nincs munkaviszonya, nem rendel­kezik rendsze-res jövedelemmel, ami mind az áruhitel, mind a személyi kölcsön feltétele. Diákhitel1-et azonban lehetősége van Áginak felvenni, ami szintén szabadfelhasználású, vásá-rolhat belőle laptopot, a hitel törlesztését pedig elég csak a hallgatói jogviszony megszűnése után megkezdenie.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6FCA270-1606-7EC1-A058-6708091CC3E0}"/>
              </a:ext>
            </a:extLst>
          </p:cNvPr>
          <p:cNvSpPr txBox="1"/>
          <p:nvPr/>
        </p:nvSpPr>
        <p:spPr>
          <a:xfrm>
            <a:off x="4991100" y="5103161"/>
            <a:ext cx="6599531" cy="687349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1900" b="1" dirty="0">
                <a:solidFill>
                  <a:schemeClr val="accent6"/>
                </a:solidFill>
                <a:latin typeface="DINPro-Bold" panose="02000503030000020004" pitchFamily="2" charset="0"/>
              </a:rPr>
              <a:t>Havi 20 000 Ft-ot tudnak megspórolni.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48D3102-775F-91B7-AB69-ADD7C998BB82}"/>
              </a:ext>
            </a:extLst>
          </p:cNvPr>
          <p:cNvSpPr txBox="1"/>
          <p:nvPr/>
        </p:nvSpPr>
        <p:spPr>
          <a:xfrm>
            <a:off x="4991099" y="5790510"/>
            <a:ext cx="6599531" cy="71128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noAutofit/>
          </a:bodyPr>
          <a:lstStyle/>
          <a:p>
            <a:r>
              <a:rPr lang="hu-HU" sz="1900" b="1" dirty="0">
                <a:solidFill>
                  <a:schemeClr val="accent6"/>
                </a:solidFill>
                <a:latin typeface="DINPro-Bold" panose="02000503030000020004" pitchFamily="2" charset="0"/>
              </a:rPr>
              <a:t>Igen, mert rövidebb futamidő esetén a törlesztőrészlet nagyobb lenne, mint 20 000 Ft.</a:t>
            </a:r>
          </a:p>
        </p:txBody>
      </p:sp>
    </p:spTree>
    <p:extLst>
      <p:ext uri="{BB962C8B-B14F-4D97-AF65-F5344CB8AC3E}">
        <p14:creationId xmlns:p14="http://schemas.microsoft.com/office/powerpoint/2010/main" val="13370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0343F1A-AAB5-862D-5630-1DE8F39EC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752599"/>
            <a:ext cx="10988971" cy="474980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hu-HU" dirty="0">
                <a:solidFill>
                  <a:schemeClr val="accent1"/>
                </a:solidFill>
              </a:rPr>
              <a:t>Kamat: </a:t>
            </a:r>
            <a:r>
              <a:rPr lang="hu-HU" dirty="0"/>
              <a:t>a kölcsönkapott pénz használatának az ára.</a:t>
            </a:r>
          </a:p>
          <a:p>
            <a:pPr algn="just">
              <a:lnSpc>
                <a:spcPct val="100000"/>
              </a:lnSpc>
            </a:pPr>
            <a:r>
              <a:rPr lang="hu-HU" dirty="0">
                <a:solidFill>
                  <a:schemeClr val="accent1"/>
                </a:solidFill>
              </a:rPr>
              <a:t>THM:</a:t>
            </a:r>
            <a:r>
              <a:rPr lang="hu-HU" dirty="0"/>
              <a:t> a Teljes Hiteldíj Mutató, egy egységes, százalékban kifejezett, minden hitelező által kötelezően használt mutatószám, amelyből kiderül, hogy az adósnak egy évre vetítve a kölcsönkért pénzen felül mekkora összeget kell visszafizetnie.</a:t>
            </a:r>
          </a:p>
          <a:p>
            <a:pPr algn="just">
              <a:lnSpc>
                <a:spcPct val="100000"/>
              </a:lnSpc>
            </a:pPr>
            <a:r>
              <a:rPr lang="hu-HU" spc="-10" dirty="0">
                <a:solidFill>
                  <a:schemeClr val="tx2"/>
                </a:solidFill>
              </a:rPr>
              <a:t>Kamatláb: </a:t>
            </a:r>
            <a:r>
              <a:rPr lang="hu-HU" spc="-10" dirty="0"/>
              <a:t>a kamatnak a kölcsönadott összeg meghatározott %-ában</a:t>
            </a:r>
            <a:r>
              <a:rPr lang="hu-HU" dirty="0"/>
              <a:t> kifejezett értéke.</a:t>
            </a:r>
          </a:p>
          <a:p>
            <a:pPr algn="just">
              <a:lnSpc>
                <a:spcPct val="100000"/>
              </a:lnSpc>
            </a:pPr>
            <a:r>
              <a:rPr lang="hu-HU" dirty="0">
                <a:solidFill>
                  <a:schemeClr val="tx2"/>
                </a:solidFill>
              </a:rPr>
              <a:t>Tőketartozás: </a:t>
            </a:r>
            <a:r>
              <a:rPr lang="hu-HU" dirty="0"/>
              <a:t>az a pénzösszeg, amit hitelként felvettünk.</a:t>
            </a:r>
          </a:p>
          <a:p>
            <a:pPr algn="just">
              <a:lnSpc>
                <a:spcPct val="100000"/>
              </a:lnSpc>
            </a:pPr>
            <a:r>
              <a:rPr lang="hu-HU" dirty="0">
                <a:solidFill>
                  <a:schemeClr val="tx2"/>
                </a:solidFill>
              </a:rPr>
              <a:t>Törlesztőrészlet: </a:t>
            </a:r>
            <a:r>
              <a:rPr lang="hu-HU" dirty="0"/>
              <a:t>a felvett hitel után fizetendő kamat, díj/költség és tőketörlesztés együttes, időszakonkénti összege.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DE3E750E-7FC4-2690-2F35-A7BB116A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feladat: Összefoglalás</a:t>
            </a:r>
          </a:p>
        </p:txBody>
      </p:sp>
      <p:sp>
        <p:nvSpPr>
          <p:cNvPr id="8" name="Alcím 7">
            <a:extLst>
              <a:ext uri="{FF2B5EF4-FFF2-40B4-BE49-F238E27FC236}">
                <a16:creationId xmlns:a16="http://schemas.microsoft.com/office/drawing/2014/main" id="{8656CFA6-CAA6-FAFE-BB0C-C32E1B898AF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Legfontosabb fogalmak</a:t>
            </a:r>
          </a:p>
        </p:txBody>
      </p:sp>
    </p:spTree>
    <p:extLst>
      <p:ext uri="{BB962C8B-B14F-4D97-AF65-F5344CB8AC3E}">
        <p14:creationId xmlns:p14="http://schemas.microsoft.com/office/powerpoint/2010/main" val="33360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B5909E7C-23E1-3CCB-059A-09F8126E7FB4}"/>
              </a:ext>
            </a:extLst>
          </p:cNvPr>
          <p:cNvGrpSpPr/>
          <p:nvPr/>
        </p:nvGrpSpPr>
        <p:grpSpPr>
          <a:xfrm>
            <a:off x="614362" y="2845713"/>
            <a:ext cx="11082499" cy="3598122"/>
            <a:chOff x="614362" y="2845713"/>
            <a:chExt cx="11082499" cy="3598122"/>
          </a:xfrm>
        </p:grpSpPr>
        <p:grpSp>
          <p:nvGrpSpPr>
            <p:cNvPr id="62" name="Csoportba foglalás 61">
              <a:extLst>
                <a:ext uri="{FF2B5EF4-FFF2-40B4-BE49-F238E27FC236}">
                  <a16:creationId xmlns:a16="http://schemas.microsoft.com/office/drawing/2014/main" id="{CC65A486-3FFA-4587-7808-38E4B8C294A9}"/>
                </a:ext>
              </a:extLst>
            </p:cNvPr>
            <p:cNvGrpSpPr/>
            <p:nvPr/>
          </p:nvGrpSpPr>
          <p:grpSpPr>
            <a:xfrm>
              <a:off x="614362" y="2845713"/>
              <a:ext cx="11082497" cy="533400"/>
              <a:chOff x="614362" y="2845713"/>
              <a:chExt cx="11082497" cy="533400"/>
            </a:xfrm>
          </p:grpSpPr>
          <p:sp>
            <p:nvSpPr>
              <p:cNvPr id="10" name="Szöveg helye 6">
                <a:extLst>
                  <a:ext uri="{FF2B5EF4-FFF2-40B4-BE49-F238E27FC236}">
                    <a16:creationId xmlns:a16="http://schemas.microsoft.com/office/drawing/2014/main" id="{F58FC42D-33FB-0CFA-6813-F5DA27268E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" y="2905762"/>
                <a:ext cx="3388598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205200">
                  <a:lnSpc>
                    <a:spcPct val="100000"/>
                  </a:lnSpc>
                  <a:spcBef>
                    <a:spcPts val="2200"/>
                  </a:spcBef>
                  <a:buSzPct val="100000"/>
                  <a:buFont typeface="+mj-lt"/>
                  <a:buAutoNum type="alphaLcParenR"/>
                </a:pPr>
                <a:r>
                  <a:rPr lang="hu-HU" sz="2400" b="1" dirty="0"/>
                  <a:t> </a:t>
                </a:r>
                <a:r>
                  <a:rPr lang="hu-HU" sz="2400" dirty="0">
                    <a:latin typeface="DINPro-Regular" panose="02000503030000020004" pitchFamily="2" charset="0"/>
                  </a:rPr>
                  <a:t>A felvett hitel összege</a:t>
                </a:r>
              </a:p>
            </p:txBody>
          </p:sp>
          <p:sp>
            <p:nvSpPr>
              <p:cNvPr id="22" name="Szöveg helye 6">
                <a:extLst>
                  <a:ext uri="{FF2B5EF4-FFF2-40B4-BE49-F238E27FC236}">
                    <a16:creationId xmlns:a16="http://schemas.microsoft.com/office/drawing/2014/main" id="{261362D3-E10D-C1A8-7A26-F1B26186D0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8937" y="2905762"/>
                <a:ext cx="5907922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200"/>
                  </a:spcBef>
                  <a:buSzPct val="100000"/>
                </a:pPr>
                <a:r>
                  <a:rPr lang="hu-HU" sz="2400" dirty="0">
                    <a:latin typeface="DINPro-Regular" panose="02000503030000020004" pitchFamily="2" charset="0"/>
                  </a:rPr>
                  <a:t>, mint a banknak visszafizetendő összeg.</a:t>
                </a:r>
              </a:p>
            </p:txBody>
          </p:sp>
          <p:pic>
            <p:nvPicPr>
              <p:cNvPr id="33" name="Kép 32">
                <a:extLst>
                  <a:ext uri="{FF2B5EF4-FFF2-40B4-BE49-F238E27FC236}">
                    <a16:creationId xmlns:a16="http://schemas.microsoft.com/office/drawing/2014/main" id="{C0AE4E15-840A-484C-98BA-A708AEA3E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4009310" y="2845713"/>
                <a:ext cx="1790700" cy="533400"/>
              </a:xfrm>
              <a:prstGeom prst="rect">
                <a:avLst/>
              </a:prstGeom>
            </p:spPr>
          </p:pic>
        </p:grpSp>
        <p:grpSp>
          <p:nvGrpSpPr>
            <p:cNvPr id="61" name="Csoportba foglalás 60">
              <a:extLst>
                <a:ext uri="{FF2B5EF4-FFF2-40B4-BE49-F238E27FC236}">
                  <a16:creationId xmlns:a16="http://schemas.microsoft.com/office/drawing/2014/main" id="{A61141E4-D169-879D-C929-45BC670A7B0A}"/>
                </a:ext>
              </a:extLst>
            </p:cNvPr>
            <p:cNvGrpSpPr/>
            <p:nvPr/>
          </p:nvGrpSpPr>
          <p:grpSpPr>
            <a:xfrm>
              <a:off x="614362" y="3446119"/>
              <a:ext cx="11082499" cy="533400"/>
              <a:chOff x="614362" y="3446119"/>
              <a:chExt cx="11082499" cy="533400"/>
            </a:xfrm>
          </p:grpSpPr>
          <p:sp>
            <p:nvSpPr>
              <p:cNvPr id="25" name="Szöveg helye 6">
                <a:extLst>
                  <a:ext uri="{FF2B5EF4-FFF2-40B4-BE49-F238E27FC236}">
                    <a16:creationId xmlns:a16="http://schemas.microsoft.com/office/drawing/2014/main" id="{DA6E233D-A774-4C1B-747D-0B4595E7AC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" y="3509028"/>
                <a:ext cx="4427538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205200">
                  <a:lnSpc>
                    <a:spcPct val="100000"/>
                  </a:lnSpc>
                  <a:spcBef>
                    <a:spcPts val="2200"/>
                  </a:spcBef>
                  <a:buSzPct val="100000"/>
                  <a:buFont typeface="+mj-lt"/>
                  <a:buAutoNum type="alphaLcParenR" startAt="2"/>
                </a:pPr>
                <a:r>
                  <a:rPr lang="hu-HU" sz="2400" b="1" dirty="0"/>
                  <a:t> </a:t>
                </a:r>
                <a:r>
                  <a:rPr lang="hu-HU" sz="2400" dirty="0">
                    <a:latin typeface="DINPro-Regular" panose="02000503030000020004" pitchFamily="2" charset="0"/>
                  </a:rPr>
                  <a:t>A kamatláb emelkedése miatt </a:t>
                </a:r>
              </a:p>
            </p:txBody>
          </p:sp>
          <p:sp>
            <p:nvSpPr>
              <p:cNvPr id="27" name="Szöveg helye 6">
                <a:extLst>
                  <a:ext uri="{FF2B5EF4-FFF2-40B4-BE49-F238E27FC236}">
                    <a16:creationId xmlns:a16="http://schemas.microsoft.com/office/drawing/2014/main" id="{BB3FEEB9-81A8-244A-54F1-3744BFB267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7823" y="3509028"/>
                <a:ext cx="4689038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200"/>
                  </a:spcBef>
                  <a:buSzPct val="100000"/>
                </a:pPr>
                <a:r>
                  <a:rPr lang="hu-HU" sz="2400" dirty="0">
                    <a:latin typeface="DINPro-Regular" panose="02000503030000020004" pitchFamily="2" charset="0"/>
                  </a:rPr>
                  <a:t>a banknak visszafizetendő összeg.</a:t>
                </a:r>
              </a:p>
            </p:txBody>
          </p:sp>
          <p:pic>
            <p:nvPicPr>
              <p:cNvPr id="34" name="Kép 33">
                <a:extLst>
                  <a:ext uri="{FF2B5EF4-FFF2-40B4-BE49-F238E27FC236}">
                    <a16:creationId xmlns:a16="http://schemas.microsoft.com/office/drawing/2014/main" id="{E3A0FAC6-2BB9-FD5E-48DD-8E40CA961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5108706" y="3446119"/>
                <a:ext cx="1790700" cy="533400"/>
              </a:xfrm>
              <a:prstGeom prst="rect">
                <a:avLst/>
              </a:prstGeom>
            </p:spPr>
          </p:pic>
        </p:grpSp>
        <p:grpSp>
          <p:nvGrpSpPr>
            <p:cNvPr id="60" name="Csoportba foglalás 59">
              <a:extLst>
                <a:ext uri="{FF2B5EF4-FFF2-40B4-BE49-F238E27FC236}">
                  <a16:creationId xmlns:a16="http://schemas.microsoft.com/office/drawing/2014/main" id="{AA82CE36-98EA-3F03-5D9A-E50EA468E339}"/>
                </a:ext>
              </a:extLst>
            </p:cNvPr>
            <p:cNvGrpSpPr/>
            <p:nvPr/>
          </p:nvGrpSpPr>
          <p:grpSpPr>
            <a:xfrm>
              <a:off x="614362" y="4046525"/>
              <a:ext cx="11082498" cy="924090"/>
              <a:chOff x="614362" y="4046525"/>
              <a:chExt cx="11082498" cy="924090"/>
            </a:xfrm>
          </p:grpSpPr>
          <p:sp>
            <p:nvSpPr>
              <p:cNvPr id="29" name="Szöveg helye 6">
                <a:extLst>
                  <a:ext uri="{FF2B5EF4-FFF2-40B4-BE49-F238E27FC236}">
                    <a16:creationId xmlns:a16="http://schemas.microsoft.com/office/drawing/2014/main" id="{D2CD3F93-A301-6869-7973-9D8974330D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" y="4118216"/>
                <a:ext cx="5773738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205200">
                  <a:lnSpc>
                    <a:spcPct val="100000"/>
                  </a:lnSpc>
                  <a:spcBef>
                    <a:spcPts val="2200"/>
                  </a:spcBef>
                  <a:buSzPct val="100000"/>
                  <a:buFont typeface="+mj-lt"/>
                  <a:buAutoNum type="alphaLcParenR" startAt="3"/>
                </a:pPr>
                <a:r>
                  <a:rPr lang="hu-HU" sz="2400" b="1" dirty="0"/>
                  <a:t> </a:t>
                </a:r>
                <a:r>
                  <a:rPr lang="hu-HU" sz="2400" dirty="0">
                    <a:latin typeface="DINPro-Regular" panose="02000503030000020004" pitchFamily="2" charset="0"/>
                  </a:rPr>
                  <a:t>A hitel futamidejének csökkenése miatt </a:t>
                </a:r>
              </a:p>
            </p:txBody>
          </p:sp>
          <p:sp>
            <p:nvSpPr>
              <p:cNvPr id="31" name="Szöveg helye 6">
                <a:extLst>
                  <a:ext uri="{FF2B5EF4-FFF2-40B4-BE49-F238E27FC236}">
                    <a16:creationId xmlns:a16="http://schemas.microsoft.com/office/drawing/2014/main" id="{75B50F01-6D2D-CF44-D346-DC876F44C5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7401" y="4136118"/>
                <a:ext cx="3419459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200"/>
                  </a:spcBef>
                  <a:buSzPct val="100000"/>
                </a:pPr>
                <a:r>
                  <a:rPr lang="hu-HU" sz="2400" dirty="0">
                    <a:latin typeface="DINPro-Regular" panose="02000503030000020004" pitchFamily="2" charset="0"/>
                  </a:rPr>
                  <a:t>a havonta fizetendő</a:t>
                </a:r>
              </a:p>
            </p:txBody>
          </p:sp>
          <p:pic>
            <p:nvPicPr>
              <p:cNvPr id="35" name="Kép 34">
                <a:extLst>
                  <a:ext uri="{FF2B5EF4-FFF2-40B4-BE49-F238E27FC236}">
                    <a16:creationId xmlns:a16="http://schemas.microsoft.com/office/drawing/2014/main" id="{267D58C6-057C-D636-0B2D-594001415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6394450" y="4046525"/>
                <a:ext cx="1790700" cy="533400"/>
              </a:xfrm>
              <a:prstGeom prst="rect">
                <a:avLst/>
              </a:prstGeom>
            </p:spPr>
          </p:pic>
          <p:sp>
            <p:nvSpPr>
              <p:cNvPr id="38" name="Szöveg helye 6">
                <a:extLst>
                  <a:ext uri="{FF2B5EF4-FFF2-40B4-BE49-F238E27FC236}">
                    <a16:creationId xmlns:a16="http://schemas.microsoft.com/office/drawing/2014/main" id="{94048D97-D28A-87A2-20C6-B7647BD389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4580596"/>
                <a:ext cx="10782460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200"/>
                  </a:spcBef>
                  <a:buSzPct val="100000"/>
                </a:pPr>
                <a:r>
                  <a:rPr lang="hu-HU" sz="2400" dirty="0">
                    <a:latin typeface="DINPro-Regular" panose="02000503030000020004" pitchFamily="2" charset="0"/>
                  </a:rPr>
                  <a:t>összeg, egyenlő részletekben történő fizetés esetén.</a:t>
                </a:r>
              </a:p>
            </p:txBody>
          </p:sp>
        </p:grpSp>
        <p:grpSp>
          <p:nvGrpSpPr>
            <p:cNvPr id="59" name="Csoportba foglalás 58">
              <a:extLst>
                <a:ext uri="{FF2B5EF4-FFF2-40B4-BE49-F238E27FC236}">
                  <a16:creationId xmlns:a16="http://schemas.microsoft.com/office/drawing/2014/main" id="{A87213D1-CC35-1D80-9096-D1953530FC9E}"/>
                </a:ext>
              </a:extLst>
            </p:cNvPr>
            <p:cNvGrpSpPr/>
            <p:nvPr/>
          </p:nvGrpSpPr>
          <p:grpSpPr>
            <a:xfrm>
              <a:off x="614362" y="5037621"/>
              <a:ext cx="11082497" cy="533400"/>
              <a:chOff x="614362" y="5037621"/>
              <a:chExt cx="11082497" cy="533400"/>
            </a:xfrm>
          </p:grpSpPr>
          <p:sp>
            <p:nvSpPr>
              <p:cNvPr id="39" name="Szöveg helye 6">
                <a:extLst>
                  <a:ext uri="{FF2B5EF4-FFF2-40B4-BE49-F238E27FC236}">
                    <a16:creationId xmlns:a16="http://schemas.microsoft.com/office/drawing/2014/main" id="{33F4864A-9B54-3F70-2BB6-2394682EF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" y="5097670"/>
                <a:ext cx="2821823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205200">
                  <a:lnSpc>
                    <a:spcPct val="100000"/>
                  </a:lnSpc>
                  <a:spcBef>
                    <a:spcPts val="2200"/>
                  </a:spcBef>
                  <a:buSzPct val="100000"/>
                  <a:buFont typeface="+mj-lt"/>
                  <a:buAutoNum type="alphaLcParenR" startAt="4"/>
                </a:pPr>
                <a:r>
                  <a:rPr lang="hu-HU" sz="2400" b="1" dirty="0"/>
                  <a:t> </a:t>
                </a:r>
                <a:r>
                  <a:rPr lang="hu-HU" sz="2400" dirty="0">
                    <a:latin typeface="DINPro-Regular" panose="02000503030000020004" pitchFamily="2" charset="0"/>
                  </a:rPr>
                  <a:t>Az éves kamatláb</a:t>
                </a:r>
              </a:p>
            </p:txBody>
          </p:sp>
          <p:sp>
            <p:nvSpPr>
              <p:cNvPr id="40" name="Szöveg helye 6">
                <a:extLst>
                  <a:ext uri="{FF2B5EF4-FFF2-40B4-BE49-F238E27FC236}">
                    <a16:creationId xmlns:a16="http://schemas.microsoft.com/office/drawing/2014/main" id="{8D3FE7A2-6B4F-B149-F718-465FC88628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2162" y="5097670"/>
                <a:ext cx="6474697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200"/>
                  </a:spcBef>
                  <a:buSzPct val="100000"/>
                </a:pPr>
                <a:r>
                  <a:rPr lang="hu-HU" sz="2400" dirty="0">
                    <a:latin typeface="DINPro-Regular" panose="02000503030000020004" pitchFamily="2" charset="0"/>
                  </a:rPr>
                  <a:t>, mint a THM.</a:t>
                </a:r>
              </a:p>
            </p:txBody>
          </p:sp>
          <p:pic>
            <p:nvPicPr>
              <p:cNvPr id="41" name="Kép 40">
                <a:extLst>
                  <a:ext uri="{FF2B5EF4-FFF2-40B4-BE49-F238E27FC236}">
                    <a16:creationId xmlns:a16="http://schemas.microsoft.com/office/drawing/2014/main" id="{2E42C438-903F-C56B-3CCD-B4D613B1B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3442536" y="5037621"/>
                <a:ext cx="1790700" cy="533400"/>
              </a:xfrm>
              <a:prstGeom prst="rect">
                <a:avLst/>
              </a:prstGeom>
            </p:spPr>
          </p:pic>
        </p:grpSp>
        <p:grpSp>
          <p:nvGrpSpPr>
            <p:cNvPr id="58" name="Csoportba foglalás 57">
              <a:extLst>
                <a:ext uri="{FF2B5EF4-FFF2-40B4-BE49-F238E27FC236}">
                  <a16:creationId xmlns:a16="http://schemas.microsoft.com/office/drawing/2014/main" id="{1A5CC50D-E17F-D22D-B640-9F7B7A144B81}"/>
                </a:ext>
              </a:extLst>
            </p:cNvPr>
            <p:cNvGrpSpPr/>
            <p:nvPr/>
          </p:nvGrpSpPr>
          <p:grpSpPr>
            <a:xfrm>
              <a:off x="614362" y="5638026"/>
              <a:ext cx="11082498" cy="805809"/>
              <a:chOff x="614362" y="5638026"/>
              <a:chExt cx="11082498" cy="805809"/>
            </a:xfrm>
          </p:grpSpPr>
          <p:sp>
            <p:nvSpPr>
              <p:cNvPr id="42" name="Szöveg helye 6">
                <a:extLst>
                  <a:ext uri="{FF2B5EF4-FFF2-40B4-BE49-F238E27FC236}">
                    <a16:creationId xmlns:a16="http://schemas.microsoft.com/office/drawing/2014/main" id="{DDD62FA1-4867-F0C0-2200-0CE89F420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" y="5709717"/>
                <a:ext cx="6716880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205200">
                  <a:lnSpc>
                    <a:spcPct val="100000"/>
                  </a:lnSpc>
                  <a:spcBef>
                    <a:spcPts val="2200"/>
                  </a:spcBef>
                  <a:buSzPct val="100000"/>
                  <a:buFont typeface="+mj-lt"/>
                  <a:buAutoNum type="alphaLcParenR" startAt="5"/>
                </a:pPr>
                <a:r>
                  <a:rPr lang="hu-HU" sz="2400" b="1" dirty="0"/>
                  <a:t> </a:t>
                </a:r>
                <a:r>
                  <a:rPr lang="hu-HU" sz="2400" dirty="0">
                    <a:latin typeface="DINPro-Regular" panose="02000503030000020004" pitchFamily="2" charset="0"/>
                  </a:rPr>
                  <a:t>Két hitellehetőség összehasonlításakor a THM </a:t>
                </a:r>
              </a:p>
            </p:txBody>
          </p:sp>
          <p:sp>
            <p:nvSpPr>
              <p:cNvPr id="43" name="Szöveg helye 6">
                <a:extLst>
                  <a:ext uri="{FF2B5EF4-FFF2-40B4-BE49-F238E27FC236}">
                    <a16:creationId xmlns:a16="http://schemas.microsoft.com/office/drawing/2014/main" id="{233B0863-5254-2BBD-0F53-4E3AB034D0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07841" y="5727619"/>
                <a:ext cx="2489019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200"/>
                  </a:spcBef>
                  <a:buSzPct val="100000"/>
                </a:pPr>
                <a:r>
                  <a:rPr lang="hu-HU" sz="2400" dirty="0">
                    <a:latin typeface="DINPro-Regular" panose="02000503030000020004" pitchFamily="2" charset="0"/>
                  </a:rPr>
                  <a:t>a drágább hitel</a:t>
                </a:r>
              </a:p>
            </p:txBody>
          </p:sp>
          <p:pic>
            <p:nvPicPr>
              <p:cNvPr id="44" name="Kép 43">
                <a:extLst>
                  <a:ext uri="{FF2B5EF4-FFF2-40B4-BE49-F238E27FC236}">
                    <a16:creationId xmlns:a16="http://schemas.microsoft.com/office/drawing/2014/main" id="{26190F62-0B28-26B5-C2F1-B1B94AA5F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7324890" y="5638026"/>
                <a:ext cx="1790700" cy="533400"/>
              </a:xfrm>
              <a:prstGeom prst="rect">
                <a:avLst/>
              </a:prstGeom>
            </p:spPr>
          </p:pic>
          <p:sp>
            <p:nvSpPr>
              <p:cNvPr id="45" name="Szöveg helye 6">
                <a:extLst>
                  <a:ext uri="{FF2B5EF4-FFF2-40B4-BE49-F238E27FC236}">
                    <a16:creationId xmlns:a16="http://schemas.microsoft.com/office/drawing/2014/main" id="{D4E18F73-7AD3-FD8F-135D-5D5E93C082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058" y="6053816"/>
                <a:ext cx="1517173" cy="390019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None/>
                  <a:defRPr sz="2800" b="0" i="0" kern="1200" baseline="0">
                    <a:solidFill>
                      <a:schemeClr val="tx1"/>
                    </a:solidFill>
                    <a:latin typeface="DINPro-Bold" panose="02000503030000020004" pitchFamily="2" charset="0"/>
                    <a:ea typeface="+mn-ea"/>
                    <a:cs typeface="+mn-cs"/>
                  </a:defRPr>
                </a:lvl1pPr>
                <a:lvl2pPr marL="0" indent="-2286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b="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DINPro-Regular" panose="02000503030000020004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200"/>
                  </a:spcBef>
                  <a:buSzPct val="100000"/>
                </a:pPr>
                <a:r>
                  <a:rPr lang="hu-HU" sz="2400" dirty="0">
                    <a:latin typeface="DINPro-Regular" panose="02000503030000020004" pitchFamily="2" charset="0"/>
                  </a:rPr>
                  <a:t>esetén.</a:t>
                </a:r>
              </a:p>
            </p:txBody>
          </p:sp>
        </p:grpSp>
      </p:grpSp>
      <p:pic>
        <p:nvPicPr>
          <p:cNvPr id="52" name="Kép 51">
            <a:extLst>
              <a:ext uri="{FF2B5EF4-FFF2-40B4-BE49-F238E27FC236}">
                <a16:creationId xmlns:a16="http://schemas.microsoft.com/office/drawing/2014/main" id="{908EB39F-FE5E-246B-2523-A35DF0DD2C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10469" y="2852999"/>
            <a:ext cx="1790700" cy="533400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5ABFDB5C-C824-71B7-4E63-C7BE477113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8706" y="3443777"/>
            <a:ext cx="1790700" cy="533400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B4ECF9C7-F667-758B-550D-725C6DC9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94450" y="4045316"/>
            <a:ext cx="1790700" cy="533400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103C9FE5-D8E0-F07C-02BB-3CF59DAA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46719" y="5037621"/>
            <a:ext cx="1790700" cy="533400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5F8369AE-AFFC-14A2-0D16-6D8B34E728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31241" y="5638026"/>
            <a:ext cx="1790700" cy="533400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DE3E750E-7FC4-2690-2F35-A7BB116A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feladat: Összefoglalás</a:t>
            </a: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E4655D5C-3C7A-8F17-9B66-92E537EF72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162800"/>
            <a:ext cx="10988675" cy="8164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chemeClr val="tx2"/>
                </a:solidFill>
              </a:rPr>
              <a:t>Egészítsd ki a hiányos mondatokat a megfelelő kifejezéssel!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Válassz az alábbiak közül:</a:t>
            </a:r>
          </a:p>
        </p:txBody>
      </p:sp>
      <p:graphicFrame>
        <p:nvGraphicFramePr>
          <p:cNvPr id="9" name="Táblázat 9">
            <a:extLst>
              <a:ext uri="{FF2B5EF4-FFF2-40B4-BE49-F238E27FC236}">
                <a16:creationId xmlns:a16="http://schemas.microsoft.com/office/drawing/2014/main" id="{D3370CD2-329E-3BB2-F34E-DD820A251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9844"/>
              </p:ext>
            </p:extLst>
          </p:nvPr>
        </p:nvGraphicFramePr>
        <p:xfrm>
          <a:off x="609719" y="2085672"/>
          <a:ext cx="11087141" cy="5551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37336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1737336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  <a:gridCol w="1737336">
                  <a:extLst>
                    <a:ext uri="{9D8B030D-6E8A-4147-A177-3AD203B41FA5}">
                      <a16:colId xmlns:a16="http://schemas.microsoft.com/office/drawing/2014/main" val="1406774185"/>
                    </a:ext>
                  </a:extLst>
                </a:gridCol>
                <a:gridCol w="1737336">
                  <a:extLst>
                    <a:ext uri="{9D8B030D-6E8A-4147-A177-3AD203B41FA5}">
                      <a16:colId xmlns:a16="http://schemas.microsoft.com/office/drawing/2014/main" val="742383318"/>
                    </a:ext>
                  </a:extLst>
                </a:gridCol>
                <a:gridCol w="1737336">
                  <a:extLst>
                    <a:ext uri="{9D8B030D-6E8A-4147-A177-3AD203B41FA5}">
                      <a16:colId xmlns:a16="http://schemas.microsoft.com/office/drawing/2014/main" val="3626419426"/>
                    </a:ext>
                  </a:extLst>
                </a:gridCol>
                <a:gridCol w="2400461">
                  <a:extLst>
                    <a:ext uri="{9D8B030D-6E8A-4147-A177-3AD203B41FA5}">
                      <a16:colId xmlns:a16="http://schemas.microsoft.com/office/drawing/2014/main" val="3398824263"/>
                    </a:ext>
                  </a:extLst>
                </a:gridCol>
              </a:tblGrid>
              <a:tr h="55513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nagyobb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kisebb</a:t>
                      </a:r>
                      <a:endParaRPr lang="hu-HU" sz="2000" b="0" i="0" dirty="0">
                        <a:solidFill>
                          <a:schemeClr val="tx1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egyenlő</a:t>
                      </a:r>
                      <a:endParaRPr lang="hu-HU" sz="2000" b="0" i="0" dirty="0">
                        <a:solidFill>
                          <a:schemeClr val="tx1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nő</a:t>
                      </a:r>
                      <a:endParaRPr lang="hu-HU" sz="2000" b="0" i="0" dirty="0">
                        <a:solidFill>
                          <a:schemeClr val="tx1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csökken</a:t>
                      </a:r>
                      <a:endParaRPr lang="hu-HU" sz="2000" b="0" i="0" dirty="0">
                        <a:solidFill>
                          <a:schemeClr val="tx1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változatlan marad</a:t>
                      </a:r>
                      <a:endParaRPr lang="hu-HU" sz="2000" b="0" i="0" dirty="0">
                        <a:solidFill>
                          <a:schemeClr val="tx1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88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1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CCC15A-63D0-0755-D5C7-E49FBE9E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feladat: Minifelmérés</a:t>
            </a: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DBD03F0A-EA0B-1F55-6EC2-7F187A8C9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7447" y="1433596"/>
            <a:ext cx="10043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hu-HU" sz="2400" dirty="0"/>
              <a:t>Volt-e már megtakarításod?</a:t>
            </a:r>
            <a:endParaRPr lang="hu-HU" sz="2400" b="0" dirty="0">
              <a:latin typeface="DINPro-Regular" panose="02000503030000020004" pitchFamily="2" charset="0"/>
            </a:endParaRPr>
          </a:p>
        </p:txBody>
      </p:sp>
      <p:sp>
        <p:nvSpPr>
          <p:cNvPr id="6" name="Szöveg helye 6">
            <a:extLst>
              <a:ext uri="{FF2B5EF4-FFF2-40B4-BE49-F238E27FC236}">
                <a16:creationId xmlns:a16="http://schemas.microsoft.com/office/drawing/2014/main" id="{5C6EC888-F1AB-68AB-76B8-CB9EF215C61A}"/>
              </a:ext>
            </a:extLst>
          </p:cNvPr>
          <p:cNvSpPr txBox="1">
            <a:spLocks/>
          </p:cNvSpPr>
          <p:nvPr/>
        </p:nvSpPr>
        <p:spPr>
          <a:xfrm>
            <a:off x="1547447" y="2297607"/>
            <a:ext cx="100431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hu-HU" sz="2400" dirty="0"/>
              <a:t>Kértél-e már pénzt kölcsön?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98F2D5AD-6FA9-C304-F243-544906E4DE24}"/>
              </a:ext>
            </a:extLst>
          </p:cNvPr>
          <p:cNvSpPr txBox="1">
            <a:spLocks/>
          </p:cNvSpPr>
          <p:nvPr/>
        </p:nvSpPr>
        <p:spPr>
          <a:xfrm>
            <a:off x="1547447" y="3161618"/>
            <a:ext cx="100431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buSzPct val="100000"/>
              <a:buFont typeface="+mj-lt"/>
              <a:buAutoNum type="arabicPeriod" startAt="3"/>
            </a:pPr>
            <a:r>
              <a:rPr lang="hu-HU" sz="2400" dirty="0"/>
              <a:t>Lehet-e hátránya, ha kizárólag megtakarításainkból költekezünk?</a:t>
            </a:r>
          </a:p>
        </p:txBody>
      </p:sp>
      <p:sp>
        <p:nvSpPr>
          <p:cNvPr id="8" name="Szöveg helye 6">
            <a:extLst>
              <a:ext uri="{FF2B5EF4-FFF2-40B4-BE49-F238E27FC236}">
                <a16:creationId xmlns:a16="http://schemas.microsoft.com/office/drawing/2014/main" id="{EB25BA71-54B8-339F-0ACC-C3C22DA04118}"/>
              </a:ext>
            </a:extLst>
          </p:cNvPr>
          <p:cNvSpPr txBox="1">
            <a:spLocks/>
          </p:cNvSpPr>
          <p:nvPr/>
        </p:nvSpPr>
        <p:spPr>
          <a:xfrm>
            <a:off x="1547447" y="4025629"/>
            <a:ext cx="100431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buSzPct val="100000"/>
              <a:buFont typeface="+mj-lt"/>
              <a:buAutoNum type="arabicPeriod" startAt="4"/>
            </a:pPr>
            <a:r>
              <a:rPr lang="hu-HU" sz="2400" dirty="0"/>
              <a:t>Van-e előnye, ha valaki hitelből vásárol?</a:t>
            </a:r>
          </a:p>
        </p:txBody>
      </p:sp>
      <p:sp>
        <p:nvSpPr>
          <p:cNvPr id="9" name="Szöveg helye 6">
            <a:extLst>
              <a:ext uri="{FF2B5EF4-FFF2-40B4-BE49-F238E27FC236}">
                <a16:creationId xmlns:a16="http://schemas.microsoft.com/office/drawing/2014/main" id="{FDB4F960-4C0E-FAE8-25EF-DA6DFD25C3BB}"/>
              </a:ext>
            </a:extLst>
          </p:cNvPr>
          <p:cNvSpPr txBox="1">
            <a:spLocks/>
          </p:cNvSpPr>
          <p:nvPr/>
        </p:nvSpPr>
        <p:spPr>
          <a:xfrm>
            <a:off x="1547447" y="4889640"/>
            <a:ext cx="1004319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buSzPct val="100000"/>
              <a:buFont typeface="+mj-lt"/>
              <a:buAutoNum type="arabicPeriod" startAt="5"/>
            </a:pPr>
            <a:r>
              <a:rPr lang="hu-HU" sz="2400" dirty="0"/>
              <a:t>Elképzelhető-e, hogy valakinek egyidejűleg van megtakarítása</a:t>
            </a:r>
            <a:br>
              <a:rPr lang="hu-HU" sz="2400" dirty="0"/>
            </a:br>
            <a:r>
              <a:rPr lang="hu-HU" sz="2400" dirty="0"/>
              <a:t>és hitele?</a:t>
            </a:r>
          </a:p>
        </p:txBody>
      </p:sp>
    </p:spTree>
    <p:extLst>
      <p:ext uri="{BB962C8B-B14F-4D97-AF65-F5344CB8AC3E}">
        <p14:creationId xmlns:p14="http://schemas.microsoft.com/office/powerpoint/2010/main" val="26316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F7489891-B4C0-9A9C-C5E6-2F62E2D62F9A}"/>
              </a:ext>
            </a:extLst>
          </p:cNvPr>
          <p:cNvGrpSpPr/>
          <p:nvPr/>
        </p:nvGrpSpPr>
        <p:grpSpPr>
          <a:xfrm>
            <a:off x="1007610" y="1564881"/>
            <a:ext cx="1143000" cy="5030201"/>
            <a:chOff x="1007610" y="1564881"/>
            <a:chExt cx="1143000" cy="5030201"/>
          </a:xfrm>
        </p:grpSpPr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F1E3E1E6-98E7-EA13-74E4-0FFCEE7B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07610" y="1564881"/>
              <a:ext cx="1143000" cy="1003300"/>
            </a:xfrm>
            <a:prstGeom prst="rect">
              <a:avLst/>
            </a:prstGeom>
          </p:spPr>
        </p:pic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07833988-137C-874E-503C-B59EA1A95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07610" y="2571606"/>
              <a:ext cx="1143000" cy="1003300"/>
            </a:xfrm>
            <a:prstGeom prst="rect">
              <a:avLst/>
            </a:prstGeom>
          </p:spPr>
        </p:pic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FCFF4996-2F93-CD31-BA91-753653807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07610" y="3578331"/>
              <a:ext cx="1143000" cy="1003300"/>
            </a:xfrm>
            <a:prstGeom prst="rect">
              <a:avLst/>
            </a:prstGeom>
          </p:spPr>
        </p:pic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406294E1-AB51-79F0-7173-9A33AFB9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7610" y="4585056"/>
              <a:ext cx="1143000" cy="1003300"/>
            </a:xfrm>
            <a:prstGeom prst="rect">
              <a:avLst/>
            </a:prstGeom>
          </p:spPr>
        </p:pic>
        <p:pic>
          <p:nvPicPr>
            <p:cNvPr id="14" name="Kép 13">
              <a:extLst>
                <a:ext uri="{FF2B5EF4-FFF2-40B4-BE49-F238E27FC236}">
                  <a16:creationId xmlns:a16="http://schemas.microsoft.com/office/drawing/2014/main" id="{ACA93EB3-F2E5-221B-6732-640194830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07610" y="5591782"/>
              <a:ext cx="1143000" cy="1003300"/>
            </a:xfrm>
            <a:prstGeom prst="rect">
              <a:avLst/>
            </a:prstGeom>
          </p:spPr>
        </p:pic>
      </p:grpSp>
      <p:graphicFrame>
        <p:nvGraphicFramePr>
          <p:cNvPr id="7" name="Táblázat 9">
            <a:extLst>
              <a:ext uri="{FF2B5EF4-FFF2-40B4-BE49-F238E27FC236}">
                <a16:creationId xmlns:a16="http://schemas.microsoft.com/office/drawing/2014/main" id="{D034C3BC-447B-3860-3C82-E78178AE4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54596"/>
              </p:ext>
            </p:extLst>
          </p:nvPr>
        </p:nvGraphicFramePr>
        <p:xfrm>
          <a:off x="605690" y="1162800"/>
          <a:ext cx="10984946" cy="543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5999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1151996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  <a:gridCol w="6990315">
                  <a:extLst>
                    <a:ext uri="{9D8B030D-6E8A-4147-A177-3AD203B41FA5}">
                      <a16:colId xmlns:a16="http://schemas.microsoft.com/office/drawing/2014/main" val="703649557"/>
                    </a:ext>
                  </a:extLst>
                </a:gridCol>
                <a:gridCol w="2446636">
                  <a:extLst>
                    <a:ext uri="{9D8B030D-6E8A-4147-A177-3AD203B41FA5}">
                      <a16:colId xmlns:a16="http://schemas.microsoft.com/office/drawing/2014/main" val="575495606"/>
                    </a:ext>
                  </a:extLst>
                </a:gridCol>
              </a:tblGrid>
              <a:tr h="396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rgbClr val="FFFFFF"/>
                          </a:solidFill>
                          <a:effectLst/>
                          <a:latin typeface="DINPro-Bold" panose="02000503030000020004" pitchFamily="2" charset="0"/>
                        </a:rPr>
                        <a:t>ESEMÉNYEK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1" i="0" dirty="0"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1" i="0" dirty="0"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rgbClr val="FFFFFF"/>
                          </a:solidFill>
                          <a:effectLst/>
                          <a:latin typeface="DINPro-Bold" panose="02000503030000020004" pitchFamily="2" charset="0"/>
                        </a:rPr>
                        <a:t>BETŰJEL(EK)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effectLst/>
                          <a:latin typeface="DINPro-Bold" panose="02000503030000020004" pitchFamily="2" charset="0"/>
                        </a:rPr>
                        <a:t>1.</a:t>
                      </a: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</a:b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  <a:t>Véglegesen elromlott anya okostelefonja, ami munka­eszköz</a:t>
                      </a:r>
                      <a:b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</a:br>
                      <a: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  <a:t>az ő esetében.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solidFill>
                          <a:srgbClr val="DE2A87"/>
                        </a:solidFill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02795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effectLst/>
                          <a:latin typeface="DINPro-Bold" panose="02000503030000020004" pitchFamily="2" charset="0"/>
                        </a:rPr>
                        <a:t>2.</a:t>
                      </a: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</a:b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  <a:t>Kinőttétek a lakásotokat a harmadik gyerek megszületése után. Családi ház vásárlásában gondolkodtok, és állami támogatást is felhasználhattok, de ez is kevésnek bizonyul.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solidFill>
                          <a:srgbClr val="DE2A87"/>
                        </a:solidFill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91252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dirty="0">
                          <a:effectLst/>
                          <a:latin typeface="DINPro-Bold" panose="02000503030000020004" pitchFamily="2" charset="0"/>
                        </a:rPr>
                        <a:t>3.</a:t>
                      </a: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</a:b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  <a:t>Elromlott a mosógép, amit nem érdemes javítani.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solidFill>
                          <a:srgbClr val="DE2A87"/>
                        </a:solidFill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74415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dirty="0">
                          <a:effectLst/>
                          <a:latin typeface="DINPro-Bold" panose="02000503030000020004" pitchFamily="2" charset="0"/>
                        </a:rPr>
                        <a:t>4.</a:t>
                      </a: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</a:b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  <a:t>Költségtérítéses képzésre jársz az egyetemen.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solidFill>
                          <a:srgbClr val="DE2A87"/>
                        </a:solidFill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65354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dirty="0">
                          <a:effectLst/>
                          <a:latin typeface="DINPro-Bold" panose="02000503030000020004" pitchFamily="2" charset="0"/>
                        </a:rPr>
                        <a:t>5.</a:t>
                      </a: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</a:br>
                      <a:endParaRPr lang="hu-HU" sz="2000" dirty="0"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effectLst/>
                          <a:latin typeface="DINPro-Regular" panose="02000503030000020004" pitchFamily="2" charset="0"/>
                        </a:rPr>
                        <a:t>Új autó vásárlását tervezi a család. Az autótok jó állapotban van, de egy korszerű elektromos autóra cserélnétek a mostanit.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solidFill>
                          <a:srgbClr val="DE2A87"/>
                        </a:solidFill>
                        <a:effectLst/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3767"/>
                  </a:ext>
                </a:extLst>
              </a:tr>
            </a:tbl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584D15B3-4245-50D4-32B4-F29D064B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feladat: „Párosító”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5536D6F-18CF-9E34-3EAF-E3CCF0ED13B2}"/>
              </a:ext>
            </a:extLst>
          </p:cNvPr>
          <p:cNvSpPr txBox="1"/>
          <p:nvPr/>
        </p:nvSpPr>
        <p:spPr>
          <a:xfrm>
            <a:off x="9133200" y="1580889"/>
            <a:ext cx="2457027" cy="979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hu-HU" sz="2000" b="1" dirty="0">
                <a:solidFill>
                  <a:srgbClr val="DE2A87"/>
                </a:solidFill>
                <a:effectLst/>
                <a:latin typeface="DINPro-Bold" panose="02000503030000020004" pitchFamily="2" charset="0"/>
              </a:rPr>
              <a:t>c), d), h)</a:t>
            </a:r>
            <a:endParaRPr lang="hu-HU" sz="2000" dirty="0">
              <a:solidFill>
                <a:srgbClr val="DE2A87"/>
              </a:solidFill>
              <a:effectLst/>
              <a:latin typeface="DINPro-Regular" panose="02000503030000020004" pitchFamily="2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24BD02E-BF53-A952-E864-72D7521B006E}"/>
              </a:ext>
            </a:extLst>
          </p:cNvPr>
          <p:cNvSpPr txBox="1"/>
          <p:nvPr/>
        </p:nvSpPr>
        <p:spPr>
          <a:xfrm>
            <a:off x="9133200" y="2582406"/>
            <a:ext cx="2457027" cy="979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hu-HU" sz="2000" b="1" dirty="0">
                <a:solidFill>
                  <a:srgbClr val="DE2A87"/>
                </a:solidFill>
                <a:effectLst/>
                <a:latin typeface="DINPro-Bold" panose="02000503030000020004" pitchFamily="2" charset="0"/>
              </a:rPr>
              <a:t>b)</a:t>
            </a:r>
            <a:endParaRPr lang="hu-HU" sz="2000" dirty="0">
              <a:solidFill>
                <a:srgbClr val="DE2A87"/>
              </a:solidFill>
              <a:effectLst/>
              <a:latin typeface="DINPro-Regular" panose="02000503030000020004" pitchFamily="2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9054410-3A74-4E4D-7846-85C64CB0BE01}"/>
              </a:ext>
            </a:extLst>
          </p:cNvPr>
          <p:cNvSpPr txBox="1"/>
          <p:nvPr/>
        </p:nvSpPr>
        <p:spPr>
          <a:xfrm>
            <a:off x="9133200" y="3591946"/>
            <a:ext cx="2457027" cy="979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hu-HU" sz="2000" b="1" dirty="0">
                <a:solidFill>
                  <a:srgbClr val="DE2A87"/>
                </a:solidFill>
                <a:effectLst/>
                <a:latin typeface="DINPro-Bold" panose="02000503030000020004" pitchFamily="2" charset="0"/>
              </a:rPr>
              <a:t>c), d), f), g), h)</a:t>
            </a:r>
            <a:endParaRPr lang="hu-HU" sz="2000" dirty="0">
              <a:solidFill>
                <a:srgbClr val="DE2A87"/>
              </a:solidFill>
              <a:effectLst/>
              <a:latin typeface="DINPro-Regular" panose="02000503030000020004" pitchFamily="2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A3EA07-382B-A7A7-4262-7708B868EE66}"/>
              </a:ext>
            </a:extLst>
          </p:cNvPr>
          <p:cNvSpPr txBox="1"/>
          <p:nvPr/>
        </p:nvSpPr>
        <p:spPr>
          <a:xfrm>
            <a:off x="9133200" y="4598074"/>
            <a:ext cx="2457027" cy="979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hu-HU" sz="2000" b="1" dirty="0">
                <a:solidFill>
                  <a:srgbClr val="DE2A87"/>
                </a:solidFill>
                <a:effectLst/>
                <a:latin typeface="DINPro-Bold" panose="02000503030000020004" pitchFamily="2" charset="0"/>
              </a:rPr>
              <a:t>e), g)</a:t>
            </a:r>
            <a:endParaRPr lang="hu-HU" sz="2000" dirty="0">
              <a:solidFill>
                <a:srgbClr val="DE2A87"/>
              </a:solidFill>
              <a:effectLst/>
              <a:latin typeface="DINPro-Regular" panose="02000503030000020004" pitchFamily="2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B5A31F3-323A-3941-5F9B-5BDAB83D51F0}"/>
              </a:ext>
            </a:extLst>
          </p:cNvPr>
          <p:cNvSpPr txBox="1"/>
          <p:nvPr/>
        </p:nvSpPr>
        <p:spPr>
          <a:xfrm>
            <a:off x="9133200" y="5609060"/>
            <a:ext cx="2457027" cy="979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hu-HU" sz="2000" b="1" dirty="0">
                <a:solidFill>
                  <a:srgbClr val="DE2A87"/>
                </a:solidFill>
                <a:effectLst/>
                <a:latin typeface="DINPro-Bold" panose="02000503030000020004" pitchFamily="2" charset="0"/>
              </a:rPr>
              <a:t>a), f), g)</a:t>
            </a:r>
            <a:endParaRPr lang="hu-HU" sz="2000" dirty="0">
              <a:solidFill>
                <a:srgbClr val="DE2A87"/>
              </a:solidFill>
              <a:effectLst/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9C7261B6-210E-7955-C10F-68B8936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32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feladat: Döntsünk okosan a hitelfelvételről (1. rész)</a:t>
            </a:r>
            <a:endParaRPr lang="hu-HU" sz="3200" dirty="0"/>
          </a:p>
        </p:txBody>
      </p:sp>
      <p:sp>
        <p:nvSpPr>
          <p:cNvPr id="15" name="Szabadkézi sokszög 14">
            <a:extLst>
              <a:ext uri="{FF2B5EF4-FFF2-40B4-BE49-F238E27FC236}">
                <a16:creationId xmlns:a16="http://schemas.microsoft.com/office/drawing/2014/main" id="{896D4BB8-B995-3DEB-947E-D9363422C974}"/>
              </a:ext>
            </a:extLst>
          </p:cNvPr>
          <p:cNvSpPr/>
          <p:nvPr/>
        </p:nvSpPr>
        <p:spPr>
          <a:xfrm>
            <a:off x="1478758" y="3818910"/>
            <a:ext cx="10043997" cy="936000"/>
          </a:xfrm>
          <a:custGeom>
            <a:avLst/>
            <a:gdLst>
              <a:gd name="connsiteX0" fmla="*/ 0 w 10043187"/>
              <a:gd name="connsiteY0" fmla="*/ 0 h 823700"/>
              <a:gd name="connsiteX1" fmla="*/ 10043187 w 10043187"/>
              <a:gd name="connsiteY1" fmla="*/ 0 h 823700"/>
              <a:gd name="connsiteX2" fmla="*/ 10043187 w 10043187"/>
              <a:gd name="connsiteY2" fmla="*/ 823700 h 823700"/>
              <a:gd name="connsiteX3" fmla="*/ 0 w 10043187"/>
              <a:gd name="connsiteY3" fmla="*/ 823700 h 823700"/>
              <a:gd name="connsiteX4" fmla="*/ 0 w 10043187"/>
              <a:gd name="connsiteY4" fmla="*/ 0 h 8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3187" h="823700">
                <a:moveTo>
                  <a:pt x="0" y="0"/>
                </a:moveTo>
                <a:lnTo>
                  <a:pt x="10043187" y="0"/>
                </a:lnTo>
                <a:lnTo>
                  <a:pt x="10043187" y="823700"/>
                </a:lnTo>
                <a:lnTo>
                  <a:pt x="0" y="823700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800" b="1" i="0" kern="1200" dirty="0">
                <a:effectLst/>
                <a:latin typeface="DINPro-Bold" panose="02000503030000020004" pitchFamily="2" charset="0"/>
              </a:rPr>
              <a:t>Források megteremtése</a:t>
            </a:r>
            <a:endParaRPr lang="hu-HU" sz="2800" b="1" i="0" kern="1200" dirty="0">
              <a:latin typeface="DINPro-Bold" panose="02000503030000020004" pitchFamily="2" charset="0"/>
            </a:endParaRPr>
          </a:p>
        </p:txBody>
      </p:sp>
      <p:sp>
        <p:nvSpPr>
          <p:cNvPr id="16" name="Szabadkézi sokszög 15">
            <a:extLst>
              <a:ext uri="{FF2B5EF4-FFF2-40B4-BE49-F238E27FC236}">
                <a16:creationId xmlns:a16="http://schemas.microsoft.com/office/drawing/2014/main" id="{A3EFE112-8E64-858F-BC02-9ED9079A2C83}"/>
              </a:ext>
            </a:extLst>
          </p:cNvPr>
          <p:cNvSpPr/>
          <p:nvPr/>
        </p:nvSpPr>
        <p:spPr>
          <a:xfrm>
            <a:off x="1485738" y="4819174"/>
            <a:ext cx="5021998" cy="1383347"/>
          </a:xfrm>
          <a:custGeom>
            <a:avLst/>
            <a:gdLst>
              <a:gd name="connsiteX0" fmla="*/ 0 w 5021593"/>
              <a:gd name="connsiteY0" fmla="*/ 0 h 1383347"/>
              <a:gd name="connsiteX1" fmla="*/ 5021593 w 5021593"/>
              <a:gd name="connsiteY1" fmla="*/ 0 h 1383347"/>
              <a:gd name="connsiteX2" fmla="*/ 5021593 w 5021593"/>
              <a:gd name="connsiteY2" fmla="*/ 1383347 h 1383347"/>
              <a:gd name="connsiteX3" fmla="*/ 0 w 5021593"/>
              <a:gd name="connsiteY3" fmla="*/ 1383347 h 1383347"/>
              <a:gd name="connsiteX4" fmla="*/ 0 w 5021593"/>
              <a:gd name="connsiteY4" fmla="*/ 0 h 138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1593" h="1383347">
                <a:moveTo>
                  <a:pt x="0" y="0"/>
                </a:moveTo>
                <a:lnTo>
                  <a:pt x="5021593" y="0"/>
                </a:lnTo>
                <a:lnTo>
                  <a:pt x="5021593" y="1383347"/>
                </a:lnTo>
                <a:lnTo>
                  <a:pt x="0" y="138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27940" rIns="156464" bIns="27940" numCol="1" spcCol="1270" anchor="ctr" anchorCtr="0">
            <a:noAutofit/>
          </a:bodyPr>
          <a:lstStyle/>
          <a:p>
            <a:pPr marL="0" lvl="0" indent="0" algn="ctr" defTabSz="977900">
              <a:spcBef>
                <a:spcPct val="0"/>
              </a:spcBef>
              <a:buNone/>
            </a:pPr>
            <a:r>
              <a:rPr lang="hu-HU" sz="2200" b="1" i="0" kern="1200" dirty="0">
                <a:effectLst/>
                <a:latin typeface="DINPro-Bold" panose="02000503030000020004" pitchFamily="2" charset="0"/>
              </a:rPr>
              <a:t>Belső forrás</a:t>
            </a:r>
          </a:p>
          <a:p>
            <a:pPr marL="216000" lvl="0" indent="-216000" algn="ctr" defTabSz="977900">
              <a:spcBef>
                <a:spcPts val="600"/>
              </a:spcBef>
              <a:buClr>
                <a:schemeClr val="tx2"/>
              </a:buClr>
              <a:buFont typeface="Rendszerbetűtípus - normál"/>
              <a:buChar char="●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Többletbevétel előteremtése</a:t>
            </a:r>
          </a:p>
          <a:p>
            <a:pPr marL="216000" lvl="0" indent="-216000" algn="ctr" defTabSz="977900">
              <a:spcBef>
                <a:spcPts val="600"/>
              </a:spcBef>
              <a:buClr>
                <a:schemeClr val="tx2"/>
              </a:buClr>
              <a:buFont typeface="Rendszerbetűtípus - normál"/>
              <a:buChar char="●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Megtakarítás</a:t>
            </a:r>
            <a:endParaRPr lang="hu-HU" sz="2200" kern="1200" dirty="0"/>
          </a:p>
        </p:txBody>
      </p:sp>
      <p:sp>
        <p:nvSpPr>
          <p:cNvPr id="17" name="Szabadkézi sokszög 16">
            <a:extLst>
              <a:ext uri="{FF2B5EF4-FFF2-40B4-BE49-F238E27FC236}">
                <a16:creationId xmlns:a16="http://schemas.microsoft.com/office/drawing/2014/main" id="{EFF72B43-53E6-6862-A44B-4145994E7D54}"/>
              </a:ext>
            </a:extLst>
          </p:cNvPr>
          <p:cNvSpPr/>
          <p:nvPr/>
        </p:nvSpPr>
        <p:spPr>
          <a:xfrm>
            <a:off x="6492663" y="4819174"/>
            <a:ext cx="5021998" cy="1383347"/>
          </a:xfrm>
          <a:custGeom>
            <a:avLst/>
            <a:gdLst>
              <a:gd name="connsiteX0" fmla="*/ 0 w 5021593"/>
              <a:gd name="connsiteY0" fmla="*/ 0 h 1383347"/>
              <a:gd name="connsiteX1" fmla="*/ 5021593 w 5021593"/>
              <a:gd name="connsiteY1" fmla="*/ 0 h 1383347"/>
              <a:gd name="connsiteX2" fmla="*/ 5021593 w 5021593"/>
              <a:gd name="connsiteY2" fmla="*/ 1383347 h 1383347"/>
              <a:gd name="connsiteX3" fmla="*/ 0 w 5021593"/>
              <a:gd name="connsiteY3" fmla="*/ 1383347 h 1383347"/>
              <a:gd name="connsiteX4" fmla="*/ 0 w 5021593"/>
              <a:gd name="connsiteY4" fmla="*/ 0 h 138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1593" h="1383347">
                <a:moveTo>
                  <a:pt x="0" y="0"/>
                </a:moveTo>
                <a:lnTo>
                  <a:pt x="5021593" y="0"/>
                </a:lnTo>
                <a:lnTo>
                  <a:pt x="5021593" y="1383347"/>
                </a:lnTo>
                <a:lnTo>
                  <a:pt x="0" y="13833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27940" rIns="156464" bIns="27940" numCol="1" spcCol="1270" anchor="ctr" anchorCtr="0">
            <a:noAutofit/>
          </a:bodyPr>
          <a:lstStyle/>
          <a:p>
            <a:pPr lvl="0" algn="ctr" defTabSz="977900">
              <a:spcBef>
                <a:spcPts val="600"/>
              </a:spcBef>
              <a:buNone/>
            </a:pPr>
            <a:r>
              <a:rPr lang="hu-HU" sz="2200" b="1" i="0" kern="1200" dirty="0">
                <a:effectLst/>
                <a:latin typeface="DINPro-Bold" panose="02000503030000020004" pitchFamily="2" charset="0"/>
              </a:rPr>
              <a:t>Külső forrás</a:t>
            </a:r>
          </a:p>
          <a:p>
            <a:pPr marL="216000" lvl="0" indent="-216000" algn="ctr" defTabSz="977900">
              <a:spcBef>
                <a:spcPts val="600"/>
              </a:spcBef>
              <a:buClr>
                <a:schemeClr val="tx2"/>
              </a:buClr>
              <a:buFont typeface="Rendszerbetűtípus - normál"/>
              <a:buChar char="●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Család, barátok</a:t>
            </a:r>
          </a:p>
          <a:p>
            <a:pPr marL="216000" lvl="0" indent="-216000" algn="ctr" defTabSz="977900">
              <a:spcBef>
                <a:spcPts val="600"/>
              </a:spcBef>
              <a:buClr>
                <a:schemeClr val="tx2"/>
              </a:buClr>
              <a:buFont typeface="Rendszerbetűtípus - normál"/>
              <a:buChar char="●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Pénzügyi szolgáltatók</a:t>
            </a:r>
            <a:endParaRPr lang="hu-HU" sz="2200" kern="1200" dirty="0"/>
          </a:p>
        </p:txBody>
      </p:sp>
      <p:sp>
        <p:nvSpPr>
          <p:cNvPr id="18" name="Szabadkézi sokszög 17">
            <a:extLst>
              <a:ext uri="{FF2B5EF4-FFF2-40B4-BE49-F238E27FC236}">
                <a16:creationId xmlns:a16="http://schemas.microsoft.com/office/drawing/2014/main" id="{2B764943-681E-4253-AA05-3692C7420886}"/>
              </a:ext>
            </a:extLst>
          </p:cNvPr>
          <p:cNvSpPr/>
          <p:nvPr/>
        </p:nvSpPr>
        <p:spPr>
          <a:xfrm>
            <a:off x="1478758" y="2506324"/>
            <a:ext cx="10043997" cy="1440000"/>
          </a:xfrm>
          <a:custGeom>
            <a:avLst/>
            <a:gdLst>
              <a:gd name="connsiteX0" fmla="*/ 0 w 10043187"/>
              <a:gd name="connsiteY0" fmla="*/ 516397 h 1474450"/>
              <a:gd name="connsiteX1" fmla="*/ 4837287 w 10043187"/>
              <a:gd name="connsiteY1" fmla="*/ 516397 h 1474450"/>
              <a:gd name="connsiteX2" fmla="*/ 4837287 w 10043187"/>
              <a:gd name="connsiteY2" fmla="*/ 368613 h 1474450"/>
              <a:gd name="connsiteX3" fmla="*/ 4652981 w 10043187"/>
              <a:gd name="connsiteY3" fmla="*/ 368613 h 1474450"/>
              <a:gd name="connsiteX4" fmla="*/ 5021594 w 10043187"/>
              <a:gd name="connsiteY4" fmla="*/ 0 h 1474450"/>
              <a:gd name="connsiteX5" fmla="*/ 5390206 w 10043187"/>
              <a:gd name="connsiteY5" fmla="*/ 368613 h 1474450"/>
              <a:gd name="connsiteX6" fmla="*/ 5205900 w 10043187"/>
              <a:gd name="connsiteY6" fmla="*/ 368613 h 1474450"/>
              <a:gd name="connsiteX7" fmla="*/ 5205900 w 10043187"/>
              <a:gd name="connsiteY7" fmla="*/ 516397 h 1474450"/>
              <a:gd name="connsiteX8" fmla="*/ 10043187 w 10043187"/>
              <a:gd name="connsiteY8" fmla="*/ 516397 h 1474450"/>
              <a:gd name="connsiteX9" fmla="*/ 10043187 w 10043187"/>
              <a:gd name="connsiteY9" fmla="*/ 1474450 h 1474450"/>
              <a:gd name="connsiteX10" fmla="*/ 0 w 10043187"/>
              <a:gd name="connsiteY10" fmla="*/ 1474450 h 1474450"/>
              <a:gd name="connsiteX11" fmla="*/ 0 w 10043187"/>
              <a:gd name="connsiteY11" fmla="*/ 516397 h 147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3187" h="1474450">
                <a:moveTo>
                  <a:pt x="10043187" y="958053"/>
                </a:moveTo>
                <a:lnTo>
                  <a:pt x="5205900" y="958053"/>
                </a:lnTo>
                <a:lnTo>
                  <a:pt x="5205900" y="1105837"/>
                </a:lnTo>
                <a:lnTo>
                  <a:pt x="5390206" y="1105837"/>
                </a:lnTo>
                <a:lnTo>
                  <a:pt x="5021593" y="1474449"/>
                </a:lnTo>
                <a:lnTo>
                  <a:pt x="4652981" y="1105837"/>
                </a:lnTo>
                <a:lnTo>
                  <a:pt x="4837287" y="1105837"/>
                </a:lnTo>
                <a:lnTo>
                  <a:pt x="4837287" y="958053"/>
                </a:lnTo>
                <a:lnTo>
                  <a:pt x="0" y="958053"/>
                </a:lnTo>
                <a:lnTo>
                  <a:pt x="0" y="1"/>
                </a:lnTo>
                <a:lnTo>
                  <a:pt x="10043187" y="1"/>
                </a:lnTo>
                <a:lnTo>
                  <a:pt x="10043187" y="958053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199136" rIns="199136" bIns="71553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800" b="1" i="0" kern="1200" dirty="0">
                <a:effectLst/>
                <a:latin typeface="DINPro-Bold" panose="02000503030000020004" pitchFamily="2" charset="0"/>
              </a:rPr>
              <a:t>Nincs elég pénzünk</a:t>
            </a:r>
            <a:endParaRPr lang="hu-HU" sz="2800" b="1" i="0" kern="1200" dirty="0">
              <a:latin typeface="DINPro-Bold" panose="02000503030000020004" pitchFamily="2" charset="0"/>
            </a:endParaRPr>
          </a:p>
        </p:txBody>
      </p:sp>
      <p:sp>
        <p:nvSpPr>
          <p:cNvPr id="19" name="Szabadkézi sokszög 18">
            <a:extLst>
              <a:ext uri="{FF2B5EF4-FFF2-40B4-BE49-F238E27FC236}">
                <a16:creationId xmlns:a16="http://schemas.microsoft.com/office/drawing/2014/main" id="{9289D1CF-1CBA-7595-C223-B26821D4B22E}"/>
              </a:ext>
            </a:extLst>
          </p:cNvPr>
          <p:cNvSpPr/>
          <p:nvPr/>
        </p:nvSpPr>
        <p:spPr>
          <a:xfrm>
            <a:off x="1478758" y="1185973"/>
            <a:ext cx="10043997" cy="1440000"/>
          </a:xfrm>
          <a:custGeom>
            <a:avLst/>
            <a:gdLst>
              <a:gd name="connsiteX0" fmla="*/ 0 w 10043187"/>
              <a:gd name="connsiteY0" fmla="*/ 526458 h 1503177"/>
              <a:gd name="connsiteX1" fmla="*/ 4833696 w 10043187"/>
              <a:gd name="connsiteY1" fmla="*/ 526458 h 1503177"/>
              <a:gd name="connsiteX2" fmla="*/ 4833696 w 10043187"/>
              <a:gd name="connsiteY2" fmla="*/ 375794 h 1503177"/>
              <a:gd name="connsiteX3" fmla="*/ 4645799 w 10043187"/>
              <a:gd name="connsiteY3" fmla="*/ 375794 h 1503177"/>
              <a:gd name="connsiteX4" fmla="*/ 5021594 w 10043187"/>
              <a:gd name="connsiteY4" fmla="*/ 0 h 1503177"/>
              <a:gd name="connsiteX5" fmla="*/ 5397388 w 10043187"/>
              <a:gd name="connsiteY5" fmla="*/ 375794 h 1503177"/>
              <a:gd name="connsiteX6" fmla="*/ 5209491 w 10043187"/>
              <a:gd name="connsiteY6" fmla="*/ 375794 h 1503177"/>
              <a:gd name="connsiteX7" fmla="*/ 5209491 w 10043187"/>
              <a:gd name="connsiteY7" fmla="*/ 526458 h 1503177"/>
              <a:gd name="connsiteX8" fmla="*/ 10043187 w 10043187"/>
              <a:gd name="connsiteY8" fmla="*/ 526458 h 1503177"/>
              <a:gd name="connsiteX9" fmla="*/ 10043187 w 10043187"/>
              <a:gd name="connsiteY9" fmla="*/ 1503177 h 1503177"/>
              <a:gd name="connsiteX10" fmla="*/ 0 w 10043187"/>
              <a:gd name="connsiteY10" fmla="*/ 1503177 h 1503177"/>
              <a:gd name="connsiteX11" fmla="*/ 0 w 10043187"/>
              <a:gd name="connsiteY11" fmla="*/ 526458 h 150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3187" h="1503177">
                <a:moveTo>
                  <a:pt x="10043187" y="976719"/>
                </a:moveTo>
                <a:lnTo>
                  <a:pt x="5209491" y="976719"/>
                </a:lnTo>
                <a:lnTo>
                  <a:pt x="5209491" y="1127383"/>
                </a:lnTo>
                <a:lnTo>
                  <a:pt x="5397388" y="1127383"/>
                </a:lnTo>
                <a:lnTo>
                  <a:pt x="5021593" y="1503176"/>
                </a:lnTo>
                <a:lnTo>
                  <a:pt x="4645799" y="1127383"/>
                </a:lnTo>
                <a:lnTo>
                  <a:pt x="4833696" y="1127383"/>
                </a:lnTo>
                <a:lnTo>
                  <a:pt x="4833696" y="976719"/>
                </a:lnTo>
                <a:lnTo>
                  <a:pt x="0" y="976719"/>
                </a:lnTo>
                <a:lnTo>
                  <a:pt x="0" y="1"/>
                </a:lnTo>
                <a:lnTo>
                  <a:pt x="10043187" y="1"/>
                </a:lnTo>
                <a:lnTo>
                  <a:pt x="10043187" y="976719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5" tIns="199136" rIns="199136" bIns="72559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800" b="1" i="0" kern="1200" dirty="0">
                <a:effectLst/>
                <a:latin typeface="DINPro-Bold" panose="02000503030000020004" pitchFamily="2" charset="0"/>
              </a:rPr>
              <a:t>Miért lehet szükségünk hitelre?</a:t>
            </a:r>
            <a:endParaRPr lang="hu-HU" sz="2800" b="1" i="0" kern="1200" dirty="0">
              <a:latin typeface="DINPro-Bold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8E46B-26C5-B0B6-133D-BCB8FC19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feladat: Döntsünk okosan a hitelfelvételről (1. rész)</a:t>
            </a:r>
            <a:endParaRPr lang="hu-HU" sz="32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515720-90AC-2FB9-B7D5-200E0FD3A61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62800"/>
            <a:ext cx="10043190" cy="466369"/>
          </a:xfrm>
        </p:spPr>
        <p:txBody>
          <a:bodyPr/>
          <a:lstStyle/>
          <a:p>
            <a:r>
              <a:rPr lang="hu-HU" dirty="0"/>
              <a:t>A hitel fogalma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812CD3-9ECE-8149-CC44-12F6869B3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7444" y="1774209"/>
            <a:ext cx="8221703" cy="45963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Pénzintézetek által üzletszerűen</a:t>
            </a:r>
          </a:p>
          <a:p>
            <a:pPr marL="720000"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díjak,</a:t>
            </a:r>
          </a:p>
          <a:p>
            <a:pPr marL="720000"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kamatok és</a:t>
            </a:r>
          </a:p>
          <a:p>
            <a:pPr marL="720000"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egyéb költségek</a:t>
            </a:r>
          </a:p>
          <a:p>
            <a:pPr>
              <a:lnSpc>
                <a:spcPct val="100000"/>
              </a:lnSpc>
            </a:pPr>
            <a:r>
              <a:rPr lang="hu-HU" dirty="0"/>
              <a:t>fejében adott pénzösszeg, amelyet</a:t>
            </a:r>
            <a:br>
              <a:rPr lang="hu-HU" dirty="0"/>
            </a:br>
            <a:r>
              <a:rPr lang="hu-HU" dirty="0"/>
              <a:t>a hitel felvevője (az adós)</a:t>
            </a:r>
            <a:br>
              <a:rPr lang="hu-HU" dirty="0"/>
            </a:br>
            <a:r>
              <a:rPr lang="hu-HU" dirty="0"/>
              <a:t>általában részletekben</a:t>
            </a:r>
            <a:br>
              <a:rPr lang="hu-HU" dirty="0"/>
            </a:br>
            <a:r>
              <a:rPr lang="hu-HU" dirty="0"/>
              <a:t>köteles visszafizetni.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7254C89-3E7B-DD90-2927-0278FD91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57925" y="3009900"/>
            <a:ext cx="5930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0DEE388D-86EE-DFE7-AB50-BF7057F5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3. feladat: Döntsünk okosan a hitelfelvételről (1. rész)</a:t>
            </a:r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FF0DB17F-26A1-F466-8778-8BEE4BF9803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62800"/>
            <a:ext cx="10043190" cy="466369"/>
          </a:xfrm>
        </p:spPr>
        <p:txBody>
          <a:bodyPr/>
          <a:lstStyle/>
          <a:p>
            <a:r>
              <a:rPr lang="hu-HU" dirty="0"/>
              <a:t>Megtakarítás vagy hitel?</a:t>
            </a:r>
          </a:p>
        </p:txBody>
      </p:sp>
      <p:pic>
        <p:nvPicPr>
          <p:cNvPr id="3" name="Online médiaelem 5" title="Hitel vagy megtakarítás?">
            <a:hlinkClick r:id="" action="ppaction://media"/>
            <a:extLst>
              <a:ext uri="{FF2B5EF4-FFF2-40B4-BE49-F238E27FC236}">
                <a16:creationId xmlns:a16="http://schemas.microsoft.com/office/drawing/2014/main" id="{B82D639A-66BF-C768-AF53-B82E526874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/>
          <a:stretch/>
        </p:blipFill>
        <p:spPr>
          <a:xfrm>
            <a:off x="1651370" y="1887112"/>
            <a:ext cx="8267700" cy="4629912"/>
          </a:xfrm>
          <a:custGeom>
            <a:avLst/>
            <a:gdLst>
              <a:gd name="connsiteX0" fmla="*/ 0 w 8267700"/>
              <a:gd name="connsiteY0" fmla="*/ 0 h 4629912"/>
              <a:gd name="connsiteX1" fmla="*/ 8267700 w 8267700"/>
              <a:gd name="connsiteY1" fmla="*/ 0 h 4629912"/>
              <a:gd name="connsiteX2" fmla="*/ 8267700 w 8267700"/>
              <a:gd name="connsiteY2" fmla="*/ 4629912 h 4629912"/>
              <a:gd name="connsiteX3" fmla="*/ 0 w 8267700"/>
              <a:gd name="connsiteY3" fmla="*/ 4629912 h 4629912"/>
              <a:gd name="connsiteX4" fmla="*/ 0 w 8267700"/>
              <a:gd name="connsiteY4" fmla="*/ 0 h 46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7700" h="4629912" fill="none" extrusionOk="0">
                <a:moveTo>
                  <a:pt x="0" y="0"/>
                </a:moveTo>
                <a:cubicBezTo>
                  <a:pt x="2071882" y="-49533"/>
                  <a:pt x="4585857" y="-14809"/>
                  <a:pt x="8267700" y="0"/>
                </a:cubicBezTo>
                <a:cubicBezTo>
                  <a:pt x="8355339" y="1868574"/>
                  <a:pt x="8195021" y="2875739"/>
                  <a:pt x="8267700" y="4629912"/>
                </a:cubicBezTo>
                <a:cubicBezTo>
                  <a:pt x="7233778" y="4581681"/>
                  <a:pt x="1362060" y="4714367"/>
                  <a:pt x="0" y="4629912"/>
                </a:cubicBezTo>
                <a:cubicBezTo>
                  <a:pt x="-38581" y="3121523"/>
                  <a:pt x="63341" y="1356383"/>
                  <a:pt x="0" y="0"/>
                </a:cubicBezTo>
                <a:close/>
              </a:path>
              <a:path w="8267700" h="4629912" stroke="0" extrusionOk="0">
                <a:moveTo>
                  <a:pt x="0" y="0"/>
                </a:moveTo>
                <a:cubicBezTo>
                  <a:pt x="2145013" y="118645"/>
                  <a:pt x="4737830" y="116012"/>
                  <a:pt x="8267700" y="0"/>
                </a:cubicBezTo>
                <a:cubicBezTo>
                  <a:pt x="8134818" y="505746"/>
                  <a:pt x="8352651" y="2981597"/>
                  <a:pt x="8267700" y="4629912"/>
                </a:cubicBezTo>
                <a:cubicBezTo>
                  <a:pt x="7340021" y="4764512"/>
                  <a:pt x="2238535" y="4472716"/>
                  <a:pt x="0" y="4629912"/>
                </a:cubicBezTo>
                <a:cubicBezTo>
                  <a:pt x="-20187" y="3757415"/>
                  <a:pt x="-152480" y="1462528"/>
                  <a:pt x="0" y="0"/>
                </a:cubicBezTo>
                <a:close/>
              </a:path>
            </a:pathLst>
          </a:custGeom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40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Csoportba foglalás 95">
            <a:extLst>
              <a:ext uri="{FF2B5EF4-FFF2-40B4-BE49-F238E27FC236}">
                <a16:creationId xmlns:a16="http://schemas.microsoft.com/office/drawing/2014/main" id="{88BF685F-ED7B-7F27-CEF6-775E8929A125}"/>
              </a:ext>
            </a:extLst>
          </p:cNvPr>
          <p:cNvGrpSpPr/>
          <p:nvPr/>
        </p:nvGrpSpPr>
        <p:grpSpPr>
          <a:xfrm>
            <a:off x="5286994" y="4805405"/>
            <a:ext cx="6302418" cy="1079995"/>
            <a:chOff x="5286994" y="4805405"/>
            <a:chExt cx="6302418" cy="1079995"/>
          </a:xfrm>
        </p:grpSpPr>
        <p:sp>
          <p:nvSpPr>
            <p:cNvPr id="52" name="Szabadkézi sokszög 51">
              <a:extLst>
                <a:ext uri="{FF2B5EF4-FFF2-40B4-BE49-F238E27FC236}">
                  <a16:creationId xmlns:a16="http://schemas.microsoft.com/office/drawing/2014/main" id="{FE5CFE9E-6441-D5F1-00C4-5150DE244BDF}"/>
                </a:ext>
              </a:extLst>
            </p:cNvPr>
            <p:cNvSpPr/>
            <p:nvPr/>
          </p:nvSpPr>
          <p:spPr>
            <a:xfrm rot="21443947">
              <a:off x="5286994" y="5252494"/>
              <a:ext cx="3777138" cy="341242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4459" tIns="-91219" rIns="1814460" bIns="-91218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89" name="Szabadkézi sokszög 88">
              <a:extLst>
                <a:ext uri="{FF2B5EF4-FFF2-40B4-BE49-F238E27FC236}">
                  <a16:creationId xmlns:a16="http://schemas.microsoft.com/office/drawing/2014/main" id="{3271F59A-B47F-963E-E816-D947E8A0CDBD}"/>
                </a:ext>
              </a:extLst>
            </p:cNvPr>
            <p:cNvSpPr/>
            <p:nvPr/>
          </p:nvSpPr>
          <p:spPr>
            <a:xfrm>
              <a:off x="9069417" y="4805405"/>
              <a:ext cx="2519995" cy="1079995"/>
            </a:xfrm>
            <a:custGeom>
              <a:avLst/>
              <a:gdLst>
                <a:gd name="connsiteX0" fmla="*/ 0 w 2519995"/>
                <a:gd name="connsiteY0" fmla="*/ 108000 h 1079995"/>
                <a:gd name="connsiteX1" fmla="*/ 108000 w 2519995"/>
                <a:gd name="connsiteY1" fmla="*/ 0 h 1079995"/>
                <a:gd name="connsiteX2" fmla="*/ 2411996 w 2519995"/>
                <a:gd name="connsiteY2" fmla="*/ 0 h 1079995"/>
                <a:gd name="connsiteX3" fmla="*/ 2519996 w 2519995"/>
                <a:gd name="connsiteY3" fmla="*/ 108000 h 1079995"/>
                <a:gd name="connsiteX4" fmla="*/ 2519995 w 2519995"/>
                <a:gd name="connsiteY4" fmla="*/ 971996 h 1079995"/>
                <a:gd name="connsiteX5" fmla="*/ 2411995 w 2519995"/>
                <a:gd name="connsiteY5" fmla="*/ 1079996 h 1079995"/>
                <a:gd name="connsiteX6" fmla="*/ 108000 w 2519995"/>
                <a:gd name="connsiteY6" fmla="*/ 1079995 h 1079995"/>
                <a:gd name="connsiteX7" fmla="*/ 0 w 2519995"/>
                <a:gd name="connsiteY7" fmla="*/ 971995 h 1079995"/>
                <a:gd name="connsiteX8" fmla="*/ 0 w 2519995"/>
                <a:gd name="connsiteY8" fmla="*/ 108000 h 107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9995" h="1079995">
                  <a:moveTo>
                    <a:pt x="0" y="108000"/>
                  </a:moveTo>
                  <a:cubicBezTo>
                    <a:pt x="0" y="48353"/>
                    <a:pt x="48353" y="0"/>
                    <a:pt x="108000" y="0"/>
                  </a:cubicBezTo>
                  <a:lnTo>
                    <a:pt x="2411996" y="0"/>
                  </a:lnTo>
                  <a:cubicBezTo>
                    <a:pt x="2471643" y="0"/>
                    <a:pt x="2519996" y="48353"/>
                    <a:pt x="2519996" y="108000"/>
                  </a:cubicBezTo>
                  <a:cubicBezTo>
                    <a:pt x="2519996" y="395999"/>
                    <a:pt x="2519995" y="683997"/>
                    <a:pt x="2519995" y="971996"/>
                  </a:cubicBezTo>
                  <a:cubicBezTo>
                    <a:pt x="2519995" y="1031643"/>
                    <a:pt x="2471642" y="1079996"/>
                    <a:pt x="2411995" y="1079996"/>
                  </a:cubicBezTo>
                  <a:lnTo>
                    <a:pt x="108000" y="1079995"/>
                  </a:lnTo>
                  <a:cubicBezTo>
                    <a:pt x="48353" y="1079995"/>
                    <a:pt x="0" y="1031642"/>
                    <a:pt x="0" y="971995"/>
                  </a:cubicBezTo>
                  <a:lnTo>
                    <a:pt x="0" y="10800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5922" tIns="65922" rIns="65922" bIns="65922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Szabad felhasználású jelzáloghitel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A4EA04D-2EDD-F6E5-2F31-92FF6913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3. feladat: Döntsünk okosan a hitelfelvételről (1. rész)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60F81E-4144-F254-6D5D-4E0F49E9547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A hitelek csoportosítása</a:t>
            </a:r>
          </a:p>
        </p:txBody>
      </p: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6222E05B-4D71-1858-0206-168FA1647485}"/>
              </a:ext>
            </a:extLst>
          </p:cNvPr>
          <p:cNvGrpSpPr/>
          <p:nvPr/>
        </p:nvGrpSpPr>
        <p:grpSpPr>
          <a:xfrm>
            <a:off x="4976443" y="2944812"/>
            <a:ext cx="6614189" cy="1445156"/>
            <a:chOff x="4976443" y="2944812"/>
            <a:chExt cx="6614189" cy="1445156"/>
          </a:xfrm>
        </p:grpSpPr>
        <p:sp>
          <p:nvSpPr>
            <p:cNvPr id="46" name="Szabadkézi sokszög 45">
              <a:extLst>
                <a:ext uri="{FF2B5EF4-FFF2-40B4-BE49-F238E27FC236}">
                  <a16:creationId xmlns:a16="http://schemas.microsoft.com/office/drawing/2014/main" id="{6B9CAD3A-AF01-8F55-BEBC-6DE30D954546}"/>
                </a:ext>
              </a:extLst>
            </p:cNvPr>
            <p:cNvSpPr/>
            <p:nvPr/>
          </p:nvSpPr>
          <p:spPr>
            <a:xfrm rot="20010519" flipV="1">
              <a:off x="4976443" y="4050203"/>
              <a:ext cx="4333980" cy="339765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3760" tIns="-102235" rIns="2023763" bIns="-10223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47" name="Szabadkézi sokszög 46">
              <a:extLst>
                <a:ext uri="{FF2B5EF4-FFF2-40B4-BE49-F238E27FC236}">
                  <a16:creationId xmlns:a16="http://schemas.microsoft.com/office/drawing/2014/main" id="{E2CBD892-2BE5-878D-4D88-DD19A5EFBA87}"/>
                </a:ext>
              </a:extLst>
            </p:cNvPr>
            <p:cNvSpPr/>
            <p:nvPr/>
          </p:nvSpPr>
          <p:spPr>
            <a:xfrm>
              <a:off x="9070632" y="2944812"/>
              <a:ext cx="2520000" cy="540000"/>
            </a:xfrm>
            <a:custGeom>
              <a:avLst/>
              <a:gdLst>
                <a:gd name="connsiteX0" fmla="*/ 0 w 2520000"/>
                <a:gd name="connsiteY0" fmla="*/ 46080 h 460800"/>
                <a:gd name="connsiteX1" fmla="*/ 46080 w 2520000"/>
                <a:gd name="connsiteY1" fmla="*/ 0 h 460800"/>
                <a:gd name="connsiteX2" fmla="*/ 2473920 w 2520000"/>
                <a:gd name="connsiteY2" fmla="*/ 0 h 460800"/>
                <a:gd name="connsiteX3" fmla="*/ 2520000 w 2520000"/>
                <a:gd name="connsiteY3" fmla="*/ 46080 h 460800"/>
                <a:gd name="connsiteX4" fmla="*/ 2520000 w 2520000"/>
                <a:gd name="connsiteY4" fmla="*/ 414720 h 460800"/>
                <a:gd name="connsiteX5" fmla="*/ 2473920 w 2520000"/>
                <a:gd name="connsiteY5" fmla="*/ 460800 h 460800"/>
                <a:gd name="connsiteX6" fmla="*/ 46080 w 2520000"/>
                <a:gd name="connsiteY6" fmla="*/ 460800 h 460800"/>
                <a:gd name="connsiteX7" fmla="*/ 0 w 2520000"/>
                <a:gd name="connsiteY7" fmla="*/ 414720 h 460800"/>
                <a:gd name="connsiteX8" fmla="*/ 0 w 2520000"/>
                <a:gd name="connsiteY8" fmla="*/ 46080 h 4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460800">
                  <a:moveTo>
                    <a:pt x="0" y="46080"/>
                  </a:moveTo>
                  <a:cubicBezTo>
                    <a:pt x="0" y="20631"/>
                    <a:pt x="20631" y="0"/>
                    <a:pt x="46080" y="0"/>
                  </a:cubicBezTo>
                  <a:lnTo>
                    <a:pt x="2473920" y="0"/>
                  </a:lnTo>
                  <a:cubicBezTo>
                    <a:pt x="2499369" y="0"/>
                    <a:pt x="2520000" y="20631"/>
                    <a:pt x="2520000" y="46080"/>
                  </a:cubicBezTo>
                  <a:lnTo>
                    <a:pt x="2520000" y="414720"/>
                  </a:lnTo>
                  <a:cubicBezTo>
                    <a:pt x="2520000" y="440169"/>
                    <a:pt x="2499369" y="460800"/>
                    <a:pt x="2473920" y="460800"/>
                  </a:cubicBezTo>
                  <a:lnTo>
                    <a:pt x="46080" y="460800"/>
                  </a:lnTo>
                  <a:cubicBezTo>
                    <a:pt x="20631" y="460800"/>
                    <a:pt x="0" y="440169"/>
                    <a:pt x="0" y="414720"/>
                  </a:cubicBezTo>
                  <a:lnTo>
                    <a:pt x="0" y="4608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Személyi hitel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C771155F-413D-46B5-49BA-916DDD5DE7A2}"/>
              </a:ext>
            </a:extLst>
          </p:cNvPr>
          <p:cNvGrpSpPr/>
          <p:nvPr/>
        </p:nvGrpSpPr>
        <p:grpSpPr>
          <a:xfrm>
            <a:off x="5173647" y="3565008"/>
            <a:ext cx="6416985" cy="1043138"/>
            <a:chOff x="5173647" y="3565008"/>
            <a:chExt cx="6416985" cy="1043138"/>
          </a:xfrm>
        </p:grpSpPr>
        <p:sp>
          <p:nvSpPr>
            <p:cNvPr id="48" name="Szabadkézi sokszög 47">
              <a:extLst>
                <a:ext uri="{FF2B5EF4-FFF2-40B4-BE49-F238E27FC236}">
                  <a16:creationId xmlns:a16="http://schemas.microsoft.com/office/drawing/2014/main" id="{9E2F84CF-F562-038F-1F9B-3195F562CEE3}"/>
                </a:ext>
              </a:extLst>
            </p:cNvPr>
            <p:cNvSpPr/>
            <p:nvPr/>
          </p:nvSpPr>
          <p:spPr>
            <a:xfrm rot="20383730">
              <a:off x="5173647" y="4516901"/>
              <a:ext cx="4005188" cy="91245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1443" tIns="-97376" rIns="1931444" bIns="-9737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49" name="Szabadkézi sokszög 48">
              <a:extLst>
                <a:ext uri="{FF2B5EF4-FFF2-40B4-BE49-F238E27FC236}">
                  <a16:creationId xmlns:a16="http://schemas.microsoft.com/office/drawing/2014/main" id="{C724D87C-F861-0B5B-E159-71C8CFA0D609}"/>
                </a:ext>
              </a:extLst>
            </p:cNvPr>
            <p:cNvSpPr/>
            <p:nvPr/>
          </p:nvSpPr>
          <p:spPr>
            <a:xfrm>
              <a:off x="9070632" y="3565008"/>
              <a:ext cx="2520000" cy="540000"/>
            </a:xfrm>
            <a:custGeom>
              <a:avLst/>
              <a:gdLst>
                <a:gd name="connsiteX0" fmla="*/ 0 w 2520000"/>
                <a:gd name="connsiteY0" fmla="*/ 46080 h 460800"/>
                <a:gd name="connsiteX1" fmla="*/ 46080 w 2520000"/>
                <a:gd name="connsiteY1" fmla="*/ 0 h 460800"/>
                <a:gd name="connsiteX2" fmla="*/ 2473920 w 2520000"/>
                <a:gd name="connsiteY2" fmla="*/ 0 h 460800"/>
                <a:gd name="connsiteX3" fmla="*/ 2520000 w 2520000"/>
                <a:gd name="connsiteY3" fmla="*/ 46080 h 460800"/>
                <a:gd name="connsiteX4" fmla="*/ 2520000 w 2520000"/>
                <a:gd name="connsiteY4" fmla="*/ 414720 h 460800"/>
                <a:gd name="connsiteX5" fmla="*/ 2473920 w 2520000"/>
                <a:gd name="connsiteY5" fmla="*/ 460800 h 460800"/>
                <a:gd name="connsiteX6" fmla="*/ 46080 w 2520000"/>
                <a:gd name="connsiteY6" fmla="*/ 460800 h 460800"/>
                <a:gd name="connsiteX7" fmla="*/ 0 w 2520000"/>
                <a:gd name="connsiteY7" fmla="*/ 414720 h 460800"/>
                <a:gd name="connsiteX8" fmla="*/ 0 w 2520000"/>
                <a:gd name="connsiteY8" fmla="*/ 46080 h 4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460800">
                  <a:moveTo>
                    <a:pt x="0" y="46080"/>
                  </a:moveTo>
                  <a:cubicBezTo>
                    <a:pt x="0" y="20631"/>
                    <a:pt x="20631" y="0"/>
                    <a:pt x="46080" y="0"/>
                  </a:cubicBezTo>
                  <a:lnTo>
                    <a:pt x="2473920" y="0"/>
                  </a:lnTo>
                  <a:cubicBezTo>
                    <a:pt x="2499369" y="0"/>
                    <a:pt x="2520000" y="20631"/>
                    <a:pt x="2520000" y="46080"/>
                  </a:cubicBezTo>
                  <a:lnTo>
                    <a:pt x="2520000" y="414720"/>
                  </a:lnTo>
                  <a:cubicBezTo>
                    <a:pt x="2520000" y="440169"/>
                    <a:pt x="2499369" y="460800"/>
                    <a:pt x="2473920" y="460800"/>
                  </a:cubicBezTo>
                  <a:lnTo>
                    <a:pt x="46080" y="460800"/>
                  </a:lnTo>
                  <a:cubicBezTo>
                    <a:pt x="20631" y="460800"/>
                    <a:pt x="0" y="440169"/>
                    <a:pt x="0" y="414720"/>
                  </a:cubicBezTo>
                  <a:lnTo>
                    <a:pt x="0" y="4608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Diákhitel1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64" name="Csoportba foglalás 63">
            <a:extLst>
              <a:ext uri="{FF2B5EF4-FFF2-40B4-BE49-F238E27FC236}">
                <a16:creationId xmlns:a16="http://schemas.microsoft.com/office/drawing/2014/main" id="{4CE944EF-00C1-AE4B-C6EF-1C1AEC06C357}"/>
              </a:ext>
            </a:extLst>
          </p:cNvPr>
          <p:cNvGrpSpPr/>
          <p:nvPr/>
        </p:nvGrpSpPr>
        <p:grpSpPr>
          <a:xfrm>
            <a:off x="5106576" y="4185204"/>
            <a:ext cx="6484056" cy="872676"/>
            <a:chOff x="5106576" y="4185204"/>
            <a:chExt cx="6484056" cy="872676"/>
          </a:xfrm>
        </p:grpSpPr>
        <p:sp>
          <p:nvSpPr>
            <p:cNvPr id="50" name="Szabadkézi sokszög 49">
              <a:extLst>
                <a:ext uri="{FF2B5EF4-FFF2-40B4-BE49-F238E27FC236}">
                  <a16:creationId xmlns:a16="http://schemas.microsoft.com/office/drawing/2014/main" id="{1D510AD2-2411-9973-E10C-0338390AE04A}"/>
                </a:ext>
              </a:extLst>
            </p:cNvPr>
            <p:cNvSpPr/>
            <p:nvPr/>
          </p:nvSpPr>
          <p:spPr>
            <a:xfrm rot="20789327">
              <a:off x="5106576" y="4812745"/>
              <a:ext cx="4070894" cy="245135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3835" tIns="-93817" rIns="1863835" bIns="-9381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51" name="Szabadkézi sokszög 50">
              <a:extLst>
                <a:ext uri="{FF2B5EF4-FFF2-40B4-BE49-F238E27FC236}">
                  <a16:creationId xmlns:a16="http://schemas.microsoft.com/office/drawing/2014/main" id="{6BDB444A-4009-70C9-DA55-EE7DBDAE036E}"/>
                </a:ext>
              </a:extLst>
            </p:cNvPr>
            <p:cNvSpPr/>
            <p:nvPr/>
          </p:nvSpPr>
          <p:spPr>
            <a:xfrm>
              <a:off x="9070632" y="4185204"/>
              <a:ext cx="2520000" cy="540000"/>
            </a:xfrm>
            <a:custGeom>
              <a:avLst/>
              <a:gdLst>
                <a:gd name="connsiteX0" fmla="*/ 0 w 2520000"/>
                <a:gd name="connsiteY0" fmla="*/ 46080 h 460800"/>
                <a:gd name="connsiteX1" fmla="*/ 46080 w 2520000"/>
                <a:gd name="connsiteY1" fmla="*/ 0 h 460800"/>
                <a:gd name="connsiteX2" fmla="*/ 2473920 w 2520000"/>
                <a:gd name="connsiteY2" fmla="*/ 0 h 460800"/>
                <a:gd name="connsiteX3" fmla="*/ 2520000 w 2520000"/>
                <a:gd name="connsiteY3" fmla="*/ 46080 h 460800"/>
                <a:gd name="connsiteX4" fmla="*/ 2520000 w 2520000"/>
                <a:gd name="connsiteY4" fmla="*/ 414720 h 460800"/>
                <a:gd name="connsiteX5" fmla="*/ 2473920 w 2520000"/>
                <a:gd name="connsiteY5" fmla="*/ 460800 h 460800"/>
                <a:gd name="connsiteX6" fmla="*/ 46080 w 2520000"/>
                <a:gd name="connsiteY6" fmla="*/ 460800 h 460800"/>
                <a:gd name="connsiteX7" fmla="*/ 0 w 2520000"/>
                <a:gd name="connsiteY7" fmla="*/ 414720 h 460800"/>
                <a:gd name="connsiteX8" fmla="*/ 0 w 2520000"/>
                <a:gd name="connsiteY8" fmla="*/ 46080 h 4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460800">
                  <a:moveTo>
                    <a:pt x="0" y="46080"/>
                  </a:moveTo>
                  <a:cubicBezTo>
                    <a:pt x="0" y="20631"/>
                    <a:pt x="20631" y="0"/>
                    <a:pt x="46080" y="0"/>
                  </a:cubicBezTo>
                  <a:lnTo>
                    <a:pt x="2473920" y="0"/>
                  </a:lnTo>
                  <a:cubicBezTo>
                    <a:pt x="2499369" y="0"/>
                    <a:pt x="2520000" y="20631"/>
                    <a:pt x="2520000" y="46080"/>
                  </a:cubicBezTo>
                  <a:lnTo>
                    <a:pt x="2520000" y="414720"/>
                  </a:lnTo>
                  <a:cubicBezTo>
                    <a:pt x="2520000" y="440169"/>
                    <a:pt x="2499369" y="460800"/>
                    <a:pt x="2473920" y="460800"/>
                  </a:cubicBezTo>
                  <a:lnTo>
                    <a:pt x="46080" y="460800"/>
                  </a:lnTo>
                  <a:cubicBezTo>
                    <a:pt x="20631" y="460800"/>
                    <a:pt x="0" y="440169"/>
                    <a:pt x="0" y="414720"/>
                  </a:cubicBezTo>
                  <a:lnTo>
                    <a:pt x="0" y="4608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Folyószámlahitel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B7D572AD-64F7-B452-026C-A7003554C031}"/>
              </a:ext>
            </a:extLst>
          </p:cNvPr>
          <p:cNvGrpSpPr/>
          <p:nvPr/>
        </p:nvGrpSpPr>
        <p:grpSpPr>
          <a:xfrm>
            <a:off x="5214201" y="5651239"/>
            <a:ext cx="6376431" cy="854357"/>
            <a:chOff x="5214201" y="5651239"/>
            <a:chExt cx="6376431" cy="854357"/>
          </a:xfrm>
        </p:grpSpPr>
        <p:sp>
          <p:nvSpPr>
            <p:cNvPr id="54" name="Szabadkézi sokszög 53">
              <a:extLst>
                <a:ext uri="{FF2B5EF4-FFF2-40B4-BE49-F238E27FC236}">
                  <a16:creationId xmlns:a16="http://schemas.microsoft.com/office/drawing/2014/main" id="{ED25A817-18AE-2EAD-609C-7B09FDBFE03E}"/>
                </a:ext>
              </a:extLst>
            </p:cNvPr>
            <p:cNvSpPr/>
            <p:nvPr/>
          </p:nvSpPr>
          <p:spPr>
            <a:xfrm rot="551108">
              <a:off x="5214201" y="5651239"/>
              <a:ext cx="3962121" cy="530428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5982" tIns="-92353" rIns="1835982" bIns="-9235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55" name="Szabadkézi sokszög 54">
              <a:extLst>
                <a:ext uri="{FF2B5EF4-FFF2-40B4-BE49-F238E27FC236}">
                  <a16:creationId xmlns:a16="http://schemas.microsoft.com/office/drawing/2014/main" id="{E9397C75-41A4-1194-E768-03FDCF03CAB9}"/>
                </a:ext>
              </a:extLst>
            </p:cNvPr>
            <p:cNvSpPr/>
            <p:nvPr/>
          </p:nvSpPr>
          <p:spPr>
            <a:xfrm>
              <a:off x="9070632" y="5965596"/>
              <a:ext cx="2520000" cy="540000"/>
            </a:xfrm>
            <a:custGeom>
              <a:avLst/>
              <a:gdLst>
                <a:gd name="connsiteX0" fmla="*/ 0 w 2520000"/>
                <a:gd name="connsiteY0" fmla="*/ 46080 h 460800"/>
                <a:gd name="connsiteX1" fmla="*/ 46080 w 2520000"/>
                <a:gd name="connsiteY1" fmla="*/ 0 h 460800"/>
                <a:gd name="connsiteX2" fmla="*/ 2473920 w 2520000"/>
                <a:gd name="connsiteY2" fmla="*/ 0 h 460800"/>
                <a:gd name="connsiteX3" fmla="*/ 2520000 w 2520000"/>
                <a:gd name="connsiteY3" fmla="*/ 46080 h 460800"/>
                <a:gd name="connsiteX4" fmla="*/ 2520000 w 2520000"/>
                <a:gd name="connsiteY4" fmla="*/ 414720 h 460800"/>
                <a:gd name="connsiteX5" fmla="*/ 2473920 w 2520000"/>
                <a:gd name="connsiteY5" fmla="*/ 460800 h 460800"/>
                <a:gd name="connsiteX6" fmla="*/ 46080 w 2520000"/>
                <a:gd name="connsiteY6" fmla="*/ 460800 h 460800"/>
                <a:gd name="connsiteX7" fmla="*/ 0 w 2520000"/>
                <a:gd name="connsiteY7" fmla="*/ 414720 h 460800"/>
                <a:gd name="connsiteX8" fmla="*/ 0 w 2520000"/>
                <a:gd name="connsiteY8" fmla="*/ 46080 h 4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460800">
                  <a:moveTo>
                    <a:pt x="0" y="46080"/>
                  </a:moveTo>
                  <a:cubicBezTo>
                    <a:pt x="0" y="20631"/>
                    <a:pt x="20631" y="0"/>
                    <a:pt x="46080" y="0"/>
                  </a:cubicBezTo>
                  <a:lnTo>
                    <a:pt x="2473920" y="0"/>
                  </a:lnTo>
                  <a:cubicBezTo>
                    <a:pt x="2499369" y="0"/>
                    <a:pt x="2520000" y="20631"/>
                    <a:pt x="2520000" y="46080"/>
                  </a:cubicBezTo>
                  <a:lnTo>
                    <a:pt x="2520000" y="414720"/>
                  </a:lnTo>
                  <a:cubicBezTo>
                    <a:pt x="2520000" y="440169"/>
                    <a:pt x="2499369" y="460800"/>
                    <a:pt x="2473920" y="460800"/>
                  </a:cubicBezTo>
                  <a:lnTo>
                    <a:pt x="46080" y="460800"/>
                  </a:lnTo>
                  <a:cubicBezTo>
                    <a:pt x="20631" y="460800"/>
                    <a:pt x="0" y="440169"/>
                    <a:pt x="0" y="414720"/>
                  </a:cubicBezTo>
                  <a:lnTo>
                    <a:pt x="0" y="46080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Hitelkártya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9A028773-38DA-9E35-9224-BA6A3D1E7257}"/>
              </a:ext>
            </a:extLst>
          </p:cNvPr>
          <p:cNvGrpSpPr/>
          <p:nvPr/>
        </p:nvGrpSpPr>
        <p:grpSpPr>
          <a:xfrm>
            <a:off x="5637751" y="1867210"/>
            <a:ext cx="2883612" cy="1251049"/>
            <a:chOff x="5637751" y="1867210"/>
            <a:chExt cx="2883612" cy="1251049"/>
          </a:xfrm>
        </p:grpSpPr>
        <p:sp>
          <p:nvSpPr>
            <p:cNvPr id="36" name="Szabadkézi sokszög 35">
              <a:extLst>
                <a:ext uri="{FF2B5EF4-FFF2-40B4-BE49-F238E27FC236}">
                  <a16:creationId xmlns:a16="http://schemas.microsoft.com/office/drawing/2014/main" id="{FCDACF69-0AC0-1B33-0501-04B5FF0A3D7A}"/>
                </a:ext>
              </a:extLst>
            </p:cNvPr>
            <p:cNvSpPr/>
            <p:nvPr/>
          </p:nvSpPr>
          <p:spPr>
            <a:xfrm rot="18616251">
              <a:off x="5084431" y="2557718"/>
              <a:ext cx="1113861" cy="7221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4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1784" tIns="-24236" rIns="541783" bIns="-2423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37" name="Szabadkézi sokszög 36">
              <a:extLst>
                <a:ext uri="{FF2B5EF4-FFF2-40B4-BE49-F238E27FC236}">
                  <a16:creationId xmlns:a16="http://schemas.microsoft.com/office/drawing/2014/main" id="{AC816D6F-38B9-EC96-3445-F52A869CA884}"/>
                </a:ext>
              </a:extLst>
            </p:cNvPr>
            <p:cNvSpPr/>
            <p:nvPr/>
          </p:nvSpPr>
          <p:spPr>
            <a:xfrm>
              <a:off x="6001363" y="1867210"/>
              <a:ext cx="2520000" cy="538363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Lakáscélú hitel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D7AA8542-A331-10FE-7642-1F85D6762352}"/>
              </a:ext>
            </a:extLst>
          </p:cNvPr>
          <p:cNvGrpSpPr/>
          <p:nvPr/>
        </p:nvGrpSpPr>
        <p:grpSpPr>
          <a:xfrm>
            <a:off x="5270966" y="2482869"/>
            <a:ext cx="3250397" cy="538363"/>
            <a:chOff x="5270966" y="2482869"/>
            <a:chExt cx="3250397" cy="538363"/>
          </a:xfrm>
        </p:grpSpPr>
        <p:sp>
          <p:nvSpPr>
            <p:cNvPr id="38" name="Szabadkézi sokszög 37">
              <a:extLst>
                <a:ext uri="{FF2B5EF4-FFF2-40B4-BE49-F238E27FC236}">
                  <a16:creationId xmlns:a16="http://schemas.microsoft.com/office/drawing/2014/main" id="{9F6F3CAD-3139-5552-0D3B-14701518868B}"/>
                </a:ext>
              </a:extLst>
            </p:cNvPr>
            <p:cNvSpPr/>
            <p:nvPr/>
          </p:nvSpPr>
          <p:spPr>
            <a:xfrm rot="20311344">
              <a:off x="5270966" y="2840210"/>
              <a:ext cx="761474" cy="94852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4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0221" tIns="-15734" rIns="380221" bIns="-1573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39" name="Szabadkézi sokszög 38">
              <a:extLst>
                <a:ext uri="{FF2B5EF4-FFF2-40B4-BE49-F238E27FC236}">
                  <a16:creationId xmlns:a16="http://schemas.microsoft.com/office/drawing/2014/main" id="{36361D64-BFF2-D4D1-BDEC-F4738F92B574}"/>
                </a:ext>
              </a:extLst>
            </p:cNvPr>
            <p:cNvSpPr/>
            <p:nvPr/>
          </p:nvSpPr>
          <p:spPr>
            <a:xfrm>
              <a:off x="6001363" y="2482869"/>
              <a:ext cx="2520000" cy="538363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Áruhitel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2DA04A24-AF5F-9D94-3443-A6897EB36A31}"/>
              </a:ext>
            </a:extLst>
          </p:cNvPr>
          <p:cNvGrpSpPr/>
          <p:nvPr/>
        </p:nvGrpSpPr>
        <p:grpSpPr>
          <a:xfrm>
            <a:off x="5226439" y="3098528"/>
            <a:ext cx="3294924" cy="538363"/>
            <a:chOff x="5226439" y="3098528"/>
            <a:chExt cx="3294924" cy="538363"/>
          </a:xfrm>
        </p:grpSpPr>
        <p:sp>
          <p:nvSpPr>
            <p:cNvPr id="40" name="Szabadkézi sokszög 39">
              <a:extLst>
                <a:ext uri="{FF2B5EF4-FFF2-40B4-BE49-F238E27FC236}">
                  <a16:creationId xmlns:a16="http://schemas.microsoft.com/office/drawing/2014/main" id="{4A158275-88E4-9258-281C-2003E20BE642}"/>
                </a:ext>
              </a:extLst>
            </p:cNvPr>
            <p:cNvSpPr/>
            <p:nvPr/>
          </p:nvSpPr>
          <p:spPr>
            <a:xfrm rot="1288656">
              <a:off x="5226439" y="3151336"/>
              <a:ext cx="831166" cy="149597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4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0221" tIns="-15733" rIns="380220" bIns="-1573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41" name="Szabadkézi sokszög 40">
              <a:extLst>
                <a:ext uri="{FF2B5EF4-FFF2-40B4-BE49-F238E27FC236}">
                  <a16:creationId xmlns:a16="http://schemas.microsoft.com/office/drawing/2014/main" id="{B720A9BC-9139-A80F-B1ED-9809BD5F9425}"/>
                </a:ext>
              </a:extLst>
            </p:cNvPr>
            <p:cNvSpPr/>
            <p:nvPr/>
          </p:nvSpPr>
          <p:spPr>
            <a:xfrm>
              <a:off x="6001363" y="3098528"/>
              <a:ext cx="2520000" cy="538363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Gépjárműhitel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96595CEC-F320-F488-52DE-ED6DC2FE023C}"/>
              </a:ext>
            </a:extLst>
          </p:cNvPr>
          <p:cNvGrpSpPr/>
          <p:nvPr/>
        </p:nvGrpSpPr>
        <p:grpSpPr>
          <a:xfrm>
            <a:off x="5556011" y="2918584"/>
            <a:ext cx="2965352" cy="1333966"/>
            <a:chOff x="5556011" y="2918584"/>
            <a:chExt cx="2965352" cy="1333966"/>
          </a:xfrm>
        </p:grpSpPr>
        <p:sp>
          <p:nvSpPr>
            <p:cNvPr id="42" name="Szabadkézi sokszög 41">
              <a:extLst>
                <a:ext uri="{FF2B5EF4-FFF2-40B4-BE49-F238E27FC236}">
                  <a16:creationId xmlns:a16="http://schemas.microsoft.com/office/drawing/2014/main" id="{F35F6727-EA55-7BF9-E04E-FBE45B1F2001}"/>
                </a:ext>
              </a:extLst>
            </p:cNvPr>
            <p:cNvSpPr/>
            <p:nvPr/>
          </p:nvSpPr>
          <p:spPr>
            <a:xfrm rot="2992322">
              <a:off x="4998483" y="3476112"/>
              <a:ext cx="1273556" cy="158500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 cap="rnd">
              <a:solidFill>
                <a:schemeClr val="accent4"/>
              </a:solidFill>
              <a:round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1784" tIns="-24238" rIns="541783" bIns="-2423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43" name="Szabadkézi sokszög 42">
              <a:extLst>
                <a:ext uri="{FF2B5EF4-FFF2-40B4-BE49-F238E27FC236}">
                  <a16:creationId xmlns:a16="http://schemas.microsoft.com/office/drawing/2014/main" id="{A1B3A8C4-BC03-F670-A7EA-AB9DD363E7A8}"/>
                </a:ext>
              </a:extLst>
            </p:cNvPr>
            <p:cNvSpPr/>
            <p:nvPr/>
          </p:nvSpPr>
          <p:spPr>
            <a:xfrm>
              <a:off x="6001363" y="3714187"/>
              <a:ext cx="2520000" cy="538363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Diákhitel2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C63E991B-4FF1-DB97-8E00-0BD037C6E92F}"/>
              </a:ext>
            </a:extLst>
          </p:cNvPr>
          <p:cNvGrpSpPr/>
          <p:nvPr/>
        </p:nvGrpSpPr>
        <p:grpSpPr>
          <a:xfrm>
            <a:off x="3135752" y="2266265"/>
            <a:ext cx="2145609" cy="1988820"/>
            <a:chOff x="3135752" y="2266265"/>
            <a:chExt cx="2145609" cy="1988820"/>
          </a:xfrm>
        </p:grpSpPr>
        <p:sp>
          <p:nvSpPr>
            <p:cNvPr id="34" name="Szabadkézi sokszög 33">
              <a:extLst>
                <a:ext uri="{FF2B5EF4-FFF2-40B4-BE49-F238E27FC236}">
                  <a16:creationId xmlns:a16="http://schemas.microsoft.com/office/drawing/2014/main" id="{03FC34F2-F7E6-4AA2-129E-2085D9353282}"/>
                </a:ext>
              </a:extLst>
            </p:cNvPr>
            <p:cNvSpPr/>
            <p:nvPr/>
          </p:nvSpPr>
          <p:spPr>
            <a:xfrm rot="18010211">
              <a:off x="2458861" y="3570973"/>
              <a:ext cx="1361003" cy="7221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9175" tIns="-30414" rIns="659177" bIns="-3041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35" name="Szabadkézi sokszög 34">
              <a:extLst>
                <a:ext uri="{FF2B5EF4-FFF2-40B4-BE49-F238E27FC236}">
                  <a16:creationId xmlns:a16="http://schemas.microsoft.com/office/drawing/2014/main" id="{DF9A2664-7B19-D7E8-454C-C0C4BB0571DA}"/>
                </a:ext>
              </a:extLst>
            </p:cNvPr>
            <p:cNvSpPr/>
            <p:nvPr/>
          </p:nvSpPr>
          <p:spPr>
            <a:xfrm>
              <a:off x="3481363" y="2266265"/>
              <a:ext cx="1799998" cy="1439999"/>
            </a:xfrm>
            <a:custGeom>
              <a:avLst/>
              <a:gdLst>
                <a:gd name="connsiteX0" fmla="*/ 0 w 1799998"/>
                <a:gd name="connsiteY0" fmla="*/ 144000 h 1439999"/>
                <a:gd name="connsiteX1" fmla="*/ 144000 w 1799998"/>
                <a:gd name="connsiteY1" fmla="*/ 0 h 1439999"/>
                <a:gd name="connsiteX2" fmla="*/ 1655998 w 1799998"/>
                <a:gd name="connsiteY2" fmla="*/ 0 h 1439999"/>
                <a:gd name="connsiteX3" fmla="*/ 1799998 w 1799998"/>
                <a:gd name="connsiteY3" fmla="*/ 144000 h 1439999"/>
                <a:gd name="connsiteX4" fmla="*/ 1799998 w 1799998"/>
                <a:gd name="connsiteY4" fmla="*/ 1295999 h 1439999"/>
                <a:gd name="connsiteX5" fmla="*/ 1655998 w 1799998"/>
                <a:gd name="connsiteY5" fmla="*/ 1439999 h 1439999"/>
                <a:gd name="connsiteX6" fmla="*/ 144000 w 1799998"/>
                <a:gd name="connsiteY6" fmla="*/ 1439999 h 1439999"/>
                <a:gd name="connsiteX7" fmla="*/ 0 w 1799998"/>
                <a:gd name="connsiteY7" fmla="*/ 1295999 h 1439999"/>
                <a:gd name="connsiteX8" fmla="*/ 0 w 1799998"/>
                <a:gd name="connsiteY8" fmla="*/ 144000 h 14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998" h="1439999">
                  <a:moveTo>
                    <a:pt x="0" y="144000"/>
                  </a:moveTo>
                  <a:cubicBezTo>
                    <a:pt x="0" y="64471"/>
                    <a:pt x="64471" y="0"/>
                    <a:pt x="144000" y="0"/>
                  </a:cubicBezTo>
                  <a:lnTo>
                    <a:pt x="1655998" y="0"/>
                  </a:lnTo>
                  <a:cubicBezTo>
                    <a:pt x="1735527" y="0"/>
                    <a:pt x="1799998" y="64471"/>
                    <a:pt x="1799998" y="144000"/>
                  </a:cubicBezTo>
                  <a:lnTo>
                    <a:pt x="1799998" y="1295999"/>
                  </a:lnTo>
                  <a:cubicBezTo>
                    <a:pt x="1799998" y="1375528"/>
                    <a:pt x="1735527" y="1439999"/>
                    <a:pt x="1655998" y="1439999"/>
                  </a:cubicBezTo>
                  <a:lnTo>
                    <a:pt x="144000" y="1439999"/>
                  </a:lnTo>
                  <a:cubicBezTo>
                    <a:pt x="64471" y="1439999"/>
                    <a:pt x="0" y="1375528"/>
                    <a:pt x="0" y="1295999"/>
                  </a:cubicBezTo>
                  <a:lnTo>
                    <a:pt x="0" y="14400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Kötött felhasználású lakossági hitelek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grpSp>
        <p:nvGrpSpPr>
          <p:cNvPr id="61" name="Csoportba foglalás 60">
            <a:extLst>
              <a:ext uri="{FF2B5EF4-FFF2-40B4-BE49-F238E27FC236}">
                <a16:creationId xmlns:a16="http://schemas.microsoft.com/office/drawing/2014/main" id="{5752A5F0-BC53-DEA8-77A7-D55FD31432D9}"/>
              </a:ext>
            </a:extLst>
          </p:cNvPr>
          <p:cNvGrpSpPr/>
          <p:nvPr/>
        </p:nvGrpSpPr>
        <p:grpSpPr>
          <a:xfrm>
            <a:off x="3135752" y="4070884"/>
            <a:ext cx="2145609" cy="1991092"/>
            <a:chOff x="3135752" y="4070884"/>
            <a:chExt cx="2145609" cy="1991092"/>
          </a:xfrm>
        </p:grpSpPr>
        <p:sp>
          <p:nvSpPr>
            <p:cNvPr id="44" name="Szabadkézi sokszög 43">
              <a:extLst>
                <a:ext uri="{FF2B5EF4-FFF2-40B4-BE49-F238E27FC236}">
                  <a16:creationId xmlns:a16="http://schemas.microsoft.com/office/drawing/2014/main" id="{3A4A84B9-459B-9E20-CB55-4AD44BAD26E3}"/>
                </a:ext>
              </a:extLst>
            </p:cNvPr>
            <p:cNvSpPr/>
            <p:nvPr/>
          </p:nvSpPr>
          <p:spPr>
            <a:xfrm rot="3592879">
              <a:off x="2457807" y="4748829"/>
              <a:ext cx="1363111" cy="7221"/>
            </a:xfrm>
            <a:custGeom>
              <a:avLst/>
              <a:gdLst>
                <a:gd name="connsiteX0" fmla="*/ 0 w 10000"/>
                <a:gd name="connsiteY0" fmla="*/ 4999 h 10000"/>
                <a:gd name="connsiteX1" fmla="*/ 10000 w 10000"/>
                <a:gd name="connsiteY1" fmla="*/ 4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4999"/>
                  </a:moveTo>
                  <a:lnTo>
                    <a:pt x="10000" y="4999"/>
                  </a:ln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178" tIns="-30468" rIns="660177" bIns="-3046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45" name="Szabadkézi sokszög 44">
              <a:extLst>
                <a:ext uri="{FF2B5EF4-FFF2-40B4-BE49-F238E27FC236}">
                  <a16:creationId xmlns:a16="http://schemas.microsoft.com/office/drawing/2014/main" id="{7EC0625E-3F25-09E4-8286-1618A82C5AF6}"/>
                </a:ext>
              </a:extLst>
            </p:cNvPr>
            <p:cNvSpPr/>
            <p:nvPr/>
          </p:nvSpPr>
          <p:spPr>
            <a:xfrm>
              <a:off x="3481363" y="4621977"/>
              <a:ext cx="1799998" cy="1439999"/>
            </a:xfrm>
            <a:custGeom>
              <a:avLst/>
              <a:gdLst>
                <a:gd name="connsiteX0" fmla="*/ 0 w 1799998"/>
                <a:gd name="connsiteY0" fmla="*/ 144000 h 1439999"/>
                <a:gd name="connsiteX1" fmla="*/ 144000 w 1799998"/>
                <a:gd name="connsiteY1" fmla="*/ 0 h 1439999"/>
                <a:gd name="connsiteX2" fmla="*/ 1655998 w 1799998"/>
                <a:gd name="connsiteY2" fmla="*/ 0 h 1439999"/>
                <a:gd name="connsiteX3" fmla="*/ 1799998 w 1799998"/>
                <a:gd name="connsiteY3" fmla="*/ 144000 h 1439999"/>
                <a:gd name="connsiteX4" fmla="*/ 1799998 w 1799998"/>
                <a:gd name="connsiteY4" fmla="*/ 1295999 h 1439999"/>
                <a:gd name="connsiteX5" fmla="*/ 1655998 w 1799998"/>
                <a:gd name="connsiteY5" fmla="*/ 1439999 h 1439999"/>
                <a:gd name="connsiteX6" fmla="*/ 144000 w 1799998"/>
                <a:gd name="connsiteY6" fmla="*/ 1439999 h 1439999"/>
                <a:gd name="connsiteX7" fmla="*/ 0 w 1799998"/>
                <a:gd name="connsiteY7" fmla="*/ 1295999 h 1439999"/>
                <a:gd name="connsiteX8" fmla="*/ 0 w 1799998"/>
                <a:gd name="connsiteY8" fmla="*/ 144000 h 14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998" h="1439999">
                  <a:moveTo>
                    <a:pt x="0" y="144000"/>
                  </a:moveTo>
                  <a:cubicBezTo>
                    <a:pt x="0" y="64471"/>
                    <a:pt x="64471" y="0"/>
                    <a:pt x="144000" y="0"/>
                  </a:cubicBezTo>
                  <a:lnTo>
                    <a:pt x="1655998" y="0"/>
                  </a:lnTo>
                  <a:cubicBezTo>
                    <a:pt x="1735527" y="0"/>
                    <a:pt x="1799998" y="64471"/>
                    <a:pt x="1799998" y="144000"/>
                  </a:cubicBezTo>
                  <a:lnTo>
                    <a:pt x="1799998" y="1295999"/>
                  </a:lnTo>
                  <a:cubicBezTo>
                    <a:pt x="1799998" y="1375528"/>
                    <a:pt x="1735527" y="1439999"/>
                    <a:pt x="1655998" y="1439999"/>
                  </a:cubicBezTo>
                  <a:lnTo>
                    <a:pt x="144000" y="1439999"/>
                  </a:lnTo>
                  <a:cubicBezTo>
                    <a:pt x="64471" y="1439999"/>
                    <a:pt x="0" y="1375528"/>
                    <a:pt x="0" y="1295999"/>
                  </a:cubicBezTo>
                  <a:lnTo>
                    <a:pt x="0" y="14400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Szabad felhasználású lakossági hitelek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  <p:sp>
        <p:nvSpPr>
          <p:cNvPr id="33" name="Szabadkézi sokszög 32">
            <a:extLst>
              <a:ext uri="{FF2B5EF4-FFF2-40B4-BE49-F238E27FC236}">
                <a16:creationId xmlns:a16="http://schemas.microsoft.com/office/drawing/2014/main" id="{F5B56B08-97F1-2284-FFF0-FC9ADE33C599}"/>
              </a:ext>
            </a:extLst>
          </p:cNvPr>
          <p:cNvSpPr/>
          <p:nvPr/>
        </p:nvSpPr>
        <p:spPr>
          <a:xfrm>
            <a:off x="601363" y="3262902"/>
            <a:ext cx="2196000" cy="1800000"/>
          </a:xfrm>
          <a:custGeom>
            <a:avLst/>
            <a:gdLst>
              <a:gd name="connsiteX0" fmla="*/ 0 w 2196000"/>
              <a:gd name="connsiteY0" fmla="*/ 180000 h 1800000"/>
              <a:gd name="connsiteX1" fmla="*/ 180000 w 2196000"/>
              <a:gd name="connsiteY1" fmla="*/ 0 h 1800000"/>
              <a:gd name="connsiteX2" fmla="*/ 2016000 w 2196000"/>
              <a:gd name="connsiteY2" fmla="*/ 0 h 1800000"/>
              <a:gd name="connsiteX3" fmla="*/ 2196000 w 2196000"/>
              <a:gd name="connsiteY3" fmla="*/ 180000 h 1800000"/>
              <a:gd name="connsiteX4" fmla="*/ 2196000 w 2196000"/>
              <a:gd name="connsiteY4" fmla="*/ 1620000 h 1800000"/>
              <a:gd name="connsiteX5" fmla="*/ 2016000 w 2196000"/>
              <a:gd name="connsiteY5" fmla="*/ 1800000 h 1800000"/>
              <a:gd name="connsiteX6" fmla="*/ 180000 w 2196000"/>
              <a:gd name="connsiteY6" fmla="*/ 1800000 h 1800000"/>
              <a:gd name="connsiteX7" fmla="*/ 0 w 2196000"/>
              <a:gd name="connsiteY7" fmla="*/ 1620000 h 1800000"/>
              <a:gd name="connsiteX8" fmla="*/ 0 w 2196000"/>
              <a:gd name="connsiteY8" fmla="*/ 18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6000" h="1800000">
                <a:moveTo>
                  <a:pt x="0" y="180000"/>
                </a:moveTo>
                <a:cubicBezTo>
                  <a:pt x="0" y="80589"/>
                  <a:pt x="80589" y="0"/>
                  <a:pt x="180000" y="0"/>
                </a:cubicBezTo>
                <a:lnTo>
                  <a:pt x="2016000" y="0"/>
                </a:lnTo>
                <a:cubicBezTo>
                  <a:pt x="2115411" y="0"/>
                  <a:pt x="2196000" y="80589"/>
                  <a:pt x="2196000" y="180000"/>
                </a:cubicBezTo>
                <a:lnTo>
                  <a:pt x="2196000" y="1620000"/>
                </a:lnTo>
                <a:cubicBezTo>
                  <a:pt x="2196000" y="1719411"/>
                  <a:pt x="2115411" y="1800000"/>
                  <a:pt x="2016000" y="1800000"/>
                </a:cubicBezTo>
                <a:lnTo>
                  <a:pt x="180000" y="1800000"/>
                </a:lnTo>
                <a:cubicBezTo>
                  <a:pt x="80589" y="1800000"/>
                  <a:pt x="0" y="1719411"/>
                  <a:pt x="0" y="1620000"/>
                </a:cubicBezTo>
                <a:lnTo>
                  <a:pt x="0" y="180000"/>
                </a:lnTo>
                <a:close/>
              </a:path>
            </a:pathLst>
          </a:cu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effectLst/>
                <a:latin typeface="DINPro-Bold" panose="02000503030000020004" pitchFamily="2" charset="0"/>
              </a:rPr>
              <a:t>Magánszemélyek számára kínált fontosabb hitelfajták céljuk szerint</a:t>
            </a:r>
            <a:endParaRPr lang="hu-HU" sz="2000" b="1" i="0" kern="1200" dirty="0">
              <a:latin typeface="DINPro-Bold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FA7C32-6D84-3ABF-EE7F-17EF78FA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feladat: Ági és a laptop (1. rész)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5C1991A-3D60-B5E3-20EB-D64EE690B51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62801"/>
            <a:ext cx="10043190" cy="357242"/>
          </a:xfrm>
        </p:spPr>
        <p:txBody>
          <a:bodyPr/>
          <a:lstStyle/>
          <a:p>
            <a:r>
              <a:rPr lang="hu-HU" sz="2400" dirty="0"/>
              <a:t>Rajzoljátok meg az ablakábrát!</a:t>
            </a:r>
          </a:p>
        </p:txBody>
      </p:sp>
      <p:sp>
        <p:nvSpPr>
          <p:cNvPr id="12" name="Lekerekített téglalap 11">
            <a:extLst>
              <a:ext uri="{FF2B5EF4-FFF2-40B4-BE49-F238E27FC236}">
                <a16:creationId xmlns:a16="http://schemas.microsoft.com/office/drawing/2014/main" id="{C60D7A6B-341B-18E6-9DC8-173BAD0DDE4E}"/>
              </a:ext>
            </a:extLst>
          </p:cNvPr>
          <p:cNvSpPr>
            <a:spLocks noChangeAspect="1"/>
          </p:cNvSpPr>
          <p:nvPr/>
        </p:nvSpPr>
        <p:spPr>
          <a:xfrm>
            <a:off x="6173667" y="1672977"/>
            <a:ext cx="3360783" cy="23523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Lekerekített téglalap 10">
            <a:extLst>
              <a:ext uri="{FF2B5EF4-FFF2-40B4-BE49-F238E27FC236}">
                <a16:creationId xmlns:a16="http://schemas.microsoft.com/office/drawing/2014/main" id="{4D4685B8-9B55-928C-3B24-8ABD212D334C}"/>
              </a:ext>
            </a:extLst>
          </p:cNvPr>
          <p:cNvSpPr>
            <a:spLocks noChangeAspect="1"/>
          </p:cNvSpPr>
          <p:nvPr/>
        </p:nvSpPr>
        <p:spPr>
          <a:xfrm>
            <a:off x="2657550" y="1672977"/>
            <a:ext cx="3360783" cy="23523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Lekerekített téglalap 12">
            <a:extLst>
              <a:ext uri="{FF2B5EF4-FFF2-40B4-BE49-F238E27FC236}">
                <a16:creationId xmlns:a16="http://schemas.microsoft.com/office/drawing/2014/main" id="{518C79E5-BBBB-5F77-FBB6-5BFCA6D29E93}"/>
              </a:ext>
            </a:extLst>
          </p:cNvPr>
          <p:cNvSpPr>
            <a:spLocks noChangeAspect="1"/>
          </p:cNvSpPr>
          <p:nvPr/>
        </p:nvSpPr>
        <p:spPr>
          <a:xfrm>
            <a:off x="6173667" y="4160525"/>
            <a:ext cx="3360783" cy="23523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Lekerekített téglalap 13">
            <a:extLst>
              <a:ext uri="{FF2B5EF4-FFF2-40B4-BE49-F238E27FC236}">
                <a16:creationId xmlns:a16="http://schemas.microsoft.com/office/drawing/2014/main" id="{E4C7AADD-F080-87C5-0236-BA4C4D87770A}"/>
              </a:ext>
            </a:extLst>
          </p:cNvPr>
          <p:cNvSpPr>
            <a:spLocks noChangeAspect="1"/>
          </p:cNvSpPr>
          <p:nvPr/>
        </p:nvSpPr>
        <p:spPr>
          <a:xfrm>
            <a:off x="2657550" y="4160525"/>
            <a:ext cx="3360783" cy="235233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Lekerekített téglalap 9">
            <a:extLst>
              <a:ext uri="{FF2B5EF4-FFF2-40B4-BE49-F238E27FC236}">
                <a16:creationId xmlns:a16="http://schemas.microsoft.com/office/drawing/2014/main" id="{E3BC8C11-B4BF-7A1A-56D5-FBBB0BE88E51}"/>
              </a:ext>
            </a:extLst>
          </p:cNvPr>
          <p:cNvSpPr>
            <a:spLocks noChangeAspect="1"/>
          </p:cNvSpPr>
          <p:nvPr/>
        </p:nvSpPr>
        <p:spPr>
          <a:xfrm>
            <a:off x="4685888" y="1945622"/>
            <a:ext cx="2820224" cy="430327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Szabadkézi sokszög 16">
            <a:extLst>
              <a:ext uri="{FF2B5EF4-FFF2-40B4-BE49-F238E27FC236}">
                <a16:creationId xmlns:a16="http://schemas.microsoft.com/office/drawing/2014/main" id="{6E71F7FE-3F90-DE90-ED01-C8C09B3CECA4}"/>
              </a:ext>
            </a:extLst>
          </p:cNvPr>
          <p:cNvSpPr>
            <a:spLocks noChangeAspect="1"/>
          </p:cNvSpPr>
          <p:nvPr/>
        </p:nvSpPr>
        <p:spPr>
          <a:xfrm>
            <a:off x="4685888" y="3806637"/>
            <a:ext cx="2820223" cy="572565"/>
          </a:xfrm>
          <a:custGeom>
            <a:avLst/>
            <a:gdLst>
              <a:gd name="connsiteX0" fmla="*/ 0 w 2520000"/>
              <a:gd name="connsiteY0" fmla="*/ 53836 h 538363"/>
              <a:gd name="connsiteX1" fmla="*/ 53836 w 2520000"/>
              <a:gd name="connsiteY1" fmla="*/ 0 h 538363"/>
              <a:gd name="connsiteX2" fmla="*/ 2466164 w 2520000"/>
              <a:gd name="connsiteY2" fmla="*/ 0 h 538363"/>
              <a:gd name="connsiteX3" fmla="*/ 2520000 w 2520000"/>
              <a:gd name="connsiteY3" fmla="*/ 53836 h 538363"/>
              <a:gd name="connsiteX4" fmla="*/ 2520000 w 2520000"/>
              <a:gd name="connsiteY4" fmla="*/ 484527 h 538363"/>
              <a:gd name="connsiteX5" fmla="*/ 2466164 w 2520000"/>
              <a:gd name="connsiteY5" fmla="*/ 538363 h 538363"/>
              <a:gd name="connsiteX6" fmla="*/ 53836 w 2520000"/>
              <a:gd name="connsiteY6" fmla="*/ 538363 h 538363"/>
              <a:gd name="connsiteX7" fmla="*/ 0 w 2520000"/>
              <a:gd name="connsiteY7" fmla="*/ 484527 h 538363"/>
              <a:gd name="connsiteX8" fmla="*/ 0 w 2520000"/>
              <a:gd name="connsiteY8" fmla="*/ 53836 h 5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000" h="538363">
                <a:moveTo>
                  <a:pt x="0" y="53836"/>
                </a:moveTo>
                <a:cubicBezTo>
                  <a:pt x="0" y="24103"/>
                  <a:pt x="24103" y="0"/>
                  <a:pt x="53836" y="0"/>
                </a:cubicBezTo>
                <a:lnTo>
                  <a:pt x="2466164" y="0"/>
                </a:lnTo>
                <a:cubicBezTo>
                  <a:pt x="2495897" y="0"/>
                  <a:pt x="2520000" y="24103"/>
                  <a:pt x="2520000" y="53836"/>
                </a:cubicBezTo>
                <a:lnTo>
                  <a:pt x="2520000" y="484527"/>
                </a:lnTo>
                <a:cubicBezTo>
                  <a:pt x="2520000" y="514260"/>
                  <a:pt x="2495897" y="538363"/>
                  <a:pt x="2466164" y="538363"/>
                </a:cubicBezTo>
                <a:lnTo>
                  <a:pt x="53836" y="538363"/>
                </a:lnTo>
                <a:cubicBezTo>
                  <a:pt x="24103" y="538363"/>
                  <a:pt x="0" y="514260"/>
                  <a:pt x="0" y="484527"/>
                </a:cubicBezTo>
                <a:lnTo>
                  <a:pt x="0" y="53836"/>
                </a:lnTo>
                <a:close/>
              </a:path>
            </a:pathLst>
          </a:custGeom>
          <a:noFill/>
          <a:ln w="25400"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000" b="1" i="0" kern="1200" dirty="0">
                <a:solidFill>
                  <a:schemeClr val="tx2"/>
                </a:solidFill>
                <a:effectLst/>
                <a:latin typeface="DINPro-Bold" panose="02000503030000020004" pitchFamily="2" charset="0"/>
              </a:rPr>
              <a:t>A csoport</a:t>
            </a:r>
            <a:br>
              <a:rPr lang="hu-HU" sz="2000" b="1" i="0" kern="1200" dirty="0">
                <a:solidFill>
                  <a:schemeClr val="tx2"/>
                </a:solidFill>
                <a:effectLst/>
                <a:latin typeface="DINPro-Bold" panose="02000503030000020004" pitchFamily="2" charset="0"/>
              </a:rPr>
            </a:br>
            <a:r>
              <a:rPr lang="hu-HU" sz="2000" b="1" i="0" kern="1200" dirty="0">
                <a:solidFill>
                  <a:schemeClr val="tx2"/>
                </a:solidFill>
                <a:effectLst/>
                <a:latin typeface="DINPro-Bold" panose="02000503030000020004" pitchFamily="2" charset="0"/>
              </a:rPr>
              <a:t>közös válaszai</a:t>
            </a:r>
            <a:endParaRPr lang="hu-HU" sz="2000" b="1" i="0" kern="1200" dirty="0">
              <a:solidFill>
                <a:schemeClr val="tx2"/>
              </a:solidFill>
              <a:latin typeface="DINPro-Bold" panose="02000503030000020004" pitchFamily="2" charset="0"/>
            </a:endParaRP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D55BA59F-6A34-7D7F-DA59-9F451C03FD47}"/>
              </a:ext>
            </a:extLst>
          </p:cNvPr>
          <p:cNvGrpSpPr/>
          <p:nvPr/>
        </p:nvGrpSpPr>
        <p:grpSpPr>
          <a:xfrm>
            <a:off x="2657549" y="2580720"/>
            <a:ext cx="6876901" cy="3035278"/>
            <a:chOff x="2657549" y="2580720"/>
            <a:chExt cx="6876901" cy="3035278"/>
          </a:xfrm>
        </p:grpSpPr>
        <p:sp>
          <p:nvSpPr>
            <p:cNvPr id="15" name="Szabadkézi sokszög 14">
              <a:extLst>
                <a:ext uri="{FF2B5EF4-FFF2-40B4-BE49-F238E27FC236}">
                  <a16:creationId xmlns:a16="http://schemas.microsoft.com/office/drawing/2014/main" id="{6736344A-A9D3-EA01-1434-2F7DC1427081}"/>
                </a:ext>
              </a:extLst>
            </p:cNvPr>
            <p:cNvSpPr/>
            <p:nvPr/>
          </p:nvSpPr>
          <p:spPr>
            <a:xfrm>
              <a:off x="2657549" y="2580720"/>
              <a:ext cx="2028338" cy="572565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noFill/>
            <a:ln w="25400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1. tanuló</a:t>
              </a:r>
              <a:br>
                <a:rPr lang="hu-HU" sz="2000" b="1" i="0" kern="1200" dirty="0">
                  <a:effectLst/>
                  <a:latin typeface="DINPro-Bold" panose="02000503030000020004" pitchFamily="2" charset="0"/>
                </a:rPr>
              </a:b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válaszai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16" name="Szabadkézi sokszög 15">
              <a:extLst>
                <a:ext uri="{FF2B5EF4-FFF2-40B4-BE49-F238E27FC236}">
                  <a16:creationId xmlns:a16="http://schemas.microsoft.com/office/drawing/2014/main" id="{8203FA09-A57A-E6C0-0059-95A25397E85C}"/>
                </a:ext>
              </a:extLst>
            </p:cNvPr>
            <p:cNvSpPr/>
            <p:nvPr/>
          </p:nvSpPr>
          <p:spPr>
            <a:xfrm>
              <a:off x="7506111" y="2580720"/>
              <a:ext cx="2028339" cy="572565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noFill/>
            <a:ln w="25400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2. tanuló</a:t>
              </a:r>
              <a:br>
                <a:rPr lang="hu-HU" sz="2000" b="1" i="0" kern="1200" dirty="0">
                  <a:effectLst/>
                  <a:latin typeface="DINPro-Bold" panose="02000503030000020004" pitchFamily="2" charset="0"/>
                </a:rPr>
              </a:b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válaszai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18" name="Szabadkézi sokszög 17">
              <a:extLst>
                <a:ext uri="{FF2B5EF4-FFF2-40B4-BE49-F238E27FC236}">
                  <a16:creationId xmlns:a16="http://schemas.microsoft.com/office/drawing/2014/main" id="{4EEB3E26-06EF-41A6-B1CB-C61FBEDA02B8}"/>
                </a:ext>
              </a:extLst>
            </p:cNvPr>
            <p:cNvSpPr/>
            <p:nvPr/>
          </p:nvSpPr>
          <p:spPr>
            <a:xfrm>
              <a:off x="2657549" y="5043433"/>
              <a:ext cx="2028338" cy="572565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noFill/>
            <a:ln w="25400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3. tanuló</a:t>
              </a:r>
              <a:br>
                <a:rPr lang="hu-HU" sz="2000" b="1" i="0" kern="1200" dirty="0">
                  <a:effectLst/>
                  <a:latin typeface="DINPro-Bold" panose="02000503030000020004" pitchFamily="2" charset="0"/>
                </a:rPr>
              </a:b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válaszai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  <p:sp>
          <p:nvSpPr>
            <p:cNvPr id="19" name="Szabadkézi sokszög 18">
              <a:extLst>
                <a:ext uri="{FF2B5EF4-FFF2-40B4-BE49-F238E27FC236}">
                  <a16:creationId xmlns:a16="http://schemas.microsoft.com/office/drawing/2014/main" id="{C216B263-D0EE-CB73-703F-146468A42D73}"/>
                </a:ext>
              </a:extLst>
            </p:cNvPr>
            <p:cNvSpPr/>
            <p:nvPr/>
          </p:nvSpPr>
          <p:spPr>
            <a:xfrm>
              <a:off x="7506111" y="5043433"/>
              <a:ext cx="2028339" cy="572565"/>
            </a:xfrm>
            <a:custGeom>
              <a:avLst/>
              <a:gdLst>
                <a:gd name="connsiteX0" fmla="*/ 0 w 2520000"/>
                <a:gd name="connsiteY0" fmla="*/ 53836 h 538363"/>
                <a:gd name="connsiteX1" fmla="*/ 53836 w 2520000"/>
                <a:gd name="connsiteY1" fmla="*/ 0 h 538363"/>
                <a:gd name="connsiteX2" fmla="*/ 2466164 w 2520000"/>
                <a:gd name="connsiteY2" fmla="*/ 0 h 538363"/>
                <a:gd name="connsiteX3" fmla="*/ 2520000 w 2520000"/>
                <a:gd name="connsiteY3" fmla="*/ 53836 h 538363"/>
                <a:gd name="connsiteX4" fmla="*/ 2520000 w 2520000"/>
                <a:gd name="connsiteY4" fmla="*/ 484527 h 538363"/>
                <a:gd name="connsiteX5" fmla="*/ 2466164 w 2520000"/>
                <a:gd name="connsiteY5" fmla="*/ 538363 h 538363"/>
                <a:gd name="connsiteX6" fmla="*/ 53836 w 2520000"/>
                <a:gd name="connsiteY6" fmla="*/ 538363 h 538363"/>
                <a:gd name="connsiteX7" fmla="*/ 0 w 2520000"/>
                <a:gd name="connsiteY7" fmla="*/ 484527 h 538363"/>
                <a:gd name="connsiteX8" fmla="*/ 0 w 2520000"/>
                <a:gd name="connsiteY8" fmla="*/ 53836 h 53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538363">
                  <a:moveTo>
                    <a:pt x="0" y="53836"/>
                  </a:moveTo>
                  <a:cubicBezTo>
                    <a:pt x="0" y="24103"/>
                    <a:pt x="24103" y="0"/>
                    <a:pt x="53836" y="0"/>
                  </a:cubicBezTo>
                  <a:lnTo>
                    <a:pt x="2466164" y="0"/>
                  </a:lnTo>
                  <a:cubicBezTo>
                    <a:pt x="2495897" y="0"/>
                    <a:pt x="2520000" y="24103"/>
                    <a:pt x="2520000" y="53836"/>
                  </a:cubicBezTo>
                  <a:lnTo>
                    <a:pt x="2520000" y="484527"/>
                  </a:lnTo>
                  <a:cubicBezTo>
                    <a:pt x="2520000" y="514260"/>
                    <a:pt x="2495897" y="538363"/>
                    <a:pt x="2466164" y="538363"/>
                  </a:cubicBezTo>
                  <a:lnTo>
                    <a:pt x="53836" y="538363"/>
                  </a:lnTo>
                  <a:cubicBezTo>
                    <a:pt x="24103" y="538363"/>
                    <a:pt x="0" y="514260"/>
                    <a:pt x="0" y="484527"/>
                  </a:cubicBezTo>
                  <a:lnTo>
                    <a:pt x="0" y="53836"/>
                  </a:lnTo>
                  <a:close/>
                </a:path>
              </a:pathLst>
            </a:custGeom>
            <a:noFill/>
            <a:ln w="25400"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4. tanuló</a:t>
              </a:r>
              <a:br>
                <a:rPr lang="hu-HU" sz="2000" b="1" i="0" kern="1200" dirty="0">
                  <a:effectLst/>
                  <a:latin typeface="DINPro-Bold" panose="02000503030000020004" pitchFamily="2" charset="0"/>
                </a:rPr>
              </a:br>
              <a:r>
                <a:rPr lang="hu-HU" sz="2000" b="1" i="0" kern="1200" dirty="0">
                  <a:effectLst/>
                  <a:latin typeface="DINPro-Bold" panose="02000503030000020004" pitchFamily="2" charset="0"/>
                </a:rPr>
                <a:t>válaszai</a:t>
              </a:r>
              <a:endParaRPr lang="hu-HU" sz="2000" b="1" i="0" kern="1200" dirty="0">
                <a:latin typeface="DINPro-Bold" panose="0200050303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2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0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CC5A60-89D8-E0C6-DF19-44CF927D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feladat: Ági és a laptop (1. rész)</a:t>
            </a:r>
          </a:p>
        </p:txBody>
      </p:sp>
      <p:sp>
        <p:nvSpPr>
          <p:cNvPr id="5" name="Szöveg helye 9">
            <a:extLst>
              <a:ext uri="{FF2B5EF4-FFF2-40B4-BE49-F238E27FC236}">
                <a16:creationId xmlns:a16="http://schemas.microsoft.com/office/drawing/2014/main" id="{FFB5DF50-91D4-A2EA-BF82-E45C37D31AAF}"/>
              </a:ext>
            </a:extLst>
          </p:cNvPr>
          <p:cNvSpPr txBox="1">
            <a:spLocks/>
          </p:cNvSpPr>
          <p:nvPr/>
        </p:nvSpPr>
        <p:spPr>
          <a:xfrm>
            <a:off x="601959" y="1064872"/>
            <a:ext cx="10988677" cy="54735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sz="2200" b="0" dirty="0">
                <a:latin typeface="DINPro-Regular" panose="02000503030000020004" pitchFamily="2" charset="0"/>
              </a:rPr>
              <a:t>Ági laptopja váratlanul feladja a küzdelmet, cserbenhagyva Ágit a mindennapokban. Ági tesz még egy utolsó kísérletet, hogy életet leheljen belé, elviszi szerelőhöz, de ő azt mondta, hogy nem javítható a készülék. Ági egyetemre jár és számára ez nagyon rossz hír, mert el sem tudja képzelni, hogy hogyan tud megbirkózni a napi kihívásokkal laptop nélkül, hiszen az egyetemi tananyag zömében digitálisan elérhető, használja az órákon is az órai jegyzetek elkészítése során, és az otthoni felkészülésnek is elenged-hetetlen része. A családban van közös használatú PC, ami némi segítséget jelenthet, de önmagában nem nyújt megoldást, mert a család többi tagja is sokat használja, és egyébként sem mobil eszközről van szó.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sz="2200" spc="-10" dirty="0">
                <a:solidFill>
                  <a:schemeClr val="tx2"/>
                </a:solidFill>
              </a:rPr>
              <a:t>209 400 Ft-ba </a:t>
            </a:r>
            <a:r>
              <a:rPr lang="hu-HU" sz="2200" b="0" spc="-10" dirty="0">
                <a:latin typeface="DINPro-Regular" panose="02000503030000020004" pitchFamily="2" charset="0"/>
              </a:rPr>
              <a:t>kerül a laptop, amit Ági kinézett, és ami az ő igényeinek megfelelő lenne, </a:t>
            </a:r>
            <a:r>
              <a:rPr lang="hu-HU" sz="2200" b="0" dirty="0">
                <a:latin typeface="DINPro-Regular" panose="02000503030000020004" pitchFamily="2" charset="0"/>
              </a:rPr>
              <a:t>de Áginak nincs önálló jövedelme.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hu-HU" sz="2200" b="0" dirty="0">
                <a:latin typeface="DINPro-Regular" panose="02000503030000020004" pitchFamily="2" charset="0"/>
              </a:rPr>
              <a:t>Ági felveti a problémát otthon, a családnak ugyan van némi megtakarítása, de ennek csak töredéke használható fel azonnal, mert nagyrészt lekötött formában van, amihez hozzányúlni csak jelentős költségekkel lehet. A család 20 000 Ft-ot tud nélkülözni ha-vonta, ami szóba jöhet forrásként.</a:t>
            </a:r>
          </a:p>
        </p:txBody>
      </p:sp>
    </p:spTree>
    <p:extLst>
      <p:ext uri="{BB962C8B-B14F-4D97-AF65-F5344CB8AC3E}">
        <p14:creationId xmlns:p14="http://schemas.microsoft.com/office/powerpoint/2010/main" val="2920334307"/>
      </p:ext>
    </p:extLst>
  </p:cSld>
  <p:clrMapOvr>
    <a:masterClrMapping/>
  </p:clrMapOvr>
</p:sld>
</file>

<file path=ppt/theme/theme1.xml><?xml version="1.0" encoding="utf-8"?>
<a:theme xmlns:a="http://schemas.openxmlformats.org/drawingml/2006/main" name="1_Egyéni tervezés">
  <a:themeElements>
    <a:clrScheme name="Penz7_912">
      <a:dk1>
        <a:srgbClr val="000000"/>
      </a:dk1>
      <a:lt1>
        <a:srgbClr val="FFFFFF"/>
      </a:lt1>
      <a:dk2>
        <a:srgbClr val="00AA9F"/>
      </a:dk2>
      <a:lt2>
        <a:srgbClr val="E7E6E6"/>
      </a:lt2>
      <a:accent1>
        <a:srgbClr val="00AA9F"/>
      </a:accent1>
      <a:accent2>
        <a:srgbClr val="B2DCD6"/>
      </a:accent2>
      <a:accent3>
        <a:srgbClr val="A5A5A5"/>
      </a:accent3>
      <a:accent4>
        <a:srgbClr val="EE7034"/>
      </a:accent4>
      <a:accent5>
        <a:srgbClr val="008CCF"/>
      </a:accent5>
      <a:accent6>
        <a:srgbClr val="DE2A8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gyéni tervezés">
  <a:themeElements>
    <a:clrScheme name="Penz7_912">
      <a:dk1>
        <a:srgbClr val="000000"/>
      </a:dk1>
      <a:lt1>
        <a:srgbClr val="FFFFFF"/>
      </a:lt1>
      <a:dk2>
        <a:srgbClr val="00AA9F"/>
      </a:dk2>
      <a:lt2>
        <a:srgbClr val="E7E6E6"/>
      </a:lt2>
      <a:accent1>
        <a:srgbClr val="00AA9F"/>
      </a:accent1>
      <a:accent2>
        <a:srgbClr val="B2DCD6"/>
      </a:accent2>
      <a:accent3>
        <a:srgbClr val="A5A5A5"/>
      </a:accent3>
      <a:accent4>
        <a:srgbClr val="EE7034"/>
      </a:accent4>
      <a:accent5>
        <a:srgbClr val="008CCF"/>
      </a:accent5>
      <a:accent6>
        <a:srgbClr val="DE2A8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é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22752</TotalTime>
  <Words>2223</Words>
  <Application>Microsoft Macintosh PowerPoint</Application>
  <PresentationFormat>Szélesvásznú</PresentationFormat>
  <Paragraphs>270</Paragraphs>
  <Slides>19</Slides>
  <Notes>18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DINPro-Bold</vt:lpstr>
      <vt:lpstr>DINPro-Regular</vt:lpstr>
      <vt:lpstr>Rendszerbetűtípus - normál</vt:lpstr>
      <vt:lpstr>1_Egyéni tervezés</vt:lpstr>
      <vt:lpstr>2_Egyéni tervezés</vt:lpstr>
      <vt:lpstr>PowerPoint-bemutató</vt:lpstr>
      <vt:lpstr>1. feladat: Minifelmérés</vt:lpstr>
      <vt:lpstr>2. feladat: „Párosító”</vt:lpstr>
      <vt:lpstr>3. feladat: Döntsünk okosan a hitelfelvételről (1. rész)</vt:lpstr>
      <vt:lpstr>3. feladat: Döntsünk okosan a hitelfelvételről (1. rész)</vt:lpstr>
      <vt:lpstr>3. feladat: Döntsünk okosan a hitelfelvételről (1. rész)</vt:lpstr>
      <vt:lpstr>3. feladat: Döntsünk okosan a hitelfelvételről (1. rész)</vt:lpstr>
      <vt:lpstr>4. feladat: Ági és a laptop (1. rész)</vt:lpstr>
      <vt:lpstr>4. feladat: Ági és a laptop (1. rész)</vt:lpstr>
      <vt:lpstr>4. feladat: Ági és a laptop (1. rész)</vt:lpstr>
      <vt:lpstr>5. feladat: Döntsünk okosan a hitelfelvételről (2. rész)</vt:lpstr>
      <vt:lpstr>5. feladat: Döntsünk okosan a hitelfelvételről (2. rész)</vt:lpstr>
      <vt:lpstr>5. feladat: Döntsünk okosan a hitelfelvételről (2. rész)</vt:lpstr>
      <vt:lpstr>6. feladat: Ági és a laptop (2. rész)</vt:lpstr>
      <vt:lpstr>6. feladat: Ági és a laptop (2. rész)</vt:lpstr>
      <vt:lpstr>7. feladat: Összefoglalás</vt:lpstr>
      <vt:lpstr>7. feladat: Összefoglalás</vt:lpstr>
      <vt:lpstr>7. feladat: Összefoglalás</vt:lpstr>
      <vt:lpstr>7. feladat: Összefoglalás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Mariann</dc:creator>
  <cp:lastModifiedBy>Németh Mariann</cp:lastModifiedBy>
  <cp:revision>385</cp:revision>
  <dcterms:created xsi:type="dcterms:W3CDTF">2022-12-26T14:20:29Z</dcterms:created>
  <dcterms:modified xsi:type="dcterms:W3CDTF">2023-12-18T23:46:01Z</dcterms:modified>
</cp:coreProperties>
</file>