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1" r:id="rId1"/>
  </p:sldMasterIdLst>
  <p:notesMasterIdLst>
    <p:notesMasterId r:id="rId7"/>
  </p:notesMasterIdLst>
  <p:sldIdLst>
    <p:sldId id="256" r:id="rId2"/>
    <p:sldId id="275" r:id="rId3"/>
    <p:sldId id="273" r:id="rId4"/>
    <p:sldId id="276" r:id="rId5"/>
    <p:sldId id="277" r:id="rId6"/>
  </p:sldIdLst>
  <p:sldSz cx="12192000" cy="6858000"/>
  <p:notesSz cx="6858000" cy="9144000"/>
  <p:embeddedFontLst>
    <p:embeddedFont>
      <p:font typeface="DINPro-Bold" panose="02000503030000020004" pitchFamily="2" charset="0"/>
      <p:bold r:id="rId8"/>
    </p:embeddedFont>
    <p:embeddedFont>
      <p:font typeface="DINPro-Regular" panose="02000503030000020004" pitchFamily="2" charset="0"/>
      <p:regular r:id="rId9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A95951-361B-AB86-8F1A-36DB193E6183}" name="Németh Mariann" initials="NM" userId="784b604660f7b7e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4E7"/>
    <a:srgbClr val="008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Világos stílus 2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3"/>
    <p:restoredTop sz="89175"/>
  </p:normalViewPr>
  <p:slideViewPr>
    <p:cSldViewPr snapToGrid="0">
      <p:cViewPr varScale="1">
        <p:scale>
          <a:sx n="106" d="100"/>
          <a:sy n="106" d="100"/>
        </p:scale>
        <p:origin x="1648" y="4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95194-E84C-0444-940D-5CB6D53B40A3}" type="datetimeFigureOut">
              <a:rPr lang="hu-HU" smtClean="0"/>
              <a:t>2025. 02. 14.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40A42-60B6-4D49-B49C-E4F3E59B34A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4671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40A42-60B6-4D49-B49C-E4F3E59B34AE}" type="slidenum">
              <a:rPr lang="hu-HU" smtClean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0761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8BFB6-A934-067D-5C80-C83621F41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C3CC034-FCC2-77E3-33E4-383722B0A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5AD4FBC-D677-9D0E-639F-51437ABFB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B4231B0-9404-6E9F-0741-821BAA60AF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40A42-60B6-4D49-B49C-E4F3E59B34AE}" type="slidenum">
              <a:rPr lang="hu-HU" smtClean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06188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2D83C-06B4-7BA4-18BA-5D5400F5A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5D74E93F-6A23-290F-8F73-C60D875CCF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6C5C0360-A9EE-8124-6909-18CB54D82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srgbClr val="E30E20"/>
                </a:solidFill>
                <a:effectLst/>
                <a:latin typeface="DINPro-Regular" panose="02000503030000020004" pitchFamily="2" charset="0"/>
              </a:rPr>
              <a:t>Egyéni válaszok születnek, természetesen bármely logikus, helytálló gondolat elfogadható. Egy-egy lehetséges válasz:</a:t>
            </a:r>
          </a:p>
          <a:p>
            <a:pPr marL="228600" indent="-228600" algn="just">
              <a:lnSpc>
                <a:spcPts val="975"/>
              </a:lnSpc>
              <a:spcBef>
                <a:spcPts val="315"/>
              </a:spcBef>
              <a:spcAft>
                <a:spcPts val="315"/>
              </a:spcAft>
              <a:buFont typeface="+mj-lt"/>
              <a:buAutoNum type="arabicPeriod"/>
            </a:pPr>
            <a:r>
              <a:rPr lang="hu-HU" b="0" i="0" dirty="0">
                <a:solidFill>
                  <a:srgbClr val="008FD3"/>
                </a:solidFill>
                <a:effectLst/>
                <a:latin typeface="DINPro-Regular" panose="02000503030000020004" pitchFamily="2" charset="0"/>
              </a:rPr>
              <a:t>Mert váratlan helyzetekre vagy nagyobb kiadásokra gyűjtünk.</a:t>
            </a:r>
          </a:p>
          <a:p>
            <a:pPr marL="228600" indent="-228600" algn="just">
              <a:lnSpc>
                <a:spcPts val="975"/>
              </a:lnSpc>
              <a:spcBef>
                <a:spcPts val="315"/>
              </a:spcBef>
              <a:spcAft>
                <a:spcPts val="315"/>
              </a:spcAft>
              <a:buFont typeface="+mj-lt"/>
              <a:buAutoNum type="arabicPeriod"/>
            </a:pPr>
            <a:r>
              <a:rPr lang="hu-HU" b="0" i="0" dirty="0">
                <a:solidFill>
                  <a:srgbClr val="008FD3"/>
                </a:solidFill>
                <a:effectLst/>
                <a:latin typeface="DINPro-Regular" panose="02000503030000020004" pitchFamily="2" charset="0"/>
              </a:rPr>
              <a:t>Mert biztonságban van és kamatozhat is.</a:t>
            </a:r>
            <a:endParaRPr lang="hu-HU" b="0" i="0" dirty="0">
              <a:effectLst/>
              <a:latin typeface="DINPro-Regular" panose="02000503030000020004" pitchFamily="2" charset="0"/>
            </a:endParaRPr>
          </a:p>
          <a:p>
            <a:pPr marL="228600" indent="-228600" algn="just">
              <a:lnSpc>
                <a:spcPts val="975"/>
              </a:lnSpc>
              <a:spcBef>
                <a:spcPts val="315"/>
              </a:spcBef>
              <a:spcAft>
                <a:spcPts val="315"/>
              </a:spcAft>
              <a:buFont typeface="+mj-lt"/>
              <a:buAutoNum type="arabicPeriod"/>
            </a:pPr>
            <a:r>
              <a:rPr lang="hu-HU" b="0" i="0" dirty="0">
                <a:solidFill>
                  <a:srgbClr val="008FD3"/>
                </a:solidFill>
                <a:effectLst/>
                <a:latin typeface="DINPro-Regular" panose="02000503030000020004" pitchFamily="2" charset="0"/>
              </a:rPr>
              <a:t>Takarékoskodj és lehetőség szerint gyarapítsd (kamatoztasd) a meglévő pénzed, épp úgy, mint a süni!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47B9260-DBFA-51AA-A65E-284780B62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40A42-60B6-4D49-B49C-E4F3E59B34AE}" type="slidenum">
              <a:rPr lang="hu-HU" smtClean="0"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880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D945FE15-AFC1-505F-D106-3ADE1A3B30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49E7506-3707-092E-CF98-10BF85890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648000"/>
            <a:ext cx="5731846" cy="229449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4000" b="1" i="0">
                <a:solidFill>
                  <a:schemeClr val="tx1"/>
                </a:solidFill>
                <a:latin typeface="DINPro-Bold" panose="02000503030000020004" pitchFamily="2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0CB96D4E-AC8B-357B-04A8-DC7CD2810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6052165"/>
            <a:ext cx="2555875" cy="50323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 b="1" i="0">
                <a:solidFill>
                  <a:schemeClr val="bg1"/>
                </a:solidFill>
                <a:latin typeface="DINPro-Bold" panose="02000503030000020004" pitchFamily="2" charset="0"/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3" name="Szöveg helye 10">
            <a:extLst>
              <a:ext uri="{FF2B5EF4-FFF2-40B4-BE49-F238E27FC236}">
                <a16:creationId xmlns:a16="http://schemas.microsoft.com/office/drawing/2014/main" id="{1D9D09AF-2F47-AA25-5AB4-E17F0FA953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48223" y="3883395"/>
            <a:ext cx="1381226" cy="44797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None/>
              <a:defRPr sz="2800" b="1" i="0">
                <a:solidFill>
                  <a:schemeClr val="bg1"/>
                </a:solidFill>
                <a:latin typeface="DINPro-Bold" panose="02000503030000020004" pitchFamily="2" charset="0"/>
              </a:defRPr>
            </a:lvl1pPr>
          </a:lstStyle>
          <a:p>
            <a:pPr lvl="0"/>
            <a:r>
              <a:rPr lang="hu-HU" dirty="0"/>
              <a:t>2025</a:t>
            </a:r>
          </a:p>
        </p:txBody>
      </p: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D7DC6AC0-2C3D-D425-8E3C-98E7137AD82A}"/>
              </a:ext>
            </a:extLst>
          </p:cNvPr>
          <p:cNvCxnSpPr>
            <a:cxnSpLocks/>
          </p:cNvCxnSpPr>
          <p:nvPr userDrawn="1"/>
        </p:nvCxnSpPr>
        <p:spPr>
          <a:xfrm>
            <a:off x="540000" y="2022649"/>
            <a:ext cx="480484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959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helye 1">
            <a:extLst>
              <a:ext uri="{FF2B5EF4-FFF2-40B4-BE49-F238E27FC236}">
                <a16:creationId xmlns:a16="http://schemas.microsoft.com/office/drawing/2014/main" id="{11C498F4-9335-4C51-2E2D-9A9CF0A4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FCFF4851-F9AA-7BF8-3C9D-69C7A11AB3C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01363" y="1162800"/>
            <a:ext cx="10989271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13" name="Szöveg helye 18">
            <a:extLst>
              <a:ext uri="{FF2B5EF4-FFF2-40B4-BE49-F238E27FC236}">
                <a16:creationId xmlns:a16="http://schemas.microsoft.com/office/drawing/2014/main" id="{D1D80218-C6CB-7E08-CF12-6B5E62827E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1981200"/>
            <a:ext cx="10988675" cy="4349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baseline="0"/>
            </a:lvl1pPr>
            <a:lvl2pPr marL="0">
              <a:spcBef>
                <a:spcPts val="1200"/>
              </a:spcBef>
              <a:buClr>
                <a:schemeClr val="tx2"/>
              </a:buClr>
              <a:buSzPct val="120000"/>
              <a:defRPr sz="2200" b="0">
                <a:latin typeface="DINPro-Regular" panose="02000503030000020004" pitchFamily="2" charset="0"/>
              </a:defRPr>
            </a:lvl2pPr>
            <a:lvl3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3pPr>
            <a:lvl4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4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Harmadik szint</a:t>
            </a:r>
          </a:p>
          <a:p>
            <a:pPr lvl="1"/>
            <a:endParaRPr lang="hu-HU" dirty="0"/>
          </a:p>
        </p:txBody>
      </p: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14600A1A-F0BB-427E-D9F4-82EBA2A4A162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10042892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Kép 20">
            <a:extLst>
              <a:ext uri="{FF2B5EF4-FFF2-40B4-BE49-F238E27FC236}">
                <a16:creationId xmlns:a16="http://schemas.microsoft.com/office/drawing/2014/main" id="{988480C7-0F24-DE4E-1E6C-ED7B22D39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10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helye 1">
            <a:extLst>
              <a:ext uri="{FF2B5EF4-FFF2-40B4-BE49-F238E27FC236}">
                <a16:creationId xmlns:a16="http://schemas.microsoft.com/office/drawing/2014/main" id="{11C498F4-9335-4C51-2E2D-9A9CF0A4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FCFF4851-F9AA-7BF8-3C9D-69C7A11AB3C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01363" y="1162800"/>
            <a:ext cx="10989271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13" name="Szöveg helye 18">
            <a:extLst>
              <a:ext uri="{FF2B5EF4-FFF2-40B4-BE49-F238E27FC236}">
                <a16:creationId xmlns:a16="http://schemas.microsoft.com/office/drawing/2014/main" id="{D1D80218-C6CB-7E08-CF12-6B5E62827E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1981200"/>
            <a:ext cx="10988675" cy="4349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baseline="0"/>
            </a:lvl1pPr>
            <a:lvl2pPr marL="0">
              <a:spcBef>
                <a:spcPts val="1200"/>
              </a:spcBef>
              <a:buClr>
                <a:schemeClr val="tx2"/>
              </a:buClr>
              <a:buSzPct val="120000"/>
              <a:defRPr sz="2200" b="0">
                <a:latin typeface="DINPro-Regular" panose="02000503030000020004" pitchFamily="2" charset="0"/>
              </a:defRPr>
            </a:lvl2pPr>
            <a:lvl3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3pPr>
            <a:lvl4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4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Harmadik szint</a:t>
            </a:r>
          </a:p>
          <a:p>
            <a:pPr lvl="1"/>
            <a:endParaRPr lang="hu-HU" dirty="0"/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988480C7-0F24-DE4E-1E6C-ED7B22D39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  <p:cxnSp>
        <p:nvCxnSpPr>
          <p:cNvPr id="2" name="Egyenes összekötő 1">
            <a:extLst>
              <a:ext uri="{FF2B5EF4-FFF2-40B4-BE49-F238E27FC236}">
                <a16:creationId xmlns:a16="http://schemas.microsoft.com/office/drawing/2014/main" id="{FA980BC1-AEB5-55AA-ADFA-0C65C155EDDF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8823775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61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helye 1">
            <a:extLst>
              <a:ext uri="{FF2B5EF4-FFF2-40B4-BE49-F238E27FC236}">
                <a16:creationId xmlns:a16="http://schemas.microsoft.com/office/drawing/2014/main" id="{11C498F4-9335-4C51-2E2D-9A9CF0A4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3" name="Szöveg helye 18">
            <a:extLst>
              <a:ext uri="{FF2B5EF4-FFF2-40B4-BE49-F238E27FC236}">
                <a16:creationId xmlns:a16="http://schemas.microsoft.com/office/drawing/2014/main" id="{D1D80218-C6CB-7E08-CF12-6B5E62827E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1162800"/>
            <a:ext cx="10988675" cy="51681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baseline="0"/>
            </a:lvl1pPr>
            <a:lvl2pPr marL="0">
              <a:spcBef>
                <a:spcPts val="1200"/>
              </a:spcBef>
              <a:buClr>
                <a:schemeClr val="tx2"/>
              </a:buClr>
              <a:buSzPct val="120000"/>
              <a:defRPr sz="2200" b="0">
                <a:latin typeface="DINPro-Regular" panose="02000503030000020004" pitchFamily="2" charset="0"/>
              </a:defRPr>
            </a:lvl2pPr>
            <a:lvl3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3pPr>
            <a:lvl4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4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Harmadik szint</a:t>
            </a:r>
          </a:p>
          <a:p>
            <a:pPr lvl="1"/>
            <a:endParaRPr lang="hu-HU" dirty="0"/>
          </a:p>
        </p:txBody>
      </p: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14600A1A-F0BB-427E-D9F4-82EBA2A4A162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10042892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Kép 20">
            <a:extLst>
              <a:ext uri="{FF2B5EF4-FFF2-40B4-BE49-F238E27FC236}">
                <a16:creationId xmlns:a16="http://schemas.microsoft.com/office/drawing/2014/main" id="{988480C7-0F24-DE4E-1E6C-ED7B22D39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52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C1F0050-DD6E-B563-20BA-8A6967B551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42200" y="3009900"/>
            <a:ext cx="4749800" cy="3848100"/>
          </a:xfrm>
          <a:prstGeom prst="rect">
            <a:avLst/>
          </a:prstGeom>
        </p:spPr>
      </p:pic>
      <p:sp>
        <p:nvSpPr>
          <p:cNvPr id="11" name="Cím helye 1">
            <a:extLst>
              <a:ext uri="{FF2B5EF4-FFF2-40B4-BE49-F238E27FC236}">
                <a16:creationId xmlns:a16="http://schemas.microsoft.com/office/drawing/2014/main" id="{11C498F4-9335-4C51-2E2D-9A9CF0A4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3" name="Szöveg helye 18">
            <a:extLst>
              <a:ext uri="{FF2B5EF4-FFF2-40B4-BE49-F238E27FC236}">
                <a16:creationId xmlns:a16="http://schemas.microsoft.com/office/drawing/2014/main" id="{D1D80218-C6CB-7E08-CF12-6B5E62827E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1162800"/>
            <a:ext cx="10988675" cy="51681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baseline="0"/>
            </a:lvl1pPr>
            <a:lvl2pPr marL="0">
              <a:spcBef>
                <a:spcPts val="1200"/>
              </a:spcBef>
              <a:buClr>
                <a:schemeClr val="tx2"/>
              </a:buClr>
              <a:buSzPct val="120000"/>
              <a:defRPr sz="2200" b="0">
                <a:latin typeface="DINPro-Regular" panose="02000503030000020004" pitchFamily="2" charset="0"/>
              </a:defRPr>
            </a:lvl2pPr>
            <a:lvl3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3pPr>
            <a:lvl4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4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Harmadik szint</a:t>
            </a:r>
          </a:p>
          <a:p>
            <a:pPr lvl="1"/>
            <a:endParaRPr lang="hu-HU" dirty="0"/>
          </a:p>
        </p:txBody>
      </p: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14600A1A-F0BB-427E-D9F4-82EBA2A4A162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10042892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Kép 20">
            <a:extLst>
              <a:ext uri="{FF2B5EF4-FFF2-40B4-BE49-F238E27FC236}">
                <a16:creationId xmlns:a16="http://schemas.microsoft.com/office/drawing/2014/main" id="{988480C7-0F24-DE4E-1E6C-ED7B22D3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43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ép helye 16">
            <a:extLst>
              <a:ext uri="{FF2B5EF4-FFF2-40B4-BE49-F238E27FC236}">
                <a16:creationId xmlns:a16="http://schemas.microsoft.com/office/drawing/2014/main" id="{E70D3D92-B940-D80B-6C35-1D58361AB0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067" y="1973263"/>
            <a:ext cx="10989271" cy="4367212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9" name="Cím helye 1">
            <a:extLst>
              <a:ext uri="{FF2B5EF4-FFF2-40B4-BE49-F238E27FC236}">
                <a16:creationId xmlns:a16="http://schemas.microsoft.com/office/drawing/2014/main" id="{F9308277-B188-F347-30C1-3FE3683A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0" name="Alcím 2">
            <a:extLst>
              <a:ext uri="{FF2B5EF4-FFF2-40B4-BE49-F238E27FC236}">
                <a16:creationId xmlns:a16="http://schemas.microsoft.com/office/drawing/2014/main" id="{46B6EE83-74D2-8626-62B4-2ECAB053D9C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01363" y="1162800"/>
            <a:ext cx="10989271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2FEDBA88-7C34-4107-E07F-AFF456E3F17A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10042892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FAD650BC-4825-1134-E284-1793810FA8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ép helye 16">
            <a:extLst>
              <a:ext uri="{FF2B5EF4-FFF2-40B4-BE49-F238E27FC236}">
                <a16:creationId xmlns:a16="http://schemas.microsoft.com/office/drawing/2014/main" id="{E70D3D92-B940-D80B-6C35-1D58361AB0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067" y="1162800"/>
            <a:ext cx="10989271" cy="5177675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9" name="Cím helye 1">
            <a:extLst>
              <a:ext uri="{FF2B5EF4-FFF2-40B4-BE49-F238E27FC236}">
                <a16:creationId xmlns:a16="http://schemas.microsoft.com/office/drawing/2014/main" id="{F9308277-B188-F347-30C1-3FE3683A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2FEDBA88-7C34-4107-E07F-AFF456E3F17A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10042892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113C8565-FA8C-78AA-AE3E-D2ED56F0C4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3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F4B2C39-80EC-6518-E656-E607F4D859E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7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704" r:id="rId3"/>
    <p:sldLayoutId id="2147483689" r:id="rId4"/>
    <p:sldLayoutId id="2147483696" r:id="rId5"/>
    <p:sldLayoutId id="2147483687" r:id="rId6"/>
    <p:sldLayoutId id="214748368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8CCF"/>
          </a:solidFill>
          <a:latin typeface="DINPro-Bold" panose="02000503030000020004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b="1" i="0" kern="1200">
          <a:solidFill>
            <a:schemeClr val="tx1"/>
          </a:solidFill>
          <a:latin typeface="DINPro-Bold" panose="02000503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>
            <a:extLst>
              <a:ext uri="{FF2B5EF4-FFF2-40B4-BE49-F238E27FC236}">
                <a16:creationId xmlns:a16="http://schemas.microsoft.com/office/drawing/2014/main" id="{F08BBFF3-D1FD-C9F0-14A6-F8D8C6CD0A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3–4. évfolyam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681CAB6-7C51-03B5-FA53-B90962102C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/>
              <a:t>2025</a:t>
            </a:r>
          </a:p>
        </p:txBody>
      </p:sp>
      <p:sp>
        <p:nvSpPr>
          <p:cNvPr id="8" name="Cím 7">
            <a:extLst>
              <a:ext uri="{FF2B5EF4-FFF2-40B4-BE49-F238E27FC236}">
                <a16:creationId xmlns:a16="http://schemas.microsoft.com/office/drawing/2014/main" id="{0DCC663F-76B3-87BB-3E03-0388AB635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648000"/>
            <a:ext cx="5731846" cy="2294492"/>
          </a:xfrm>
          <a:prstGeom prst="rect">
            <a:avLst/>
          </a:prstGeom>
        </p:spPr>
        <p:txBody>
          <a:bodyPr/>
          <a:lstStyle/>
          <a:p>
            <a:r>
              <a:rPr lang="hu-HU" dirty="0"/>
              <a:t>Okosan</a:t>
            </a:r>
            <a:br>
              <a:rPr lang="hu-HU" dirty="0"/>
            </a:br>
            <a:r>
              <a:rPr lang="hu-HU" dirty="0"/>
              <a:t>a befektetésekről</a:t>
            </a:r>
          </a:p>
        </p:txBody>
      </p:sp>
    </p:spTree>
    <p:extLst>
      <p:ext uri="{BB962C8B-B14F-4D97-AF65-F5344CB8AC3E}">
        <p14:creationId xmlns:p14="http://schemas.microsoft.com/office/powerpoint/2010/main" val="1520477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36403-DD28-B206-0F19-5610BF322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A16AB053-2A7B-904F-9ADD-B90A2F015E3C}"/>
              </a:ext>
            </a:extLst>
          </p:cNvPr>
          <p:cNvGrpSpPr/>
          <p:nvPr/>
        </p:nvGrpSpPr>
        <p:grpSpPr>
          <a:xfrm>
            <a:off x="1547444" y="1085291"/>
            <a:ext cx="7608699" cy="5495977"/>
            <a:chOff x="1547444" y="1085291"/>
            <a:chExt cx="7608699" cy="5495977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DE7302B7-AE9A-C019-DA9E-7D5DABAB4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564144" y="3836245"/>
              <a:ext cx="2591999" cy="274447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76AB24F2-8CD4-C8D6-A31B-FC1E3E85D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564144" y="1085291"/>
              <a:ext cx="2591999" cy="274447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DF35B09B-ED29-A4E6-2D19-28D7DA721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547444" y="3836798"/>
              <a:ext cx="2591999" cy="274447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078720D2-EFE1-08FC-8C80-F93602776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547444" y="1086398"/>
              <a:ext cx="2591999" cy="2744470"/>
            </a:xfrm>
            <a:prstGeom prst="rect">
              <a:avLst/>
            </a:prstGeom>
            <a:ln w="38100">
              <a:noFill/>
            </a:ln>
          </p:spPr>
        </p:pic>
      </p:grp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ED83D23B-95A1-BD2C-2111-D9D84C0CB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304088"/>
              </p:ext>
            </p:extLst>
          </p:nvPr>
        </p:nvGraphicFramePr>
        <p:xfrm>
          <a:off x="1547444" y="1082880"/>
          <a:ext cx="10044000" cy="55008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4137243519"/>
                    </a:ext>
                  </a:extLst>
                </a:gridCol>
                <a:gridCol w="2430000">
                  <a:extLst>
                    <a:ext uri="{9D8B030D-6E8A-4147-A177-3AD203B41FA5}">
                      <a16:colId xmlns:a16="http://schemas.microsoft.com/office/drawing/2014/main" val="1750815831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3616926047"/>
                    </a:ext>
                  </a:extLst>
                </a:gridCol>
                <a:gridCol w="2430000">
                  <a:extLst>
                    <a:ext uri="{9D8B030D-6E8A-4147-A177-3AD203B41FA5}">
                      <a16:colId xmlns:a16="http://schemas.microsoft.com/office/drawing/2014/main" val="577962808"/>
                    </a:ext>
                  </a:extLst>
                </a:gridCol>
              </a:tblGrid>
              <a:tr h="275040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400" b="1" i="0" dirty="0">
                        <a:solidFill>
                          <a:schemeClr val="tx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marL="163440" marR="16344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4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marL="163440" marR="16344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891252"/>
                  </a:ext>
                </a:extLst>
              </a:tr>
              <a:tr h="275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tx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tx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marL="163440" marR="16344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marL="163440" marR="16344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879701"/>
                  </a:ext>
                </a:extLst>
              </a:tr>
            </a:tbl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7AE8D482-1B61-F991-5EDF-44656FC2E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feladat: Csoportmunka</a:t>
            </a:r>
          </a:p>
        </p:txBody>
      </p:sp>
      <p:sp>
        <p:nvSpPr>
          <p:cNvPr id="10" name="Alcím 5">
            <a:extLst>
              <a:ext uri="{FF2B5EF4-FFF2-40B4-BE49-F238E27FC236}">
                <a16:creationId xmlns:a16="http://schemas.microsoft.com/office/drawing/2014/main" id="{9D7B5082-6B80-8084-0A21-B246ED532731}"/>
              </a:ext>
            </a:extLst>
          </p:cNvPr>
          <p:cNvSpPr txBox="1">
            <a:spLocks/>
          </p:cNvSpPr>
          <p:nvPr/>
        </p:nvSpPr>
        <p:spPr>
          <a:xfrm>
            <a:off x="4316968" y="2273926"/>
            <a:ext cx="2127375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 baseline="0">
                <a:solidFill>
                  <a:schemeClr val="tx2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Nyuszi csoport</a:t>
            </a:r>
          </a:p>
        </p:txBody>
      </p:sp>
      <p:sp>
        <p:nvSpPr>
          <p:cNvPr id="12" name="Alcím 5">
            <a:extLst>
              <a:ext uri="{FF2B5EF4-FFF2-40B4-BE49-F238E27FC236}">
                <a16:creationId xmlns:a16="http://schemas.microsoft.com/office/drawing/2014/main" id="{482DE700-4F7C-70D2-2883-A1DE2971B882}"/>
              </a:ext>
            </a:extLst>
          </p:cNvPr>
          <p:cNvSpPr txBox="1">
            <a:spLocks/>
          </p:cNvSpPr>
          <p:nvPr/>
        </p:nvSpPr>
        <p:spPr>
          <a:xfrm>
            <a:off x="4316968" y="5028611"/>
            <a:ext cx="2127375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 baseline="0">
                <a:solidFill>
                  <a:schemeClr val="tx2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Süni csoport</a:t>
            </a:r>
          </a:p>
        </p:txBody>
      </p:sp>
      <p:sp>
        <p:nvSpPr>
          <p:cNvPr id="13" name="Alcím 5">
            <a:extLst>
              <a:ext uri="{FF2B5EF4-FFF2-40B4-BE49-F238E27FC236}">
                <a16:creationId xmlns:a16="http://schemas.microsoft.com/office/drawing/2014/main" id="{1E777187-AB4A-05F5-C3B0-CAD4F12FE5D8}"/>
              </a:ext>
            </a:extLst>
          </p:cNvPr>
          <p:cNvSpPr txBox="1">
            <a:spLocks/>
          </p:cNvSpPr>
          <p:nvPr/>
        </p:nvSpPr>
        <p:spPr>
          <a:xfrm>
            <a:off x="9295568" y="2273926"/>
            <a:ext cx="1909461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 baseline="0">
                <a:solidFill>
                  <a:schemeClr val="tx2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Maci csoport</a:t>
            </a:r>
          </a:p>
        </p:txBody>
      </p:sp>
      <p:sp>
        <p:nvSpPr>
          <p:cNvPr id="14" name="Alcím 5">
            <a:extLst>
              <a:ext uri="{FF2B5EF4-FFF2-40B4-BE49-F238E27FC236}">
                <a16:creationId xmlns:a16="http://schemas.microsoft.com/office/drawing/2014/main" id="{45933B5C-4B36-1928-BC36-0D70FE628296}"/>
              </a:ext>
            </a:extLst>
          </p:cNvPr>
          <p:cNvSpPr txBox="1">
            <a:spLocks/>
          </p:cNvSpPr>
          <p:nvPr/>
        </p:nvSpPr>
        <p:spPr>
          <a:xfrm>
            <a:off x="9295568" y="5028611"/>
            <a:ext cx="1909461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 baseline="0">
                <a:solidFill>
                  <a:schemeClr val="tx2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Cica csoport</a:t>
            </a:r>
          </a:p>
        </p:txBody>
      </p:sp>
    </p:spTree>
    <p:extLst>
      <p:ext uri="{BB962C8B-B14F-4D97-AF65-F5344CB8AC3E}">
        <p14:creationId xmlns:p14="http://schemas.microsoft.com/office/powerpoint/2010/main" val="264050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3" grpId="0" uiExpand="1" build="p"/>
      <p:bldP spid="1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14AD2-AA78-FEA9-F481-9785773A8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BC3606E4-FC0B-EA5C-0784-43F26AD3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50681" y="1150258"/>
            <a:ext cx="3242947" cy="2645227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DBDC2DB8-23F0-88FC-7CEF-4A7EC4EBFC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47567" y="1150258"/>
            <a:ext cx="3242947" cy="2645227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B648A76C-E1DD-8A0E-2D1B-5680992DB4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44453" y="1150258"/>
            <a:ext cx="3242947" cy="2645227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60B2E5A5-4255-A093-D6A3-B702C4CE64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50681" y="3907973"/>
            <a:ext cx="3242947" cy="2645227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140F561D-A3F9-D536-258C-6CAFC30C98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47567" y="3907973"/>
            <a:ext cx="3242947" cy="2645227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7032A7DF-BB81-97D5-E80C-53843724BD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344453" y="3907973"/>
            <a:ext cx="3242947" cy="2645227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316B6791-9E9A-A4AD-3EA7-F125CE837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feladat: A család megtakarítási céljai</a:t>
            </a:r>
          </a:p>
        </p:txBody>
      </p:sp>
    </p:spTree>
    <p:extLst>
      <p:ext uri="{BB962C8B-B14F-4D97-AF65-F5344CB8AC3E}">
        <p14:creationId xmlns:p14="http://schemas.microsoft.com/office/powerpoint/2010/main" val="68728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116 L 0.27799 0.2092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10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116 L -0.00312 0.2092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03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116 L -0.28099 0.2092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3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116 L 0.2763 -0.19282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41" y="-969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3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116 L -0.00195 -0.19282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969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3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116 L -0.28047 -0.19282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7" y="-969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3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49EBE-0D9C-F364-904E-8D6E462FC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F0B0DE-16D1-E365-29C3-195298CCA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feladat: A család megtakarítási céljai</a:t>
            </a:r>
          </a:p>
        </p:txBody>
      </p:sp>
      <p:sp>
        <p:nvSpPr>
          <p:cNvPr id="16" name="Alcím 2">
            <a:extLst>
              <a:ext uri="{FF2B5EF4-FFF2-40B4-BE49-F238E27FC236}">
                <a16:creationId xmlns:a16="http://schemas.microsoft.com/office/drawing/2014/main" id="{F4010B1E-8AA7-B0CE-DDA1-FD1AC34BA07F}"/>
              </a:ext>
            </a:extLst>
          </p:cNvPr>
          <p:cNvSpPr txBox="1">
            <a:spLocks/>
          </p:cNvSpPr>
          <p:nvPr/>
        </p:nvSpPr>
        <p:spPr>
          <a:xfrm>
            <a:off x="1547444" y="1162801"/>
            <a:ext cx="10043190" cy="357242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chemeClr val="tx1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/>
              <a:t>Lehetséges megoldás:</a:t>
            </a:r>
          </a:p>
        </p:txBody>
      </p: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6620C1C5-8768-7FD2-734E-1C1EFEAAD9F3}"/>
              </a:ext>
            </a:extLst>
          </p:cNvPr>
          <p:cNvGrpSpPr/>
          <p:nvPr/>
        </p:nvGrpSpPr>
        <p:grpSpPr>
          <a:xfrm>
            <a:off x="1555287" y="2829825"/>
            <a:ext cx="1666800" cy="2422375"/>
            <a:chOff x="1555287" y="2829825"/>
            <a:chExt cx="1666800" cy="2422375"/>
          </a:xfrm>
        </p:grpSpPr>
        <p:pic>
          <p:nvPicPr>
            <p:cNvPr id="26" name="Kép 25">
              <a:extLst>
                <a:ext uri="{FF2B5EF4-FFF2-40B4-BE49-F238E27FC236}">
                  <a16:creationId xmlns:a16="http://schemas.microsoft.com/office/drawing/2014/main" id="{7CEE45D2-2D9C-88C7-E39D-F372D992B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55287" y="2829825"/>
              <a:ext cx="1665230" cy="1360150"/>
            </a:xfrm>
            <a:prstGeom prst="rect">
              <a:avLst/>
            </a:prstGeom>
            <a:ln w="12700">
              <a:noFill/>
            </a:ln>
            <a:effectLst/>
          </p:spPr>
        </p:pic>
        <p:sp>
          <p:nvSpPr>
            <p:cNvPr id="5" name="Alcím 5">
              <a:extLst>
                <a:ext uri="{FF2B5EF4-FFF2-40B4-BE49-F238E27FC236}">
                  <a16:creationId xmlns:a16="http://schemas.microsoft.com/office/drawing/2014/main" id="{EF36E43B-745B-3577-0F99-C1BDA5055181}"/>
                </a:ext>
              </a:extLst>
            </p:cNvPr>
            <p:cNvSpPr txBox="1">
              <a:spLocks/>
            </p:cNvSpPr>
            <p:nvPr/>
          </p:nvSpPr>
          <p:spPr>
            <a:xfrm>
              <a:off x="1555287" y="4189975"/>
              <a:ext cx="1666800" cy="106222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0" i="0" kern="1200" baseline="0">
                  <a:solidFill>
                    <a:schemeClr val="tx2"/>
                  </a:solidFill>
                  <a:latin typeface="DINPro-Bold" panose="02000503030000020004" pitchFamily="2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SzPct val="120000"/>
                <a:defRPr/>
              </a:pPr>
              <a:r>
                <a:rPr lang="hu-HU" sz="2400" b="1" dirty="0">
                  <a:solidFill>
                    <a:schemeClr val="accent6"/>
                  </a:solidFill>
                </a:rPr>
                <a:t>ház</a:t>
              </a:r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212E2D78-91B8-4AE6-F4D2-5268220CA9D9}"/>
              </a:ext>
            </a:extLst>
          </p:cNvPr>
          <p:cNvGrpSpPr/>
          <p:nvPr/>
        </p:nvGrpSpPr>
        <p:grpSpPr>
          <a:xfrm>
            <a:off x="3221526" y="2829825"/>
            <a:ext cx="1667374" cy="2422375"/>
            <a:chOff x="3221526" y="2829825"/>
            <a:chExt cx="1667374" cy="2422375"/>
          </a:xfrm>
        </p:grpSpPr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D1CF6542-90B6-79ED-A113-75603EEC2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221526" y="2829825"/>
              <a:ext cx="1665230" cy="1360150"/>
            </a:xfrm>
            <a:prstGeom prst="rect">
              <a:avLst/>
            </a:prstGeom>
            <a:ln w="12700">
              <a:noFill/>
            </a:ln>
            <a:effectLst/>
          </p:spPr>
        </p:pic>
        <p:sp>
          <p:nvSpPr>
            <p:cNvPr id="7" name="Alcím 5">
              <a:extLst>
                <a:ext uri="{FF2B5EF4-FFF2-40B4-BE49-F238E27FC236}">
                  <a16:creationId xmlns:a16="http://schemas.microsoft.com/office/drawing/2014/main" id="{F30967A1-8EED-FDD3-6120-3EBFDAE3D5AE}"/>
                </a:ext>
              </a:extLst>
            </p:cNvPr>
            <p:cNvSpPr txBox="1">
              <a:spLocks/>
            </p:cNvSpPr>
            <p:nvPr/>
          </p:nvSpPr>
          <p:spPr>
            <a:xfrm>
              <a:off x="3222100" y="4189975"/>
              <a:ext cx="1666800" cy="106222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0" i="0" kern="1200" baseline="0">
                  <a:solidFill>
                    <a:schemeClr val="tx2"/>
                  </a:solidFill>
                  <a:latin typeface="DINPro-Bold" panose="02000503030000020004" pitchFamily="2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SzPct val="120000"/>
                <a:defRPr/>
              </a:pPr>
              <a:r>
                <a:rPr lang="hu-HU" sz="2400" b="1" dirty="0">
                  <a:solidFill>
                    <a:schemeClr val="accent6"/>
                  </a:solidFill>
                </a:rPr>
                <a:t>autó</a:t>
              </a:r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4B7D146E-0687-91A2-9E1E-AD131159EEC6}"/>
              </a:ext>
            </a:extLst>
          </p:cNvPr>
          <p:cNvGrpSpPr/>
          <p:nvPr/>
        </p:nvGrpSpPr>
        <p:grpSpPr>
          <a:xfrm>
            <a:off x="4886636" y="2835266"/>
            <a:ext cx="1669077" cy="2416934"/>
            <a:chOff x="4886636" y="2835266"/>
            <a:chExt cx="1669077" cy="2416934"/>
          </a:xfrm>
        </p:grpSpPr>
        <p:pic>
          <p:nvPicPr>
            <p:cNvPr id="27" name="Kép 26">
              <a:extLst>
                <a:ext uri="{FF2B5EF4-FFF2-40B4-BE49-F238E27FC236}">
                  <a16:creationId xmlns:a16="http://schemas.microsoft.com/office/drawing/2014/main" id="{CF35EBE0-032E-45F7-FF53-F46955C03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886636" y="2835266"/>
              <a:ext cx="1667491" cy="1349267"/>
            </a:xfrm>
            <a:prstGeom prst="rect">
              <a:avLst/>
            </a:prstGeom>
            <a:ln w="12700">
              <a:noFill/>
            </a:ln>
            <a:effectLst/>
          </p:spPr>
        </p:pic>
        <p:sp>
          <p:nvSpPr>
            <p:cNvPr id="8" name="Alcím 5">
              <a:extLst>
                <a:ext uri="{FF2B5EF4-FFF2-40B4-BE49-F238E27FC236}">
                  <a16:creationId xmlns:a16="http://schemas.microsoft.com/office/drawing/2014/main" id="{1F99D03B-9945-4FD3-4AFC-272111F16A36}"/>
                </a:ext>
              </a:extLst>
            </p:cNvPr>
            <p:cNvSpPr txBox="1">
              <a:spLocks/>
            </p:cNvSpPr>
            <p:nvPr/>
          </p:nvSpPr>
          <p:spPr>
            <a:xfrm>
              <a:off x="4888913" y="4189975"/>
              <a:ext cx="1666800" cy="106222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0" i="0" kern="1200" baseline="0">
                  <a:solidFill>
                    <a:schemeClr val="tx2"/>
                  </a:solidFill>
                  <a:latin typeface="DINPro-Bold" panose="02000503030000020004" pitchFamily="2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SzPct val="120000"/>
                <a:defRPr/>
              </a:pPr>
              <a:r>
                <a:rPr lang="hu-HU" sz="2400" b="1" dirty="0">
                  <a:solidFill>
                    <a:schemeClr val="accent6"/>
                  </a:solidFill>
                </a:rPr>
                <a:t>nyaralás</a:t>
              </a:r>
            </a:p>
          </p:txBody>
        </p:sp>
      </p:grp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E4B55AE-3439-020F-FD7D-00323253FD5E}"/>
              </a:ext>
            </a:extLst>
          </p:cNvPr>
          <p:cNvGrpSpPr/>
          <p:nvPr/>
        </p:nvGrpSpPr>
        <p:grpSpPr>
          <a:xfrm>
            <a:off x="6554791" y="2830466"/>
            <a:ext cx="1667735" cy="2421734"/>
            <a:chOff x="6554791" y="2830466"/>
            <a:chExt cx="1667735" cy="2421734"/>
          </a:xfrm>
        </p:grpSpPr>
        <p:pic>
          <p:nvPicPr>
            <p:cNvPr id="28" name="Kép 27">
              <a:extLst>
                <a:ext uri="{FF2B5EF4-FFF2-40B4-BE49-F238E27FC236}">
                  <a16:creationId xmlns:a16="http://schemas.microsoft.com/office/drawing/2014/main" id="{ECF56CD5-4950-6CFC-F176-46DD724D0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554791" y="2830466"/>
              <a:ext cx="1665230" cy="1360150"/>
            </a:xfrm>
            <a:prstGeom prst="rect">
              <a:avLst/>
            </a:prstGeom>
            <a:ln w="12700">
              <a:noFill/>
            </a:ln>
            <a:effectLst/>
          </p:spPr>
        </p:pic>
        <p:sp>
          <p:nvSpPr>
            <p:cNvPr id="9" name="Alcím 5">
              <a:extLst>
                <a:ext uri="{FF2B5EF4-FFF2-40B4-BE49-F238E27FC236}">
                  <a16:creationId xmlns:a16="http://schemas.microsoft.com/office/drawing/2014/main" id="{58468CC4-4EAB-C9A2-AFAE-3FBC8A73DA97}"/>
                </a:ext>
              </a:extLst>
            </p:cNvPr>
            <p:cNvSpPr txBox="1">
              <a:spLocks/>
            </p:cNvSpPr>
            <p:nvPr/>
          </p:nvSpPr>
          <p:spPr>
            <a:xfrm>
              <a:off x="6555726" y="4189975"/>
              <a:ext cx="1666800" cy="106222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0" i="0" kern="1200" baseline="0">
                  <a:solidFill>
                    <a:schemeClr val="tx2"/>
                  </a:solidFill>
                  <a:latin typeface="DINPro-Bold" panose="02000503030000020004" pitchFamily="2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SzPct val="120000"/>
                <a:defRPr/>
              </a:pPr>
              <a:r>
                <a:rPr lang="hu-HU" sz="2400" b="1" dirty="0">
                  <a:solidFill>
                    <a:schemeClr val="accent6"/>
                  </a:solidFill>
                </a:rPr>
                <a:t>hűtő-szekrény</a:t>
              </a:r>
            </a:p>
          </p:txBody>
        </p:sp>
      </p:grp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D54B1119-4647-28F1-5BEF-1021710844C6}"/>
              </a:ext>
            </a:extLst>
          </p:cNvPr>
          <p:cNvGrpSpPr/>
          <p:nvPr/>
        </p:nvGrpSpPr>
        <p:grpSpPr>
          <a:xfrm>
            <a:off x="8220246" y="2824384"/>
            <a:ext cx="1669093" cy="2427816"/>
            <a:chOff x="8220246" y="2824384"/>
            <a:chExt cx="1669093" cy="2427816"/>
          </a:xfrm>
        </p:grpSpPr>
        <p:pic>
          <p:nvPicPr>
            <p:cNvPr id="29" name="Kép 28">
              <a:extLst>
                <a:ext uri="{FF2B5EF4-FFF2-40B4-BE49-F238E27FC236}">
                  <a16:creationId xmlns:a16="http://schemas.microsoft.com/office/drawing/2014/main" id="{A0A35AC5-A166-C63E-F900-453C2FB01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220246" y="2824384"/>
              <a:ext cx="1665230" cy="1360150"/>
            </a:xfrm>
            <a:prstGeom prst="rect">
              <a:avLst/>
            </a:prstGeom>
            <a:ln w="12700">
              <a:noFill/>
            </a:ln>
            <a:effectLst/>
          </p:spPr>
        </p:pic>
        <p:sp>
          <p:nvSpPr>
            <p:cNvPr id="11" name="Alcím 5">
              <a:extLst>
                <a:ext uri="{FF2B5EF4-FFF2-40B4-BE49-F238E27FC236}">
                  <a16:creationId xmlns:a16="http://schemas.microsoft.com/office/drawing/2014/main" id="{18E431DD-10C7-B516-AD35-AA6A9C4763BC}"/>
                </a:ext>
              </a:extLst>
            </p:cNvPr>
            <p:cNvSpPr txBox="1">
              <a:spLocks/>
            </p:cNvSpPr>
            <p:nvPr/>
          </p:nvSpPr>
          <p:spPr>
            <a:xfrm>
              <a:off x="8222539" y="4189975"/>
              <a:ext cx="1666800" cy="106222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0" i="0" kern="1200" baseline="0">
                  <a:solidFill>
                    <a:schemeClr val="tx2"/>
                  </a:solidFill>
                  <a:latin typeface="DINPro-Bold" panose="02000503030000020004" pitchFamily="2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SzPct val="120000"/>
                <a:defRPr/>
              </a:pPr>
              <a:r>
                <a:rPr lang="hu-HU" sz="2400" b="1" dirty="0">
                  <a:solidFill>
                    <a:schemeClr val="accent6"/>
                  </a:solidFill>
                </a:rPr>
                <a:t>bicikli</a:t>
              </a:r>
            </a:p>
          </p:txBody>
        </p:sp>
      </p:grp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F3EABE6C-4088-5E2E-F663-29A6B989E3DD}"/>
              </a:ext>
            </a:extLst>
          </p:cNvPr>
          <p:cNvGrpSpPr/>
          <p:nvPr/>
        </p:nvGrpSpPr>
        <p:grpSpPr>
          <a:xfrm>
            <a:off x="9886488" y="2829825"/>
            <a:ext cx="1669666" cy="2422375"/>
            <a:chOff x="9886488" y="2829825"/>
            <a:chExt cx="1669666" cy="2422375"/>
          </a:xfrm>
        </p:grpSpPr>
        <p:pic>
          <p:nvPicPr>
            <p:cNvPr id="30" name="Kép 29">
              <a:extLst>
                <a:ext uri="{FF2B5EF4-FFF2-40B4-BE49-F238E27FC236}">
                  <a16:creationId xmlns:a16="http://schemas.microsoft.com/office/drawing/2014/main" id="{8E80379F-E009-5FFE-F93A-7FBC6F290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9886488" y="2829825"/>
              <a:ext cx="1665230" cy="1360150"/>
            </a:xfrm>
            <a:prstGeom prst="rect">
              <a:avLst/>
            </a:prstGeom>
            <a:ln w="12700">
              <a:noFill/>
            </a:ln>
            <a:effectLst/>
          </p:spPr>
        </p:pic>
        <p:sp>
          <p:nvSpPr>
            <p:cNvPr id="12" name="Alcím 5">
              <a:extLst>
                <a:ext uri="{FF2B5EF4-FFF2-40B4-BE49-F238E27FC236}">
                  <a16:creationId xmlns:a16="http://schemas.microsoft.com/office/drawing/2014/main" id="{01F94876-820D-C945-8E2A-7DD80715B342}"/>
                </a:ext>
              </a:extLst>
            </p:cNvPr>
            <p:cNvSpPr txBox="1">
              <a:spLocks/>
            </p:cNvSpPr>
            <p:nvPr/>
          </p:nvSpPr>
          <p:spPr>
            <a:xfrm>
              <a:off x="9889354" y="4189975"/>
              <a:ext cx="1666800" cy="106222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0" i="0" kern="1200" baseline="0">
                  <a:solidFill>
                    <a:schemeClr val="tx2"/>
                  </a:solidFill>
                  <a:latin typeface="DINPro-Bold" panose="02000503030000020004" pitchFamily="2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SzPct val="120000"/>
                <a:defRPr/>
              </a:pPr>
              <a:r>
                <a:rPr lang="hu-HU" sz="2400" b="1" dirty="0">
                  <a:solidFill>
                    <a:schemeClr val="accent6"/>
                  </a:solidFill>
                </a:rPr>
                <a:t>téli cipő</a:t>
              </a:r>
            </a:p>
          </p:txBody>
        </p:sp>
      </p:grp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37399C3A-C977-7A7D-5604-C4D12E08D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408837"/>
              </p:ext>
            </p:extLst>
          </p:nvPr>
        </p:nvGraphicFramePr>
        <p:xfrm>
          <a:off x="1547444" y="1767600"/>
          <a:ext cx="10008000" cy="34846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68000">
                  <a:extLst>
                    <a:ext uri="{9D8B030D-6E8A-4147-A177-3AD203B41FA5}">
                      <a16:colId xmlns:a16="http://schemas.microsoft.com/office/drawing/2014/main" val="4137243519"/>
                    </a:ext>
                  </a:extLst>
                </a:gridCol>
                <a:gridCol w="1668000">
                  <a:extLst>
                    <a:ext uri="{9D8B030D-6E8A-4147-A177-3AD203B41FA5}">
                      <a16:colId xmlns:a16="http://schemas.microsoft.com/office/drawing/2014/main" val="1091929229"/>
                    </a:ext>
                  </a:extLst>
                </a:gridCol>
                <a:gridCol w="1668000">
                  <a:extLst>
                    <a:ext uri="{9D8B030D-6E8A-4147-A177-3AD203B41FA5}">
                      <a16:colId xmlns:a16="http://schemas.microsoft.com/office/drawing/2014/main" val="2589842266"/>
                    </a:ext>
                  </a:extLst>
                </a:gridCol>
                <a:gridCol w="1668000">
                  <a:extLst>
                    <a:ext uri="{9D8B030D-6E8A-4147-A177-3AD203B41FA5}">
                      <a16:colId xmlns:a16="http://schemas.microsoft.com/office/drawing/2014/main" val="1750815831"/>
                    </a:ext>
                  </a:extLst>
                </a:gridCol>
                <a:gridCol w="1668000">
                  <a:extLst>
                    <a:ext uri="{9D8B030D-6E8A-4147-A177-3AD203B41FA5}">
                      <a16:colId xmlns:a16="http://schemas.microsoft.com/office/drawing/2014/main" val="3616926047"/>
                    </a:ext>
                  </a:extLst>
                </a:gridCol>
                <a:gridCol w="1668000">
                  <a:extLst>
                    <a:ext uri="{9D8B030D-6E8A-4147-A177-3AD203B41FA5}">
                      <a16:colId xmlns:a16="http://schemas.microsoft.com/office/drawing/2014/main" val="577962808"/>
                    </a:ext>
                  </a:extLst>
                </a:gridCol>
              </a:tblGrid>
              <a:tr h="1056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3200" b="1" i="0" dirty="0">
                          <a:solidFill>
                            <a:schemeClr val="accent6"/>
                          </a:solidFill>
                          <a:latin typeface="DINPro-Bold" panose="02000503030000020004" pitchFamily="2" charset="0"/>
                        </a:rPr>
                        <a:t>1.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3200" b="1" i="0" dirty="0">
                          <a:solidFill>
                            <a:schemeClr val="accent6"/>
                          </a:solidFill>
                          <a:latin typeface="DINPro-Bold" panose="02000503030000020004" pitchFamily="2" charset="0"/>
                        </a:rPr>
                        <a:t>2.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3200" b="1" i="0" dirty="0">
                          <a:solidFill>
                            <a:schemeClr val="accent6"/>
                          </a:solidFill>
                          <a:latin typeface="DINPro-Bold" panose="02000503030000020004" pitchFamily="2" charset="0"/>
                        </a:rPr>
                        <a:t>3.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3200" b="1" i="0" dirty="0">
                          <a:solidFill>
                            <a:schemeClr val="accent6"/>
                          </a:solidFill>
                          <a:latin typeface="DINPro-Bold" panose="02000503030000020004" pitchFamily="2" charset="0"/>
                        </a:rPr>
                        <a:t>4.</a:t>
                      </a:r>
                    </a:p>
                  </a:txBody>
                  <a:tcPr marL="163440" marR="16344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3200" b="1" i="0" dirty="0">
                          <a:solidFill>
                            <a:schemeClr val="accent6"/>
                          </a:solidFill>
                          <a:latin typeface="DINPro-Bold" panose="02000503030000020004" pitchFamily="2" charset="0"/>
                        </a:rPr>
                        <a:t>5.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3200" b="1" i="0" dirty="0">
                          <a:solidFill>
                            <a:schemeClr val="accent6"/>
                          </a:solidFill>
                          <a:latin typeface="DINPro-Bold" panose="02000503030000020004" pitchFamily="2" charset="0"/>
                        </a:rPr>
                        <a:t>6.</a:t>
                      </a:r>
                    </a:p>
                  </a:txBody>
                  <a:tcPr marL="163440" marR="16344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89125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tx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tx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tx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tx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marL="163440" marR="16344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marL="163440" marR="16344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679401"/>
                  </a:ext>
                </a:extLst>
              </a:tr>
              <a:tr h="1056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tx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tx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tx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tx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marL="163440" marR="16344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tx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400" b="1" i="0" dirty="0">
                        <a:solidFill>
                          <a:schemeClr val="tx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marL="163440" marR="16344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879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21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96A3C-C1EF-A490-3AC2-9F7E2F6AF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 descr="A képen Magenta, Színesség, pink, kreativit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785614A-BEE1-670A-05FE-8363E1D8C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1905000"/>
            <a:ext cx="6108700" cy="4953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04C4CF4-39C5-5F46-B1BC-4E1D82101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 feladat: Összefoglalás</a:t>
            </a:r>
          </a:p>
        </p:txBody>
      </p:sp>
      <p:sp>
        <p:nvSpPr>
          <p:cNvPr id="4" name="Szöveg helye 6">
            <a:extLst>
              <a:ext uri="{FF2B5EF4-FFF2-40B4-BE49-F238E27FC236}">
                <a16:creationId xmlns:a16="http://schemas.microsoft.com/office/drawing/2014/main" id="{9F22E446-3673-3F63-0773-CF87F3AD30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47447" y="1433596"/>
            <a:ext cx="10043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lnSpc>
                <a:spcPct val="100000"/>
              </a:lnSpc>
              <a:buSzPct val="100000"/>
              <a:buFont typeface="+mj-lt"/>
              <a:buAutoNum type="arabicPeriod"/>
            </a:pPr>
            <a:r>
              <a:rPr lang="hu-HU" sz="2400" dirty="0"/>
              <a:t>Miért kell takarékoskodni?</a:t>
            </a:r>
            <a:endParaRPr lang="hu-HU" sz="2400" b="0" dirty="0">
              <a:latin typeface="DINPro-Regular" panose="02000503030000020004" pitchFamily="2" charset="0"/>
            </a:endParaRPr>
          </a:p>
        </p:txBody>
      </p:sp>
      <p:sp>
        <p:nvSpPr>
          <p:cNvPr id="5" name="Szöveg helye 6">
            <a:extLst>
              <a:ext uri="{FF2B5EF4-FFF2-40B4-BE49-F238E27FC236}">
                <a16:creationId xmlns:a16="http://schemas.microsoft.com/office/drawing/2014/main" id="{65A8BFAC-C4F6-AD2E-7EBE-5DF70DD677D9}"/>
              </a:ext>
            </a:extLst>
          </p:cNvPr>
          <p:cNvSpPr txBox="1">
            <a:spLocks/>
          </p:cNvSpPr>
          <p:nvPr/>
        </p:nvSpPr>
        <p:spPr>
          <a:xfrm>
            <a:off x="1547447" y="2297607"/>
            <a:ext cx="100431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kern="1200" baseline="0">
                <a:solidFill>
                  <a:schemeClr val="tx1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DINPro-Regular" panose="02000503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DINPro-Regular" panose="02000503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DINPro-Regular" panose="02000503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lnSpc>
                <a:spcPct val="100000"/>
              </a:lnSpc>
              <a:buSzPct val="100000"/>
              <a:buFont typeface="+mj-lt"/>
              <a:buAutoNum type="arabicPeriod" startAt="2"/>
            </a:pPr>
            <a:r>
              <a:rPr lang="hu-HU" sz="2400" dirty="0"/>
              <a:t>Miért célszerű bankban tartani a pénzünket?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FFD5E257-027A-8F46-D33E-28F6A8553BDF}"/>
              </a:ext>
            </a:extLst>
          </p:cNvPr>
          <p:cNvSpPr txBox="1">
            <a:spLocks/>
          </p:cNvSpPr>
          <p:nvPr/>
        </p:nvSpPr>
        <p:spPr>
          <a:xfrm>
            <a:off x="1547447" y="3161618"/>
            <a:ext cx="100431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kern="1200" baseline="0">
                <a:solidFill>
                  <a:schemeClr val="tx1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DINPro-Regular" panose="02000503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DINPro-Regular" panose="02000503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DINPro-Regular" panose="02000503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lnSpc>
                <a:spcPct val="100000"/>
              </a:lnSpc>
              <a:buSzPct val="100000"/>
              <a:buFont typeface="+mj-lt"/>
              <a:buAutoNum type="arabicPeriod" startAt="3"/>
            </a:pPr>
            <a:r>
              <a:rPr lang="hu-HU" sz="2400" dirty="0"/>
              <a:t>Mi a mese és a mai óra tanulsága?</a:t>
            </a:r>
          </a:p>
        </p:txBody>
      </p:sp>
      <p:pic>
        <p:nvPicPr>
          <p:cNvPr id="19" name="Kép 18" descr="A képen játék, Állatfigura, szobrocska, rajzfil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0DF9C21-8BC6-6381-12BE-466879CBE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885" y="2297607"/>
            <a:ext cx="4394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7" grpId="0"/>
    </p:bldLst>
  </p:timing>
</p:sld>
</file>

<file path=ppt/theme/theme1.xml><?xml version="1.0" encoding="utf-8"?>
<a:theme xmlns:a="http://schemas.openxmlformats.org/drawingml/2006/main" name="1_Egyéni tervezés">
  <a:themeElements>
    <a:clrScheme name="Penz7_34">
      <a:dk1>
        <a:srgbClr val="000000"/>
      </a:dk1>
      <a:lt1>
        <a:srgbClr val="FFFFFF"/>
      </a:lt1>
      <a:dk2>
        <a:srgbClr val="DE2A86"/>
      </a:dk2>
      <a:lt2>
        <a:srgbClr val="E7E6E6"/>
      </a:lt2>
      <a:accent1>
        <a:srgbClr val="DE2A86"/>
      </a:accent1>
      <a:accent2>
        <a:srgbClr val="F7D3E6"/>
      </a:accent2>
      <a:accent3>
        <a:srgbClr val="A5A5A5"/>
      </a:accent3>
      <a:accent4>
        <a:srgbClr val="ED7033"/>
      </a:accent4>
      <a:accent5>
        <a:srgbClr val="00AA9F"/>
      </a:accent5>
      <a:accent6>
        <a:srgbClr val="008BC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éma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25574</TotalTime>
  <Words>137</Words>
  <Application>Microsoft Macintosh PowerPoint</Application>
  <PresentationFormat>Szélesvásznú</PresentationFormat>
  <Paragraphs>34</Paragraphs>
  <Slides>5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</vt:i4>
      </vt:variant>
    </vt:vector>
  </HeadingPairs>
  <TitlesOfParts>
    <vt:vector size="10" baseType="lpstr">
      <vt:lpstr>Arial</vt:lpstr>
      <vt:lpstr>DINPro-Regular</vt:lpstr>
      <vt:lpstr>Calibri</vt:lpstr>
      <vt:lpstr>DINPro-Bold</vt:lpstr>
      <vt:lpstr>1_Egyéni tervezés</vt:lpstr>
      <vt:lpstr>Okosan a befektetésekről</vt:lpstr>
      <vt:lpstr>3. feladat: Csoportmunka</vt:lpstr>
      <vt:lpstr>4. feladat: A család megtakarítási céljai</vt:lpstr>
      <vt:lpstr>4. feladat: A család megtakarítási céljai</vt:lpstr>
      <vt:lpstr>6. feladat: Összefoglalás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Németh Mariann</dc:creator>
  <cp:lastModifiedBy>Németh Mariann</cp:lastModifiedBy>
  <cp:revision>416</cp:revision>
  <dcterms:created xsi:type="dcterms:W3CDTF">2022-12-26T14:20:29Z</dcterms:created>
  <dcterms:modified xsi:type="dcterms:W3CDTF">2025-02-14T13:06:37Z</dcterms:modified>
</cp:coreProperties>
</file>