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1" r:id="rId1"/>
  </p:sldMasterIdLst>
  <p:notesMasterIdLst>
    <p:notesMasterId r:id="rId10"/>
  </p:notesMasterIdLst>
  <p:sldIdLst>
    <p:sldId id="256" r:id="rId2"/>
    <p:sldId id="281" r:id="rId3"/>
    <p:sldId id="260" r:id="rId4"/>
    <p:sldId id="282" r:id="rId5"/>
    <p:sldId id="278" r:id="rId6"/>
    <p:sldId id="276" r:id="rId7"/>
    <p:sldId id="283" r:id="rId8"/>
    <p:sldId id="280" r:id="rId9"/>
  </p:sldIdLst>
  <p:sldSz cx="12192000" cy="6858000"/>
  <p:notesSz cx="6858000" cy="9144000"/>
  <p:embeddedFontLst>
    <p:embeddedFont>
      <p:font typeface="DINPro-Bold" panose="02000503030000020004" pitchFamily="2" charset="0"/>
      <p:bold r:id="rId11"/>
    </p:embeddedFont>
    <p:embeddedFont>
      <p:font typeface="DINPro-Medium" panose="02000503030000020004" pitchFamily="2" charset="0"/>
      <p:regular r:id="rId12"/>
    </p:embeddedFont>
    <p:embeddedFont>
      <p:font typeface="DINPro-Regular" panose="02000503030000020004" pitchFamily="2" charset="0"/>
      <p:regular r:id="rId13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A95951-361B-AB86-8F1A-36DB193E6183}" name="Németh Mariann" initials="NM" userId="784b604660f7b7e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Világos stílus 2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14"/>
    <p:restoredTop sz="87959"/>
  </p:normalViewPr>
  <p:slideViewPr>
    <p:cSldViewPr snapToGrid="0">
      <p:cViewPr varScale="1">
        <p:scale>
          <a:sx n="98" d="100"/>
          <a:sy n="98" d="100"/>
        </p:scale>
        <p:origin x="1496" y="4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95194-E84C-0444-940D-5CB6D53B40A3}" type="datetimeFigureOut">
              <a:rPr lang="hu-HU" smtClean="0"/>
              <a:t>2025. 02. 14.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40A42-60B6-4D49-B49C-E4F3E59B34A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4671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40A42-60B6-4D49-B49C-E4F3E59B34AE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87519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40A42-60B6-4D49-B49C-E4F3E59B34AE}" type="slidenum">
              <a:rPr lang="hu-HU" smtClean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7125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D92CA-F98E-114A-A3A2-B002BFF9A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5D83E7C-80C5-A820-2B10-123D331A8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DA1B49F0-9E46-8F41-C3CA-B36155AFA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15727F8-9845-3E33-2145-B22A49048A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40A42-60B6-4D49-B49C-E4F3E59B34AE}" type="slidenum">
              <a:rPr lang="hu-HU" smtClean="0"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12830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1897-1698-256B-BFA3-27FBAF892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8E7B480C-1C69-8ECE-578E-6F90B87DA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DEB5EC81-8D1D-A517-A28B-2AC0A4B32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55B735A-3B07-89BF-20EA-6B660BA9AF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40A42-60B6-4D49-B49C-E4F3E59B34AE}" type="slidenum">
              <a:rPr lang="hu-HU" smtClean="0"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8266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461F1-2681-D817-ADCA-973349801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778F9B5C-51F1-5B06-BE32-388BDC9903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D0C34F9F-4DE4-34C7-3C2E-7C4CC6019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745BCE8-71A2-D58A-50EE-31C68063E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40A42-60B6-4D49-B49C-E4F3E59B34AE}" type="slidenum">
              <a:rPr lang="hu-HU" smtClean="0"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94618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D945FE15-AFC1-505F-D106-3ADE1A3B30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49E7506-3707-092E-CF98-10BF85890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648000"/>
            <a:ext cx="5731846" cy="229449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4000" b="1" i="0">
                <a:solidFill>
                  <a:schemeClr val="tx1"/>
                </a:solidFill>
                <a:latin typeface="DINPro-Bold" panose="02000503030000020004" pitchFamily="2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0CB96D4E-AC8B-357B-04A8-DC7CD2810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6052165"/>
            <a:ext cx="2555875" cy="50323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 b="1" i="0">
                <a:solidFill>
                  <a:schemeClr val="bg1"/>
                </a:solidFill>
                <a:latin typeface="DINPro-Bold" panose="02000503030000020004" pitchFamily="2" charset="0"/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3" name="Szöveg helye 10">
            <a:extLst>
              <a:ext uri="{FF2B5EF4-FFF2-40B4-BE49-F238E27FC236}">
                <a16:creationId xmlns:a16="http://schemas.microsoft.com/office/drawing/2014/main" id="{1D9D09AF-2F47-AA25-5AB4-E17F0FA953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48223" y="3883395"/>
            <a:ext cx="1381226" cy="44797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None/>
              <a:defRPr sz="2800" b="1" i="0">
                <a:solidFill>
                  <a:schemeClr val="bg1"/>
                </a:solidFill>
                <a:latin typeface="DINPro-Bold" panose="02000503030000020004" pitchFamily="2" charset="0"/>
              </a:defRPr>
            </a:lvl1pPr>
          </a:lstStyle>
          <a:p>
            <a:pPr lvl="0"/>
            <a:r>
              <a:rPr lang="hu-HU" dirty="0"/>
              <a:t>2025</a:t>
            </a:r>
          </a:p>
        </p:txBody>
      </p: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D7DC6AC0-2C3D-D425-8E3C-98E7137AD82A}"/>
              </a:ext>
            </a:extLst>
          </p:cNvPr>
          <p:cNvCxnSpPr>
            <a:cxnSpLocks/>
          </p:cNvCxnSpPr>
          <p:nvPr userDrawn="1"/>
        </p:nvCxnSpPr>
        <p:spPr>
          <a:xfrm>
            <a:off x="540000" y="2022649"/>
            <a:ext cx="480484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959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helye 1">
            <a:extLst>
              <a:ext uri="{FF2B5EF4-FFF2-40B4-BE49-F238E27FC236}">
                <a16:creationId xmlns:a16="http://schemas.microsoft.com/office/drawing/2014/main" id="{11C498F4-9335-4C51-2E2D-9A9CF0A4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FCFF4851-F9AA-7BF8-3C9D-69C7A11AB3C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01363" y="1162800"/>
            <a:ext cx="10989271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13" name="Szöveg helye 18">
            <a:extLst>
              <a:ext uri="{FF2B5EF4-FFF2-40B4-BE49-F238E27FC236}">
                <a16:creationId xmlns:a16="http://schemas.microsoft.com/office/drawing/2014/main" id="{D1D80218-C6CB-7E08-CF12-6B5E62827E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1981200"/>
            <a:ext cx="10988675" cy="4349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baseline="0"/>
            </a:lvl1pPr>
            <a:lvl2pPr marL="0">
              <a:spcBef>
                <a:spcPts val="1200"/>
              </a:spcBef>
              <a:buClr>
                <a:schemeClr val="tx2"/>
              </a:buClr>
              <a:buSzPct val="120000"/>
              <a:defRPr sz="2200" b="0">
                <a:latin typeface="DINPro-Regular" panose="02000503030000020004" pitchFamily="2" charset="0"/>
              </a:defRPr>
            </a:lvl2pPr>
            <a:lvl3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3pPr>
            <a:lvl4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4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Harmadik szint</a:t>
            </a:r>
          </a:p>
          <a:p>
            <a:pPr lvl="1"/>
            <a:endParaRPr lang="hu-HU" dirty="0"/>
          </a:p>
        </p:txBody>
      </p: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14600A1A-F0BB-427E-D9F4-82EBA2A4A162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10042892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Kép 20">
            <a:extLst>
              <a:ext uri="{FF2B5EF4-FFF2-40B4-BE49-F238E27FC236}">
                <a16:creationId xmlns:a16="http://schemas.microsoft.com/office/drawing/2014/main" id="{988480C7-0F24-DE4E-1E6C-ED7B22D39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10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helye 1">
            <a:extLst>
              <a:ext uri="{FF2B5EF4-FFF2-40B4-BE49-F238E27FC236}">
                <a16:creationId xmlns:a16="http://schemas.microsoft.com/office/drawing/2014/main" id="{11C498F4-9335-4C51-2E2D-9A9CF0A4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FCFF4851-F9AA-7BF8-3C9D-69C7A11AB3C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01363" y="1162800"/>
            <a:ext cx="10989271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13" name="Szöveg helye 18">
            <a:extLst>
              <a:ext uri="{FF2B5EF4-FFF2-40B4-BE49-F238E27FC236}">
                <a16:creationId xmlns:a16="http://schemas.microsoft.com/office/drawing/2014/main" id="{D1D80218-C6CB-7E08-CF12-6B5E62827E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1981200"/>
            <a:ext cx="10988675" cy="4349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baseline="0"/>
            </a:lvl1pPr>
            <a:lvl2pPr marL="0">
              <a:spcBef>
                <a:spcPts val="1200"/>
              </a:spcBef>
              <a:buClr>
                <a:schemeClr val="tx2"/>
              </a:buClr>
              <a:buSzPct val="120000"/>
              <a:defRPr sz="2200" b="0">
                <a:latin typeface="DINPro-Regular" panose="02000503030000020004" pitchFamily="2" charset="0"/>
              </a:defRPr>
            </a:lvl2pPr>
            <a:lvl3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3pPr>
            <a:lvl4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4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Harmadik szint</a:t>
            </a:r>
          </a:p>
          <a:p>
            <a:pPr lvl="1"/>
            <a:endParaRPr lang="hu-HU" dirty="0"/>
          </a:p>
        </p:txBody>
      </p:sp>
      <p:cxnSp>
        <p:nvCxnSpPr>
          <p:cNvPr id="2" name="Egyenes összekötő 1">
            <a:extLst>
              <a:ext uri="{FF2B5EF4-FFF2-40B4-BE49-F238E27FC236}">
                <a16:creationId xmlns:a16="http://schemas.microsoft.com/office/drawing/2014/main" id="{FA980BC1-AEB5-55AA-ADFA-0C65C155EDDF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8823775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>
            <a:extLst>
              <a:ext uri="{FF2B5EF4-FFF2-40B4-BE49-F238E27FC236}">
                <a16:creationId xmlns:a16="http://schemas.microsoft.com/office/drawing/2014/main" id="{50D7ED18-E5AE-4C5E-585D-4B416EA7B4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1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helye 1">
            <a:extLst>
              <a:ext uri="{FF2B5EF4-FFF2-40B4-BE49-F238E27FC236}">
                <a16:creationId xmlns:a16="http://schemas.microsoft.com/office/drawing/2014/main" id="{11C498F4-9335-4C51-2E2D-9A9CF0A4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3" name="Szöveg helye 18">
            <a:extLst>
              <a:ext uri="{FF2B5EF4-FFF2-40B4-BE49-F238E27FC236}">
                <a16:creationId xmlns:a16="http://schemas.microsoft.com/office/drawing/2014/main" id="{D1D80218-C6CB-7E08-CF12-6B5E62827E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1162800"/>
            <a:ext cx="10988675" cy="51681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baseline="0"/>
            </a:lvl1pPr>
            <a:lvl2pPr marL="0">
              <a:spcBef>
                <a:spcPts val="1200"/>
              </a:spcBef>
              <a:buClr>
                <a:schemeClr val="tx2"/>
              </a:buClr>
              <a:buSzPct val="120000"/>
              <a:defRPr sz="2200" b="0">
                <a:latin typeface="DINPro-Regular" panose="02000503030000020004" pitchFamily="2" charset="0"/>
              </a:defRPr>
            </a:lvl2pPr>
            <a:lvl3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3pPr>
            <a:lvl4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4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Harmadik szint</a:t>
            </a:r>
          </a:p>
          <a:p>
            <a:pPr lvl="1"/>
            <a:endParaRPr lang="hu-HU" dirty="0"/>
          </a:p>
        </p:txBody>
      </p: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14600A1A-F0BB-427E-D9F4-82EBA2A4A162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10042892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D55E33A5-1DB1-A16D-C6C1-8A695AB71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52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C1F0050-DD6E-B563-20BA-8A6967B551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2200" y="3009900"/>
            <a:ext cx="4749800" cy="3848100"/>
          </a:xfrm>
          <a:prstGeom prst="rect">
            <a:avLst/>
          </a:prstGeom>
        </p:spPr>
      </p:pic>
      <p:sp>
        <p:nvSpPr>
          <p:cNvPr id="11" name="Cím helye 1">
            <a:extLst>
              <a:ext uri="{FF2B5EF4-FFF2-40B4-BE49-F238E27FC236}">
                <a16:creationId xmlns:a16="http://schemas.microsoft.com/office/drawing/2014/main" id="{11C498F4-9335-4C51-2E2D-9A9CF0A4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3" name="Szöveg helye 18">
            <a:extLst>
              <a:ext uri="{FF2B5EF4-FFF2-40B4-BE49-F238E27FC236}">
                <a16:creationId xmlns:a16="http://schemas.microsoft.com/office/drawing/2014/main" id="{D1D80218-C6CB-7E08-CF12-6B5E62827E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1162800"/>
            <a:ext cx="10988675" cy="51681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baseline="0"/>
            </a:lvl1pPr>
            <a:lvl2pPr marL="0">
              <a:spcBef>
                <a:spcPts val="1200"/>
              </a:spcBef>
              <a:buClr>
                <a:schemeClr val="tx2"/>
              </a:buClr>
              <a:buSzPct val="120000"/>
              <a:defRPr sz="2200" b="0">
                <a:latin typeface="DINPro-Regular" panose="02000503030000020004" pitchFamily="2" charset="0"/>
              </a:defRPr>
            </a:lvl2pPr>
            <a:lvl3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3pPr>
            <a:lvl4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4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Harmadik szint</a:t>
            </a:r>
          </a:p>
          <a:p>
            <a:pPr lvl="1"/>
            <a:endParaRPr lang="hu-HU" dirty="0"/>
          </a:p>
        </p:txBody>
      </p: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14600A1A-F0BB-427E-D9F4-82EBA2A4A162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10042892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C8262B8A-A802-008A-58B0-E64C8061CE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43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ép helye 16">
            <a:extLst>
              <a:ext uri="{FF2B5EF4-FFF2-40B4-BE49-F238E27FC236}">
                <a16:creationId xmlns:a16="http://schemas.microsoft.com/office/drawing/2014/main" id="{E70D3D92-B940-D80B-6C35-1D58361AB0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067" y="1973263"/>
            <a:ext cx="10989271" cy="4367212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9" name="Cím helye 1">
            <a:extLst>
              <a:ext uri="{FF2B5EF4-FFF2-40B4-BE49-F238E27FC236}">
                <a16:creationId xmlns:a16="http://schemas.microsoft.com/office/drawing/2014/main" id="{F9308277-B188-F347-30C1-3FE3683A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0" name="Alcím 2">
            <a:extLst>
              <a:ext uri="{FF2B5EF4-FFF2-40B4-BE49-F238E27FC236}">
                <a16:creationId xmlns:a16="http://schemas.microsoft.com/office/drawing/2014/main" id="{46B6EE83-74D2-8626-62B4-2ECAB053D9C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01363" y="1162800"/>
            <a:ext cx="10989271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2FEDBA88-7C34-4107-E07F-AFF456E3F17A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10042892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7642DE5A-87D4-5A53-EAB9-5B6BEC248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ép helye 16">
            <a:extLst>
              <a:ext uri="{FF2B5EF4-FFF2-40B4-BE49-F238E27FC236}">
                <a16:creationId xmlns:a16="http://schemas.microsoft.com/office/drawing/2014/main" id="{E70D3D92-B940-D80B-6C35-1D58361AB0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067" y="1162800"/>
            <a:ext cx="10989271" cy="5177675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9" name="Cím helye 1">
            <a:extLst>
              <a:ext uri="{FF2B5EF4-FFF2-40B4-BE49-F238E27FC236}">
                <a16:creationId xmlns:a16="http://schemas.microsoft.com/office/drawing/2014/main" id="{F9308277-B188-F347-30C1-3FE3683A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2FEDBA88-7C34-4107-E07F-AFF456E3F17A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10042892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7D0E8819-CAB1-7AA2-0D61-733F03B15B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3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3D15DF9-F0DD-0F35-2100-23A69BDF39C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7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704" r:id="rId3"/>
    <p:sldLayoutId id="2147483689" r:id="rId4"/>
    <p:sldLayoutId id="2147483696" r:id="rId5"/>
    <p:sldLayoutId id="2147483687" r:id="rId6"/>
    <p:sldLayoutId id="214748368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8CCF"/>
          </a:solidFill>
          <a:latin typeface="DINPro-Bold" panose="02000503030000020004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b="1" i="0" kern="1200">
          <a:solidFill>
            <a:schemeClr val="tx1"/>
          </a:solidFill>
          <a:latin typeface="DINPro-Bold" panose="02000503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>
            <a:extLst>
              <a:ext uri="{FF2B5EF4-FFF2-40B4-BE49-F238E27FC236}">
                <a16:creationId xmlns:a16="http://schemas.microsoft.com/office/drawing/2014/main" id="{F08BBFF3-D1FD-C9F0-14A6-F8D8C6CD0A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5–6. évfolyam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681CAB6-7C51-03B5-FA53-B90962102C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/>
              <a:t>2025</a:t>
            </a:r>
          </a:p>
        </p:txBody>
      </p:sp>
      <p:sp>
        <p:nvSpPr>
          <p:cNvPr id="8" name="Cím 7">
            <a:extLst>
              <a:ext uri="{FF2B5EF4-FFF2-40B4-BE49-F238E27FC236}">
                <a16:creationId xmlns:a16="http://schemas.microsoft.com/office/drawing/2014/main" id="{0DCC663F-76B3-87BB-3E03-0388AB635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648000"/>
            <a:ext cx="5731846" cy="2294492"/>
          </a:xfrm>
          <a:prstGeom prst="rect">
            <a:avLst/>
          </a:prstGeom>
        </p:spPr>
        <p:txBody>
          <a:bodyPr/>
          <a:lstStyle/>
          <a:p>
            <a:r>
              <a:rPr lang="hu-HU" dirty="0"/>
              <a:t>Okosan</a:t>
            </a:r>
            <a:br>
              <a:rPr lang="hu-HU" dirty="0"/>
            </a:br>
            <a:r>
              <a:rPr lang="hu-HU" dirty="0"/>
              <a:t>a befektetésekről</a:t>
            </a:r>
          </a:p>
        </p:txBody>
      </p:sp>
    </p:spTree>
    <p:extLst>
      <p:ext uri="{BB962C8B-B14F-4D97-AF65-F5344CB8AC3E}">
        <p14:creationId xmlns:p14="http://schemas.microsoft.com/office/powerpoint/2010/main" val="1520477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D435E-0C49-E963-5EB3-95D06F2CC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59CA6FA9-E189-F32A-7BD5-88E167851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feladat: </a:t>
            </a:r>
            <a:r>
              <a:rPr lang="hu-HU" b="1" dirty="0">
                <a:effectLst/>
                <a:latin typeface="DINPro-Bold" panose="02000503030000020004" pitchFamily="2" charset="0"/>
              </a:rPr>
              <a:t>Hogy is állunk anyagilag?</a:t>
            </a:r>
            <a:endParaRPr lang="hu-HU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F16F6D0-6E02-BBF8-14CE-E277F6D0204E}"/>
              </a:ext>
            </a:extLst>
          </p:cNvPr>
          <p:cNvSpPr txBox="1"/>
          <p:nvPr/>
        </p:nvSpPr>
        <p:spPr>
          <a:xfrm>
            <a:off x="7988400" y="4212787"/>
            <a:ext cx="3600000" cy="196977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hangingPunct="0">
              <a:spcBef>
                <a:spcPts val="315"/>
              </a:spcBef>
              <a:spcAft>
                <a:spcPts val="315"/>
              </a:spcAft>
            </a:pPr>
            <a:r>
              <a:rPr lang="hu-HU" sz="160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A bevételük több mint a kiadásuk, az így megmaradt pénzt megtakarításnak nevezzük. A havonta megmaradó meg-takarítást összegyűjtve, nagyobb célok is kitűzhetőek, pl. új autó, nagyobb </a:t>
            </a:r>
            <a:r>
              <a:rPr lang="hu-HU" sz="1600" spc="-1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la-</a:t>
            </a:r>
            <a:r>
              <a:rPr lang="hu-HU" sz="1600" spc="-10" dirty="0" err="1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kás</a:t>
            </a:r>
            <a:r>
              <a:rPr lang="hu-HU" sz="1600" spc="-1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, műszaki cikkek vagy bútorok meg-vásárlása</a:t>
            </a:r>
            <a:r>
              <a:rPr lang="hu-HU" sz="160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, vagy a gyerek </a:t>
            </a:r>
            <a:r>
              <a:rPr lang="hu-HU" sz="1600" dirty="0" err="1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továbbtanu-lása</a:t>
            </a:r>
            <a:r>
              <a:rPr lang="hu-HU" sz="160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. A váratlan kiadás sem probléma.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6E2AEE49-7B28-EBC0-F34A-03DCF68CEFD3}"/>
              </a:ext>
            </a:extLst>
          </p:cNvPr>
          <p:cNvSpPr txBox="1"/>
          <p:nvPr/>
        </p:nvSpPr>
        <p:spPr>
          <a:xfrm>
            <a:off x="579601" y="6260555"/>
            <a:ext cx="11011036" cy="369332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/>
          <a:p>
            <a:pPr algn="ctr">
              <a:spcBef>
                <a:spcPts val="315"/>
              </a:spcBef>
              <a:spcAft>
                <a:spcPts val="315"/>
              </a:spcAft>
            </a:pPr>
            <a:r>
              <a:rPr lang="hu-HU" sz="240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A C-család költségvetése a legbiztonságosabb, mivel van megtakarításuk.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118E9898-012D-D442-15CF-C52D17E5A227}"/>
              </a:ext>
            </a:extLst>
          </p:cNvPr>
          <p:cNvSpPr txBox="1"/>
          <p:nvPr/>
        </p:nvSpPr>
        <p:spPr>
          <a:xfrm>
            <a:off x="579600" y="4212787"/>
            <a:ext cx="3600000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hangingPunct="0">
              <a:spcBef>
                <a:spcPts val="315"/>
              </a:spcBef>
              <a:spcAft>
                <a:spcPts val="315"/>
              </a:spcAft>
            </a:pPr>
            <a:r>
              <a:rPr lang="hu-HU" sz="160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A bevételük kevesebb, mint</a:t>
            </a:r>
            <a:br>
              <a:rPr lang="hu-HU" sz="160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</a:br>
            <a:r>
              <a:rPr lang="hu-HU" sz="160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a kiadásuk. A bevételek növelése</a:t>
            </a:r>
            <a:br>
              <a:rPr lang="hu-HU" sz="160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</a:br>
            <a:r>
              <a:rPr lang="hu-HU" sz="160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(pl. külön­munka, új munkahely) vagy</a:t>
            </a:r>
            <a:br>
              <a:rPr lang="hu-HU" sz="160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</a:br>
            <a:r>
              <a:rPr lang="hu-HU" sz="160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a kiadások csökkentése (pl. </a:t>
            </a:r>
            <a:r>
              <a:rPr lang="hu-HU" sz="1600" dirty="0" err="1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takaré-kosabb</a:t>
            </a:r>
            <a:r>
              <a:rPr lang="hu-HU" sz="160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 életmód) helyreállítaná</a:t>
            </a:r>
            <a:br>
              <a:rPr lang="hu-HU" sz="160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</a:br>
            <a:r>
              <a:rPr lang="hu-HU" sz="160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a költségvetésüket.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527B2367-FBD7-DA4F-9ED5-C2433C24B441}"/>
              </a:ext>
            </a:extLst>
          </p:cNvPr>
          <p:cNvSpPr txBox="1"/>
          <p:nvPr/>
        </p:nvSpPr>
        <p:spPr>
          <a:xfrm>
            <a:off x="4285318" y="4212787"/>
            <a:ext cx="3600000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hangingPunct="0">
              <a:spcBef>
                <a:spcPts val="315"/>
              </a:spcBef>
              <a:spcAft>
                <a:spcPts val="315"/>
              </a:spcAft>
            </a:pPr>
            <a:r>
              <a:rPr lang="hu-HU" sz="1600" b="1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A bevételük ugyanannyi, mint a </a:t>
            </a:r>
            <a:r>
              <a:rPr lang="hu-HU" sz="1600" b="1" dirty="0" err="1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kiadá-suk</a:t>
            </a:r>
            <a:r>
              <a:rPr lang="hu-HU" sz="1600" b="1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. </a:t>
            </a:r>
            <a:r>
              <a:rPr lang="hu-HU" sz="1600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Váratlan</a:t>
            </a:r>
            <a:r>
              <a:rPr lang="hu-HU" sz="1600" b="1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 eseménynél – például betegállomány, vagy háztartási gép, autó meghibásodása – nincs mihez nyúlni. Kölcsön kell kérni vagy</a:t>
            </a:r>
            <a:br>
              <a:rPr lang="hu-HU" sz="1600" b="1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</a:br>
            <a:r>
              <a:rPr lang="hu-HU" sz="1600" b="1" dirty="0">
                <a:solidFill>
                  <a:srgbClr val="008CCF"/>
                </a:solidFill>
                <a:effectLst/>
                <a:latin typeface="DINPro-Bold" panose="02000503030000020004" pitchFamily="2" charset="0"/>
              </a:rPr>
              <a:t>hitelt kell felvenni.</a:t>
            </a:r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C2638E16-A8F5-B230-13F0-61613F83235C}"/>
              </a:ext>
            </a:extLst>
          </p:cNvPr>
          <p:cNvGrpSpPr/>
          <p:nvPr/>
        </p:nvGrpSpPr>
        <p:grpSpPr>
          <a:xfrm>
            <a:off x="579600" y="1199559"/>
            <a:ext cx="11010900" cy="2898240"/>
            <a:chOff x="579600" y="1199559"/>
            <a:chExt cx="11010900" cy="2898240"/>
          </a:xfrm>
        </p:grpSpPr>
        <p:grpSp>
          <p:nvGrpSpPr>
            <p:cNvPr id="46" name="Csoportba foglalás 45">
              <a:extLst>
                <a:ext uri="{FF2B5EF4-FFF2-40B4-BE49-F238E27FC236}">
                  <a16:creationId xmlns:a16="http://schemas.microsoft.com/office/drawing/2014/main" id="{7777FCF5-8E13-3F34-B9EB-CDE4174A3F05}"/>
                </a:ext>
              </a:extLst>
            </p:cNvPr>
            <p:cNvGrpSpPr/>
            <p:nvPr/>
          </p:nvGrpSpPr>
          <p:grpSpPr>
            <a:xfrm>
              <a:off x="579600" y="1199559"/>
              <a:ext cx="11010900" cy="2898240"/>
              <a:chOff x="579600" y="1199559"/>
              <a:chExt cx="11010900" cy="2898240"/>
            </a:xfrm>
          </p:grpSpPr>
          <p:pic>
            <p:nvPicPr>
              <p:cNvPr id="45" name="Kép 44">
                <a:extLst>
                  <a:ext uri="{FF2B5EF4-FFF2-40B4-BE49-F238E27FC236}">
                    <a16:creationId xmlns:a16="http://schemas.microsoft.com/office/drawing/2014/main" id="{F4AA2F36-3F49-9F02-6BED-0A01ACB57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579600" y="1227600"/>
                <a:ext cx="11010900" cy="2870199"/>
              </a:xfrm>
              <a:prstGeom prst="rect">
                <a:avLst/>
              </a:prstGeom>
              <a:ln w="28575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91FEED90-8AB1-59BC-15DE-ED04FE19BA5F}"/>
                  </a:ext>
                </a:extLst>
              </p:cNvPr>
              <p:cNvSpPr txBox="1"/>
              <p:nvPr/>
            </p:nvSpPr>
            <p:spPr>
              <a:xfrm>
                <a:off x="580185" y="1199559"/>
                <a:ext cx="3665243" cy="646331"/>
              </a:xfrm>
              <a:prstGeom prst="rect">
                <a:avLst/>
              </a:prstGeom>
              <a:noFill/>
            </p:spPr>
            <p:txBody>
              <a:bodyPr wrap="square" tIns="46800" rIns="90000" rtlCol="0" anchor="ctr" anchorCtr="0">
                <a:spAutoFit/>
              </a:bodyPr>
              <a:lstStyle/>
              <a:p>
                <a:pPr algn="ctr"/>
                <a:r>
                  <a:rPr lang="hu-HU" sz="1800" b="1" i="0" dirty="0">
                    <a:solidFill>
                      <a:schemeClr val="bg1"/>
                    </a:solidFill>
                    <a:latin typeface="DINPro-Bold" panose="02000503030000020004" pitchFamily="2" charset="0"/>
                  </a:rPr>
                  <a:t>A-CSALÁD</a:t>
                </a:r>
                <a:br>
                  <a:rPr lang="hu-HU" sz="1800" b="1" i="0" dirty="0">
                    <a:solidFill>
                      <a:schemeClr val="bg1"/>
                    </a:solidFill>
                    <a:latin typeface="DINPro-Bold" panose="02000503030000020004" pitchFamily="2" charset="0"/>
                  </a:rPr>
                </a:br>
                <a:r>
                  <a:rPr lang="hu-HU" sz="1800" b="1" i="0" dirty="0">
                    <a:solidFill>
                      <a:schemeClr val="bg1"/>
                    </a:solidFill>
                    <a:latin typeface="DINPro-Bold" panose="02000503030000020004" pitchFamily="2" charset="0"/>
                  </a:rPr>
                  <a:t>HAVI KÖLTSÉGVETÉSE</a:t>
                </a:r>
              </a:p>
            </p:txBody>
          </p:sp>
          <p:sp>
            <p:nvSpPr>
              <p:cNvPr id="37" name="Szövegdoboz 36">
                <a:extLst>
                  <a:ext uri="{FF2B5EF4-FFF2-40B4-BE49-F238E27FC236}">
                    <a16:creationId xmlns:a16="http://schemas.microsoft.com/office/drawing/2014/main" id="{AFC48D39-BD77-D653-288F-05D64FC76492}"/>
                  </a:ext>
                </a:extLst>
              </p:cNvPr>
              <p:cNvSpPr txBox="1"/>
              <p:nvPr/>
            </p:nvSpPr>
            <p:spPr>
              <a:xfrm>
                <a:off x="4245427" y="1199559"/>
                <a:ext cx="3665243" cy="646331"/>
              </a:xfrm>
              <a:prstGeom prst="rect">
                <a:avLst/>
              </a:prstGeom>
              <a:noFill/>
            </p:spPr>
            <p:txBody>
              <a:bodyPr wrap="square" tIns="46800" rIns="90000" rtlCol="0" anchor="ctr" anchorCtr="0">
                <a:spAutoFit/>
              </a:bodyPr>
              <a:lstStyle/>
              <a:p>
                <a:pPr algn="ctr"/>
                <a:r>
                  <a:rPr lang="hu-HU" sz="1800" b="1" i="0" dirty="0">
                    <a:solidFill>
                      <a:schemeClr val="bg1"/>
                    </a:solidFill>
                    <a:latin typeface="DINPro-Bold" panose="02000503030000020004" pitchFamily="2" charset="0"/>
                  </a:rPr>
                  <a:t>B-CSALÁD</a:t>
                </a:r>
                <a:br>
                  <a:rPr lang="hu-HU" sz="1800" b="1" i="0" dirty="0">
                    <a:solidFill>
                      <a:schemeClr val="bg1"/>
                    </a:solidFill>
                    <a:latin typeface="DINPro-Bold" panose="02000503030000020004" pitchFamily="2" charset="0"/>
                  </a:rPr>
                </a:br>
                <a:r>
                  <a:rPr lang="hu-HU" sz="1800" b="1" i="0" dirty="0">
                    <a:solidFill>
                      <a:schemeClr val="bg1"/>
                    </a:solidFill>
                    <a:latin typeface="DINPro-Bold" panose="02000503030000020004" pitchFamily="2" charset="0"/>
                  </a:rPr>
                  <a:t>HAVI KÖLTSÉGVETÉSE</a:t>
                </a:r>
              </a:p>
            </p:txBody>
          </p:sp>
          <p:sp>
            <p:nvSpPr>
              <p:cNvPr id="40" name="Szövegdoboz 39">
                <a:extLst>
                  <a:ext uri="{FF2B5EF4-FFF2-40B4-BE49-F238E27FC236}">
                    <a16:creationId xmlns:a16="http://schemas.microsoft.com/office/drawing/2014/main" id="{64B5FACD-CED0-C14D-FFBB-AEDB75DD23C6}"/>
                  </a:ext>
                </a:extLst>
              </p:cNvPr>
              <p:cNvSpPr txBox="1"/>
              <p:nvPr/>
            </p:nvSpPr>
            <p:spPr>
              <a:xfrm>
                <a:off x="7919195" y="1199559"/>
                <a:ext cx="3665243" cy="646331"/>
              </a:xfrm>
              <a:prstGeom prst="rect">
                <a:avLst/>
              </a:prstGeom>
              <a:noFill/>
            </p:spPr>
            <p:txBody>
              <a:bodyPr wrap="square" tIns="46800" rIns="90000" rtlCol="0" anchor="ctr" anchorCtr="0">
                <a:spAutoFit/>
              </a:bodyPr>
              <a:lstStyle/>
              <a:p>
                <a:pPr algn="ctr"/>
                <a:r>
                  <a:rPr lang="hu-HU" sz="1800" b="1" i="0" dirty="0">
                    <a:solidFill>
                      <a:schemeClr val="bg1"/>
                    </a:solidFill>
                    <a:latin typeface="DINPro-Bold" panose="02000503030000020004" pitchFamily="2" charset="0"/>
                  </a:rPr>
                  <a:t>C-CSALÁD</a:t>
                </a:r>
                <a:br>
                  <a:rPr lang="hu-HU" sz="1800" b="1" i="0" dirty="0">
                    <a:solidFill>
                      <a:schemeClr val="bg1"/>
                    </a:solidFill>
                    <a:latin typeface="DINPro-Bold" panose="02000503030000020004" pitchFamily="2" charset="0"/>
                  </a:rPr>
                </a:br>
                <a:r>
                  <a:rPr lang="hu-HU" sz="1800" b="1" i="0" dirty="0">
                    <a:solidFill>
                      <a:schemeClr val="bg1"/>
                    </a:solidFill>
                    <a:latin typeface="DINPro-Bold" panose="02000503030000020004" pitchFamily="2" charset="0"/>
                  </a:rPr>
                  <a:t>HAVI KÖLTSÉGVETÉSE</a:t>
                </a:r>
              </a:p>
            </p:txBody>
          </p:sp>
        </p:grpSp>
        <p:cxnSp>
          <p:nvCxnSpPr>
            <p:cNvPr id="4" name="Egyenes összekötő 3">
              <a:extLst>
                <a:ext uri="{FF2B5EF4-FFF2-40B4-BE49-F238E27FC236}">
                  <a16:creationId xmlns:a16="http://schemas.microsoft.com/office/drawing/2014/main" id="{C2BB330B-167B-0833-97E6-3FBA21EF59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9195" y="1199559"/>
              <a:ext cx="0" cy="67369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8">
              <a:extLst>
                <a:ext uri="{FF2B5EF4-FFF2-40B4-BE49-F238E27FC236}">
                  <a16:creationId xmlns:a16="http://schemas.microsoft.com/office/drawing/2014/main" id="{FC336742-E536-7347-C799-7E3FEF3136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9347" y="1199559"/>
              <a:ext cx="0" cy="67369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553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24DDFD39-A6F6-65CB-BA1D-D675EF23C553}"/>
              </a:ext>
            </a:extLst>
          </p:cNvPr>
          <p:cNvGrpSpPr/>
          <p:nvPr/>
        </p:nvGrpSpPr>
        <p:grpSpPr>
          <a:xfrm>
            <a:off x="3469158" y="1832400"/>
            <a:ext cx="8121480" cy="2146300"/>
            <a:chOff x="3469158" y="1832400"/>
            <a:chExt cx="8121480" cy="2146300"/>
          </a:xfrm>
        </p:grpSpPr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F438C0F7-0941-FE9E-52E8-8F4EF78E4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469158" y="1832400"/>
              <a:ext cx="2692400" cy="2146300"/>
            </a:xfrm>
            <a:prstGeom prst="rect">
              <a:avLst/>
            </a:prstGeom>
          </p:spPr>
        </p:pic>
        <p:pic>
          <p:nvPicPr>
            <p:cNvPr id="18" name="Kép 17">
              <a:extLst>
                <a:ext uri="{FF2B5EF4-FFF2-40B4-BE49-F238E27FC236}">
                  <a16:creationId xmlns:a16="http://schemas.microsoft.com/office/drawing/2014/main" id="{576ECD2E-288B-BB68-C54B-634F9054E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183698" y="1832400"/>
              <a:ext cx="2692400" cy="2146300"/>
            </a:xfrm>
            <a:prstGeom prst="rect">
              <a:avLst/>
            </a:prstGeom>
          </p:spPr>
        </p:pic>
        <p:pic>
          <p:nvPicPr>
            <p:cNvPr id="19" name="Kép 18">
              <a:extLst>
                <a:ext uri="{FF2B5EF4-FFF2-40B4-BE49-F238E27FC236}">
                  <a16:creationId xmlns:a16="http://schemas.microsoft.com/office/drawing/2014/main" id="{34DD00FF-938C-6FF1-E123-44F17DFC3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898238" y="1832400"/>
              <a:ext cx="2692400" cy="2146300"/>
            </a:xfrm>
            <a:prstGeom prst="rect">
              <a:avLst/>
            </a:prstGeom>
          </p:spPr>
        </p:pic>
      </p:grpSp>
      <p:graphicFrame>
        <p:nvGraphicFramePr>
          <p:cNvPr id="11" name="Táblázat 9">
            <a:extLst>
              <a:ext uri="{FF2B5EF4-FFF2-40B4-BE49-F238E27FC236}">
                <a16:creationId xmlns:a16="http://schemas.microsoft.com/office/drawing/2014/main" id="{E74F54AF-D645-FDA0-EDCA-BDF7D9DF8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308546"/>
              </p:ext>
            </p:extLst>
          </p:nvPr>
        </p:nvGraphicFramePr>
        <p:xfrm>
          <a:off x="610018" y="1227600"/>
          <a:ext cx="10980620" cy="39600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850155">
                  <a:extLst>
                    <a:ext uri="{9D8B030D-6E8A-4147-A177-3AD203B41FA5}">
                      <a16:colId xmlns:a16="http://schemas.microsoft.com/office/drawing/2014/main" val="658502721"/>
                    </a:ext>
                  </a:extLst>
                </a:gridCol>
                <a:gridCol w="2710155">
                  <a:extLst>
                    <a:ext uri="{9D8B030D-6E8A-4147-A177-3AD203B41FA5}">
                      <a16:colId xmlns:a16="http://schemas.microsoft.com/office/drawing/2014/main" val="4137243519"/>
                    </a:ext>
                  </a:extLst>
                </a:gridCol>
                <a:gridCol w="2710155">
                  <a:extLst>
                    <a:ext uri="{9D8B030D-6E8A-4147-A177-3AD203B41FA5}">
                      <a16:colId xmlns:a16="http://schemas.microsoft.com/office/drawing/2014/main" val="3616926047"/>
                    </a:ext>
                  </a:extLst>
                </a:gridCol>
                <a:gridCol w="2710155">
                  <a:extLst>
                    <a:ext uri="{9D8B030D-6E8A-4147-A177-3AD203B41FA5}">
                      <a16:colId xmlns:a16="http://schemas.microsoft.com/office/drawing/2014/main" val="703649557"/>
                    </a:ext>
                  </a:extLst>
                </a:gridCol>
              </a:tblGrid>
              <a:tr h="603261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0" i="0" dirty="0">
                        <a:solidFill>
                          <a:schemeClr val="tx1"/>
                        </a:solidFill>
                        <a:latin typeface="DINPro-Regular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KOVÁCS CSALÁD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SZABÓ CSALÁD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VARGA CSALÁD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43738"/>
                  </a:ext>
                </a:extLst>
              </a:tr>
              <a:tr h="2150217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0" i="0" dirty="0"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800" b="0" i="0" dirty="0">
                        <a:solidFill>
                          <a:schemeClr val="accent4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R="66744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800" b="0" i="0" dirty="0">
                        <a:latin typeface="DINPro-Medium" panose="02000503030000020004" pitchFamily="2" charset="0"/>
                      </a:endParaRPr>
                    </a:p>
                  </a:txBody>
                  <a:tcPr marR="66744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800" b="0" i="0" dirty="0">
                        <a:latin typeface="DINPro-Medium" panose="02000503030000020004" pitchFamily="2" charset="0"/>
                      </a:endParaRPr>
                    </a:p>
                  </a:txBody>
                  <a:tcPr marR="66744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764901"/>
                  </a:ext>
                </a:extLst>
              </a:tr>
              <a:tr h="603261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2000" b="0" i="0" dirty="0">
                          <a:latin typeface="DINPro-Medium" panose="02000503030000020004" pitchFamily="2" charset="0"/>
                        </a:rPr>
                        <a:t>Havi megtakarítás (Ft)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800" b="0" i="0" dirty="0">
                        <a:solidFill>
                          <a:schemeClr val="accent4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R="66744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800" b="0" i="0" dirty="0">
                        <a:latin typeface="DINPro-Medium" panose="02000503030000020004" pitchFamily="2" charset="0"/>
                      </a:endParaRPr>
                    </a:p>
                  </a:txBody>
                  <a:tcPr marR="66744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800" b="0" i="0" dirty="0">
                        <a:latin typeface="DINPro-Medium" panose="02000503030000020004" pitchFamily="2" charset="0"/>
                      </a:endParaRPr>
                    </a:p>
                  </a:txBody>
                  <a:tcPr marR="66744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042627"/>
                  </a:ext>
                </a:extLst>
              </a:tr>
              <a:tr h="603261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2000" b="0" i="0" dirty="0">
                          <a:latin typeface="DINPro-Medium" panose="02000503030000020004" pitchFamily="2" charset="0"/>
                        </a:rPr>
                        <a:t>Éves megtakarítás (Ft)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800" b="0" i="0" dirty="0">
                        <a:solidFill>
                          <a:schemeClr val="accent4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R="66744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800" b="0" i="0" dirty="0">
                        <a:solidFill>
                          <a:schemeClr val="accent4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R="66744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800" b="0" i="0" dirty="0">
                        <a:solidFill>
                          <a:schemeClr val="accent4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R="66744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820723"/>
                  </a:ext>
                </a:extLst>
              </a:tr>
            </a:tbl>
          </a:graphicData>
        </a:graphic>
      </p:graphicFrame>
      <p:sp>
        <p:nvSpPr>
          <p:cNvPr id="13" name="Cím 1">
            <a:extLst>
              <a:ext uri="{FF2B5EF4-FFF2-40B4-BE49-F238E27FC236}">
                <a16:creationId xmlns:a16="http://schemas.microsoft.com/office/drawing/2014/main" id="{D41E234F-8B0E-47E5-3F4E-044EEFEB1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</p:spPr>
        <p:txBody>
          <a:bodyPr/>
          <a:lstStyle/>
          <a:p>
            <a:r>
              <a:rPr lang="hu-HU" dirty="0"/>
              <a:t>2. feladat: </a:t>
            </a:r>
            <a:r>
              <a:rPr lang="hu-HU" b="1" dirty="0">
                <a:effectLst/>
                <a:latin typeface="DINPro-Bold" panose="02000503030000020004" pitchFamily="2" charset="0"/>
              </a:rPr>
              <a:t>Mennyi az annyi?</a:t>
            </a:r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26C7CED-E00D-2003-5704-6ED19AFF4923}"/>
              </a:ext>
            </a:extLst>
          </p:cNvPr>
          <p:cNvSpPr txBox="1"/>
          <p:nvPr/>
        </p:nvSpPr>
        <p:spPr>
          <a:xfrm>
            <a:off x="3911600" y="4109807"/>
            <a:ext cx="14395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hu-HU" sz="2400" b="1" u="none" strike="noStrike" kern="1200" baseline="0" dirty="0">
                <a:solidFill>
                  <a:srgbClr val="008CCF"/>
                </a:solidFill>
                <a:latin typeface="DINPro-Bold" panose="02000503030000020004" pitchFamily="2" charset="0"/>
              </a:rPr>
              <a:t>80 000</a:t>
            </a:r>
            <a:endParaRPr lang="hu-HU" sz="2400" b="1" u="none" strike="noStrike" kern="1200" baseline="0" dirty="0">
              <a:solidFill>
                <a:srgbClr val="000000"/>
              </a:solidFill>
              <a:latin typeface="DINPro-Bold" panose="02000503030000020004" pitchFamily="2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EB5FC12-48CB-9151-AA69-80C12DE9D61D}"/>
              </a:ext>
            </a:extLst>
          </p:cNvPr>
          <p:cNvSpPr txBox="1"/>
          <p:nvPr/>
        </p:nvSpPr>
        <p:spPr>
          <a:xfrm>
            <a:off x="6621669" y="4116434"/>
            <a:ext cx="14395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hu-HU" sz="2400" b="1" u="none" strike="noStrike" kern="1200" baseline="0" dirty="0">
                <a:solidFill>
                  <a:srgbClr val="008CCF"/>
                </a:solidFill>
                <a:latin typeface="DINPro-Bold" panose="02000503030000020004" pitchFamily="2" charset="0"/>
              </a:rPr>
              <a:t>30 000</a:t>
            </a:r>
            <a:endParaRPr lang="hu-HU" sz="2400" b="1" u="none" strike="noStrike" kern="1200" baseline="0" dirty="0">
              <a:solidFill>
                <a:srgbClr val="000000"/>
              </a:solidFill>
              <a:latin typeface="DINPro-Bold" panose="02000503030000020004" pitchFamily="2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140DC31-168D-0E33-7F97-BE6FCA128247}"/>
              </a:ext>
            </a:extLst>
          </p:cNvPr>
          <p:cNvSpPr txBox="1"/>
          <p:nvPr/>
        </p:nvSpPr>
        <p:spPr>
          <a:xfrm>
            <a:off x="9331738" y="4116434"/>
            <a:ext cx="14395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hu-HU" sz="2400" b="1" u="none" strike="noStrike" kern="1200" baseline="0" dirty="0">
                <a:solidFill>
                  <a:srgbClr val="008CCF"/>
                </a:solidFill>
                <a:latin typeface="DINPro-Bold" panose="02000503030000020004" pitchFamily="2" charset="0"/>
              </a:rPr>
              <a:t>100 000</a:t>
            </a:r>
            <a:endParaRPr lang="hu-HU" sz="2400" b="1" u="none" strike="noStrike" kern="1200" baseline="0" dirty="0">
              <a:solidFill>
                <a:srgbClr val="000000"/>
              </a:solidFill>
              <a:latin typeface="DINPro-Bold" panose="02000503030000020004" pitchFamily="2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91A2EE4-C5AA-680F-6046-5DFC85A6F12E}"/>
              </a:ext>
            </a:extLst>
          </p:cNvPr>
          <p:cNvSpPr txBox="1"/>
          <p:nvPr/>
        </p:nvSpPr>
        <p:spPr>
          <a:xfrm>
            <a:off x="3911600" y="4716507"/>
            <a:ext cx="14395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hu-HU" sz="2400" b="1" u="none" strike="noStrike" kern="1200" baseline="0" dirty="0">
                <a:solidFill>
                  <a:srgbClr val="008CCF"/>
                </a:solidFill>
                <a:latin typeface="DINPro-Bold" panose="02000503030000020004" pitchFamily="2" charset="0"/>
              </a:rPr>
              <a:t>960 000</a:t>
            </a:r>
            <a:endParaRPr lang="hu-HU" sz="2400" b="1" u="none" strike="noStrike" kern="1200" baseline="0" dirty="0">
              <a:solidFill>
                <a:srgbClr val="000000"/>
              </a:solidFill>
              <a:latin typeface="DINPro-Bold" panose="02000503030000020004" pitchFamily="2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432122C-31B8-137E-3A4B-D70E6C0ACCAD}"/>
              </a:ext>
            </a:extLst>
          </p:cNvPr>
          <p:cNvSpPr txBox="1"/>
          <p:nvPr/>
        </p:nvSpPr>
        <p:spPr>
          <a:xfrm>
            <a:off x="6621669" y="4723134"/>
            <a:ext cx="14395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hu-HU" sz="2400" b="1" u="none" strike="noStrike" kern="1200" baseline="0" dirty="0">
                <a:solidFill>
                  <a:srgbClr val="008CCF"/>
                </a:solidFill>
                <a:latin typeface="DINPro-Bold" panose="02000503030000020004" pitchFamily="2" charset="0"/>
              </a:rPr>
              <a:t>360 000</a:t>
            </a:r>
            <a:endParaRPr lang="hu-HU" sz="2400" b="1" u="none" strike="noStrike" kern="1200" baseline="0" dirty="0">
              <a:solidFill>
                <a:srgbClr val="000000"/>
              </a:solidFill>
              <a:latin typeface="DINPro-Bold" panose="02000503030000020004" pitchFamily="2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BF7A137-5177-7264-829E-EFC0370B7306}"/>
              </a:ext>
            </a:extLst>
          </p:cNvPr>
          <p:cNvSpPr txBox="1"/>
          <p:nvPr/>
        </p:nvSpPr>
        <p:spPr>
          <a:xfrm>
            <a:off x="9331738" y="4723134"/>
            <a:ext cx="14395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hu-HU" sz="2400" b="1" u="none" strike="noStrike" kern="1200" baseline="0" dirty="0">
                <a:solidFill>
                  <a:srgbClr val="008CCF"/>
                </a:solidFill>
                <a:latin typeface="DINPro-Bold" panose="02000503030000020004" pitchFamily="2" charset="0"/>
              </a:rPr>
              <a:t>1 200 000</a:t>
            </a:r>
            <a:endParaRPr lang="hu-HU" sz="2400" b="1" u="none" strike="noStrike" kern="1200" baseline="0" dirty="0">
              <a:solidFill>
                <a:srgbClr val="000000"/>
              </a:solidFill>
              <a:latin typeface="DINPro-Bold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23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CA6BB-4A4E-CC66-152D-C5C8E5DF3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6BE3871F-B93C-4BBF-130D-EC6A1CEE7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feladat: </a:t>
            </a:r>
            <a:r>
              <a:rPr lang="hu-HU" b="1" dirty="0">
                <a:effectLst/>
                <a:latin typeface="DINPro-Bold" panose="02000503030000020004" pitchFamily="2" charset="0"/>
              </a:rPr>
              <a:t>Pénz áll a házhoz</a:t>
            </a: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C8E3451-DCF2-B1CF-1597-BBE0FF5C0536}"/>
              </a:ext>
            </a:extLst>
          </p:cNvPr>
          <p:cNvSpPr txBox="1"/>
          <p:nvPr/>
        </p:nvSpPr>
        <p:spPr>
          <a:xfrm>
            <a:off x="1547445" y="2985900"/>
            <a:ext cx="273939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hangingPunct="0">
              <a:spcBef>
                <a:spcPts val="315"/>
              </a:spcBef>
              <a:spcAft>
                <a:spcPts val="315"/>
              </a:spcAft>
            </a:pPr>
            <a:r>
              <a:rPr lang="hu-HU" sz="1600" dirty="0">
                <a:solidFill>
                  <a:srgbClr val="008CCF"/>
                </a:solidFill>
                <a:latin typeface="DINPro-Bold" panose="02000503030000020004" pitchFamily="2" charset="0"/>
              </a:rPr>
              <a:t>Varga apuka 300 000 Ft prémiumot kapott jó munkájáért a munkahelyén.</a:t>
            </a:r>
            <a:endParaRPr lang="hu-HU" sz="1600" dirty="0">
              <a:solidFill>
                <a:srgbClr val="008CCF"/>
              </a:solidFill>
              <a:effectLst/>
              <a:latin typeface="DINPro-Bold" panose="02000503030000020004" pitchFamily="2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4E044AB-22A4-8C17-2077-32BB5A343580}"/>
              </a:ext>
            </a:extLst>
          </p:cNvPr>
          <p:cNvSpPr txBox="1"/>
          <p:nvPr/>
        </p:nvSpPr>
        <p:spPr>
          <a:xfrm>
            <a:off x="5191200" y="2985900"/>
            <a:ext cx="2739391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hangingPunct="0">
              <a:spcBef>
                <a:spcPts val="315"/>
              </a:spcBef>
              <a:spcAft>
                <a:spcPts val="315"/>
              </a:spcAft>
            </a:pPr>
            <a:r>
              <a:rPr lang="hu-HU" sz="1600" dirty="0">
                <a:solidFill>
                  <a:srgbClr val="008CCF"/>
                </a:solidFill>
                <a:latin typeface="DINPro-Bold" panose="02000503030000020004" pitchFamily="2" charset="0"/>
              </a:rPr>
              <a:t>Szabó anyuka 500 000 Ft-ot örökölt egy távoli rokonától.</a:t>
            </a:r>
            <a:endParaRPr lang="hu-HU" sz="1600" dirty="0">
              <a:solidFill>
                <a:srgbClr val="008CCF"/>
              </a:solidFill>
              <a:effectLst/>
              <a:latin typeface="DINPro-Bold" panose="02000503030000020004" pitchFamily="2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B9E2477-224E-57DA-6515-BB4114A94BC3}"/>
              </a:ext>
            </a:extLst>
          </p:cNvPr>
          <p:cNvSpPr txBox="1"/>
          <p:nvPr/>
        </p:nvSpPr>
        <p:spPr>
          <a:xfrm>
            <a:off x="8838000" y="2985900"/>
            <a:ext cx="2739391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hangingPunct="0">
              <a:spcBef>
                <a:spcPts val="315"/>
              </a:spcBef>
              <a:spcAft>
                <a:spcPts val="315"/>
              </a:spcAft>
            </a:pPr>
            <a:r>
              <a:rPr lang="hu-HU" sz="1600" dirty="0">
                <a:solidFill>
                  <a:srgbClr val="008CCF"/>
                </a:solidFill>
                <a:latin typeface="DINPro-Bold" panose="02000503030000020004" pitchFamily="2" charset="0"/>
              </a:rPr>
              <a:t>Kovácsék fia 250 000 Ft-ot nyert egy vetélkedőn.</a:t>
            </a:r>
            <a:endParaRPr lang="hu-HU" sz="1600" dirty="0">
              <a:solidFill>
                <a:srgbClr val="008CCF"/>
              </a:solidFill>
              <a:effectLst/>
              <a:latin typeface="DINPro-Bold" panose="02000503030000020004" pitchFamily="2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0237EAC1-8A65-60A2-388F-8EF8D41561AE}"/>
              </a:ext>
            </a:extLst>
          </p:cNvPr>
          <p:cNvSpPr txBox="1"/>
          <p:nvPr/>
        </p:nvSpPr>
        <p:spPr>
          <a:xfrm>
            <a:off x="1546890" y="5712864"/>
            <a:ext cx="273939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hangingPunct="0">
              <a:spcBef>
                <a:spcPts val="315"/>
              </a:spcBef>
              <a:spcAft>
                <a:spcPts val="315"/>
              </a:spcAft>
            </a:pPr>
            <a:r>
              <a:rPr lang="hu-HU" sz="1600" dirty="0">
                <a:solidFill>
                  <a:srgbClr val="008CCF"/>
                </a:solidFill>
                <a:latin typeface="DINPro-Bold" panose="02000503030000020004" pitchFamily="2" charset="0"/>
              </a:rPr>
              <a:t>Varga nagymama a telkéért kapott vételárat három unokájának ajándékozta.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7120E969-CC5F-4E6D-2BD1-9510E6472655}"/>
              </a:ext>
            </a:extLst>
          </p:cNvPr>
          <p:cNvSpPr txBox="1"/>
          <p:nvPr/>
        </p:nvSpPr>
        <p:spPr>
          <a:xfrm>
            <a:off x="5190645" y="5712864"/>
            <a:ext cx="273939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hangingPunct="0">
              <a:spcBef>
                <a:spcPts val="315"/>
              </a:spcBef>
              <a:spcAft>
                <a:spcPts val="315"/>
              </a:spcAft>
            </a:pPr>
            <a:r>
              <a:rPr lang="hu-HU" sz="1600" dirty="0">
                <a:solidFill>
                  <a:srgbClr val="008CCF"/>
                </a:solidFill>
                <a:latin typeface="DINPro-Bold" panose="02000503030000020004" pitchFamily="2" charset="0"/>
              </a:rPr>
              <a:t>Kovács anyuka fizetés-emelést kapott, mert előléptették.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E6691A82-7E2A-A588-65AE-3312C1683152}"/>
              </a:ext>
            </a:extLst>
          </p:cNvPr>
          <p:cNvSpPr txBox="1"/>
          <p:nvPr/>
        </p:nvSpPr>
        <p:spPr>
          <a:xfrm>
            <a:off x="8837445" y="5712864"/>
            <a:ext cx="273939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hangingPunct="0">
              <a:spcBef>
                <a:spcPts val="315"/>
              </a:spcBef>
              <a:spcAft>
                <a:spcPts val="315"/>
              </a:spcAft>
            </a:pPr>
            <a:r>
              <a:rPr lang="hu-HU" sz="1600" dirty="0">
                <a:solidFill>
                  <a:srgbClr val="008CCF"/>
                </a:solidFill>
                <a:latin typeface="DINPro-Bold" panose="02000503030000020004" pitchFamily="2" charset="0"/>
              </a:rPr>
              <a:t>A mérnök Szabó apuka</a:t>
            </a:r>
            <a:br>
              <a:rPr lang="hu-HU" sz="1600" dirty="0">
                <a:solidFill>
                  <a:srgbClr val="008CCF"/>
                </a:solidFill>
                <a:latin typeface="DINPro-Bold" panose="02000503030000020004" pitchFamily="2" charset="0"/>
              </a:rPr>
            </a:br>
            <a:r>
              <a:rPr lang="hu-HU" sz="1600" dirty="0">
                <a:solidFill>
                  <a:srgbClr val="008CCF"/>
                </a:solidFill>
                <a:latin typeface="DINPro-Bold" panose="02000503030000020004" pitchFamily="2" charset="0"/>
              </a:rPr>
              <a:t>1 000 000 Ft jutalmat kapott díjnyertes lakóház­tervéért.</a:t>
            </a: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0F21737A-A90E-C979-652E-0D11F50A97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" b="75"/>
          <a:stretch/>
        </p:blipFill>
        <p:spPr>
          <a:xfrm>
            <a:off x="1548000" y="1227600"/>
            <a:ext cx="9108000" cy="5334686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A8F3ABE3-BE24-AEC4-BCA8-BF2D51521E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" b="75"/>
          <a:stretch/>
        </p:blipFill>
        <p:spPr>
          <a:xfrm>
            <a:off x="1548000" y="1227600"/>
            <a:ext cx="9108000" cy="5334686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90786155-26C9-2ED9-A030-0589208727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" b="75"/>
          <a:stretch/>
        </p:blipFill>
        <p:spPr>
          <a:xfrm>
            <a:off x="1548000" y="1227600"/>
            <a:ext cx="9108000" cy="5334686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29CE10AC-E587-3746-94F4-50594788AB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5" b="75"/>
          <a:stretch/>
        </p:blipFill>
        <p:spPr>
          <a:xfrm>
            <a:off x="1548000" y="1227600"/>
            <a:ext cx="9108000" cy="5334686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B958E06B-25A6-667E-2714-4DF2209255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5" b="75"/>
          <a:stretch/>
        </p:blipFill>
        <p:spPr>
          <a:xfrm>
            <a:off x="1548000" y="1229970"/>
            <a:ext cx="9108000" cy="5334686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B77F5CFA-117F-8858-5B05-70AB7BC717B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5" b="75"/>
          <a:stretch/>
        </p:blipFill>
        <p:spPr>
          <a:xfrm>
            <a:off x="1548000" y="1229970"/>
            <a:ext cx="9108000" cy="5334686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26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02 0.00047 L -0.26029 -0.272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22" y="-1365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02 0.00047 L 0.03802 -0.272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5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02 0.00047 L 0.3362 -0.2726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-1365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02 0.00047 L -0.26029 0.126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22" y="6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02 0.00046 L 0.03802 0.125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7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02 0.00046 L 0.3362 0.1259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6273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23529-F5BD-1DF3-B785-4AFF1B1D9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áblázat 9">
            <a:extLst>
              <a:ext uri="{FF2B5EF4-FFF2-40B4-BE49-F238E27FC236}">
                <a16:creationId xmlns:a16="http://schemas.microsoft.com/office/drawing/2014/main" id="{4C0B4CBC-4E87-168F-BC84-919F2D440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64673"/>
              </p:ext>
            </p:extLst>
          </p:nvPr>
        </p:nvGraphicFramePr>
        <p:xfrm>
          <a:off x="610018" y="1228726"/>
          <a:ext cx="10980620" cy="3505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01421">
                  <a:extLst>
                    <a:ext uri="{9D8B030D-6E8A-4147-A177-3AD203B41FA5}">
                      <a16:colId xmlns:a16="http://schemas.microsoft.com/office/drawing/2014/main" val="4204226505"/>
                    </a:ext>
                  </a:extLst>
                </a:gridCol>
                <a:gridCol w="2797791">
                  <a:extLst>
                    <a:ext uri="{9D8B030D-6E8A-4147-A177-3AD203B41FA5}">
                      <a16:colId xmlns:a16="http://schemas.microsoft.com/office/drawing/2014/main" val="658502721"/>
                    </a:ext>
                  </a:extLst>
                </a:gridCol>
                <a:gridCol w="3575714">
                  <a:extLst>
                    <a:ext uri="{9D8B030D-6E8A-4147-A177-3AD203B41FA5}">
                      <a16:colId xmlns:a16="http://schemas.microsoft.com/office/drawing/2014/main" val="3616926047"/>
                    </a:ext>
                  </a:extLst>
                </a:gridCol>
                <a:gridCol w="2405694">
                  <a:extLst>
                    <a:ext uri="{9D8B030D-6E8A-4147-A177-3AD203B41FA5}">
                      <a16:colId xmlns:a16="http://schemas.microsoft.com/office/drawing/2014/main" val="703649557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0" i="0" dirty="0">
                        <a:solidFill>
                          <a:schemeClr val="tx1"/>
                        </a:solidFill>
                        <a:latin typeface="DINPro-Regular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CÉL</a:t>
                      </a:r>
                      <a:endParaRPr lang="hu-HU" sz="2000" b="0" i="0" dirty="0">
                        <a:solidFill>
                          <a:schemeClr val="tx1"/>
                        </a:solidFill>
                        <a:latin typeface="DINPro-Regular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BEFEKTETÉSI FORMA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VÉLEMÉNY ERRŐL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A DÖNTÉSRŐL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43738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Varga nagymama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0" i="0" dirty="0"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hu-HU" sz="2000" b="0" i="0" u="none" strike="noStrike" kern="1200" baseline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0" i="0" dirty="0"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04262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Szabó anyuka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0" i="0" dirty="0"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0" i="0" dirty="0">
                        <a:solidFill>
                          <a:schemeClr val="accent4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04748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Kovács apuka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0" i="0" dirty="0"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0" i="0" dirty="0">
                        <a:solidFill>
                          <a:schemeClr val="accent4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4144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Varga apuka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0" i="0" dirty="0"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0" i="0" dirty="0">
                        <a:solidFill>
                          <a:schemeClr val="accent4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820723"/>
                  </a:ext>
                </a:extLst>
              </a:tr>
            </a:tbl>
          </a:graphicData>
        </a:graphic>
      </p:graphicFrame>
      <p:sp>
        <p:nvSpPr>
          <p:cNvPr id="13" name="Cím 1">
            <a:extLst>
              <a:ext uri="{FF2B5EF4-FFF2-40B4-BE49-F238E27FC236}">
                <a16:creationId xmlns:a16="http://schemas.microsoft.com/office/drawing/2014/main" id="{1F7BFE32-EA2B-32D1-3015-954A75960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</p:spPr>
        <p:txBody>
          <a:bodyPr/>
          <a:lstStyle/>
          <a:p>
            <a:r>
              <a:rPr lang="hu-HU" dirty="0"/>
              <a:t>4. feladat: </a:t>
            </a:r>
            <a:r>
              <a:rPr lang="hu-HU" b="1" dirty="0">
                <a:effectLst/>
                <a:latin typeface="DINPro-Bold" panose="02000503030000020004" pitchFamily="2" charset="0"/>
              </a:rPr>
              <a:t>De mi legyen a pénzzel?</a:t>
            </a:r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ED9B5FA-91DE-C0C5-FE61-AC94A6645A47}"/>
              </a:ext>
            </a:extLst>
          </p:cNvPr>
          <p:cNvSpPr txBox="1"/>
          <p:nvPr/>
        </p:nvSpPr>
        <p:spPr>
          <a:xfrm>
            <a:off x="2808701" y="1918593"/>
            <a:ext cx="2800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accent4"/>
                </a:solidFill>
                <a:latin typeface="DINPro-Bold" panose="02000503030000020004" pitchFamily="2" charset="0"/>
              </a:rPr>
              <a:t>a tetőtér</a:t>
            </a:r>
          </a:p>
          <a:p>
            <a:r>
              <a:rPr lang="hu-HU" sz="2000" b="1" dirty="0">
                <a:solidFill>
                  <a:schemeClr val="accent4"/>
                </a:solidFill>
                <a:latin typeface="DINPro-Bold" panose="02000503030000020004" pitchFamily="2" charset="0"/>
              </a:rPr>
              <a:t>beépítése</a:t>
            </a:r>
            <a:endParaRPr lang="hu-HU" sz="2000" b="1" u="none" strike="noStrike" kern="1200" baseline="0" dirty="0">
              <a:solidFill>
                <a:schemeClr val="accent4"/>
              </a:solidFill>
              <a:latin typeface="DINPro-Bold" panose="02000503030000020004" pitchFamily="2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BCEAB29-F980-EB8B-009B-ECCD47C3D421}"/>
              </a:ext>
            </a:extLst>
          </p:cNvPr>
          <p:cNvSpPr txBox="1"/>
          <p:nvPr/>
        </p:nvSpPr>
        <p:spPr>
          <a:xfrm>
            <a:off x="2809101" y="2616171"/>
            <a:ext cx="2800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tx2"/>
              </a:buClr>
              <a:buSzPct val="120000"/>
            </a:pPr>
            <a:r>
              <a:rPr lang="hu-HU" sz="2000" b="1" dirty="0">
                <a:solidFill>
                  <a:schemeClr val="accent4"/>
                </a:solidFill>
                <a:latin typeface="DINPro-Bold" panose="02000503030000020004" pitchFamily="2" charset="0"/>
              </a:rPr>
              <a:t>a gyerekszoba felújítása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E8F390F-A769-41AF-4B0D-3511B219E60A}"/>
              </a:ext>
            </a:extLst>
          </p:cNvPr>
          <p:cNvSpPr txBox="1"/>
          <p:nvPr/>
        </p:nvSpPr>
        <p:spPr>
          <a:xfrm>
            <a:off x="2809099" y="3323290"/>
            <a:ext cx="2800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tx2"/>
              </a:buClr>
              <a:buSzPct val="120000"/>
            </a:pPr>
            <a:r>
              <a:rPr lang="hu-HU" sz="2000" b="1" dirty="0">
                <a:solidFill>
                  <a:schemeClr val="accent4"/>
                </a:solidFill>
                <a:latin typeface="DINPro-Bold" panose="02000503030000020004" pitchFamily="2" charset="0"/>
              </a:rPr>
              <a:t>a </a:t>
            </a:r>
            <a:r>
              <a:rPr lang="hu-HU" sz="2000" b="1">
                <a:solidFill>
                  <a:schemeClr val="accent4"/>
                </a:solidFill>
                <a:latin typeface="DINPro-Bold" panose="02000503030000020004" pitchFamily="2" charset="0"/>
              </a:rPr>
              <a:t>régi autó</a:t>
            </a:r>
            <a:br>
              <a:rPr lang="hu-HU" sz="2000" b="1">
                <a:solidFill>
                  <a:schemeClr val="accent4"/>
                </a:solidFill>
                <a:latin typeface="DINPro-Bold" panose="02000503030000020004" pitchFamily="2" charset="0"/>
              </a:rPr>
            </a:br>
            <a:r>
              <a:rPr lang="hu-HU" sz="2000" b="1">
                <a:solidFill>
                  <a:schemeClr val="accent4"/>
                </a:solidFill>
                <a:latin typeface="DINPro-Bold" panose="02000503030000020004" pitchFamily="2" charset="0"/>
              </a:rPr>
              <a:t>lecserélése</a:t>
            </a:r>
            <a:endParaRPr lang="hu-HU" sz="2000" b="1" dirty="0">
              <a:solidFill>
                <a:schemeClr val="accent4"/>
              </a:solidFill>
              <a:latin typeface="DINPro-Bold" panose="02000503030000020004" pitchFamily="2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F6BF2F4-C239-B88C-0F47-61DEA7240BE5}"/>
              </a:ext>
            </a:extLst>
          </p:cNvPr>
          <p:cNvSpPr txBox="1"/>
          <p:nvPr/>
        </p:nvSpPr>
        <p:spPr>
          <a:xfrm>
            <a:off x="2808701" y="4009884"/>
            <a:ext cx="2800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tx2"/>
              </a:buClr>
              <a:buSzPct val="120000"/>
            </a:pPr>
            <a:r>
              <a:rPr lang="hu-HU" sz="2000" b="1" dirty="0">
                <a:solidFill>
                  <a:schemeClr val="accent4"/>
                </a:solidFill>
                <a:latin typeface="DINPro-Bold" panose="02000503030000020004" pitchFamily="2" charset="0"/>
              </a:rPr>
              <a:t>a nyugdíjas évek biztonsága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F217374-C9B7-AD96-520E-441A6F0D1AE7}"/>
              </a:ext>
            </a:extLst>
          </p:cNvPr>
          <p:cNvSpPr txBox="1"/>
          <p:nvPr/>
        </p:nvSpPr>
        <p:spPr>
          <a:xfrm>
            <a:off x="5609569" y="2090092"/>
            <a:ext cx="3553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accent4"/>
                </a:solidFill>
                <a:latin typeface="DINPro-Bold" panose="02000503030000020004" pitchFamily="2" charset="0"/>
              </a:rPr>
              <a:t>eldugja a szekrénybe</a:t>
            </a:r>
            <a:endParaRPr lang="hu-HU" sz="2000" b="1" u="none" strike="noStrike" kern="1200" baseline="0" dirty="0">
              <a:solidFill>
                <a:schemeClr val="accent4"/>
              </a:solidFill>
              <a:latin typeface="DINPro-Bold" panose="02000503030000020004" pitchFamily="2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F165EC63-B7F3-27E0-0B48-F6276EF44416}"/>
              </a:ext>
            </a:extLst>
          </p:cNvPr>
          <p:cNvSpPr txBox="1"/>
          <p:nvPr/>
        </p:nvSpPr>
        <p:spPr>
          <a:xfrm>
            <a:off x="5609568" y="2787190"/>
            <a:ext cx="3553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tx2"/>
              </a:buClr>
              <a:buSzPct val="120000"/>
              <a:defRPr/>
            </a:pPr>
            <a:r>
              <a:rPr lang="hu-HU" sz="2000" b="1" dirty="0">
                <a:solidFill>
                  <a:schemeClr val="accent4"/>
                </a:solidFill>
                <a:latin typeface="DINPro-Bold" panose="02000503030000020004" pitchFamily="2" charset="0"/>
              </a:rPr>
              <a:t>leköti a bankszámlán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49CDC57-510C-0D41-A087-781FFF204539}"/>
              </a:ext>
            </a:extLst>
          </p:cNvPr>
          <p:cNvSpPr txBox="1"/>
          <p:nvPr/>
        </p:nvSpPr>
        <p:spPr>
          <a:xfrm>
            <a:off x="5609567" y="3493459"/>
            <a:ext cx="3553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tx2"/>
              </a:buClr>
              <a:buSzPct val="120000"/>
              <a:defRPr/>
            </a:pPr>
            <a:r>
              <a:rPr lang="hu-HU" sz="2000" b="1" dirty="0">
                <a:solidFill>
                  <a:schemeClr val="accent4"/>
                </a:solidFill>
                <a:latin typeface="DINPro-Bold" panose="02000503030000020004" pitchFamily="2" charset="0"/>
              </a:rPr>
              <a:t>bezárja a páncél­szekrénybe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F5F629F7-0200-555E-E460-CCEBCA228ED7}"/>
              </a:ext>
            </a:extLst>
          </p:cNvPr>
          <p:cNvSpPr txBox="1"/>
          <p:nvPr/>
        </p:nvSpPr>
        <p:spPr>
          <a:xfrm>
            <a:off x="5609566" y="4188846"/>
            <a:ext cx="3553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tx2"/>
              </a:buClr>
              <a:buSzPct val="120000"/>
              <a:defRPr/>
            </a:pPr>
            <a:r>
              <a:rPr lang="hu-HU" sz="2000" b="1" dirty="0">
                <a:solidFill>
                  <a:schemeClr val="accent4"/>
                </a:solidFill>
                <a:latin typeface="DINPro-Bold" panose="02000503030000020004" pitchFamily="2" charset="0"/>
              </a:rPr>
              <a:t>befektetési tanácsot kér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E8E3F922-9643-12AD-4349-2E32C828ABFE}"/>
              </a:ext>
            </a:extLst>
          </p:cNvPr>
          <p:cNvSpPr txBox="1"/>
          <p:nvPr/>
        </p:nvSpPr>
        <p:spPr>
          <a:xfrm>
            <a:off x="609531" y="4911130"/>
            <a:ext cx="1097245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hangingPunct="0">
              <a:spcBef>
                <a:spcPts val="315"/>
              </a:spcBef>
              <a:spcAft>
                <a:spcPts val="315"/>
              </a:spcAft>
            </a:pPr>
            <a:r>
              <a:rPr lang="hu-HU" sz="1600" b="1" dirty="0">
                <a:latin typeface="DINPro-Bold" panose="02000503030000020004" pitchFamily="2" charset="0"/>
              </a:rPr>
              <a:t>Varga nagymama </a:t>
            </a:r>
            <a:r>
              <a:rPr lang="hu-HU" sz="1600" b="1" dirty="0">
                <a:solidFill>
                  <a:srgbClr val="008CCF"/>
                </a:solidFill>
                <a:latin typeface="DINPro-Bold" panose="02000503030000020004" pitchFamily="2" charset="0"/>
              </a:rPr>
              <a:t>pénze nem gyarapszik, mivel azt otthon tartja.</a:t>
            </a:r>
            <a:endParaRPr lang="hu-HU" sz="1600" b="1" dirty="0">
              <a:solidFill>
                <a:srgbClr val="008CCF"/>
              </a:solidFill>
              <a:effectLst/>
              <a:latin typeface="DINPro-Bold" panose="02000503030000020004" pitchFamily="2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C59D1E2-6CCD-9BE5-6ECA-6AE491D5363D}"/>
              </a:ext>
            </a:extLst>
          </p:cNvPr>
          <p:cNvSpPr txBox="1"/>
          <p:nvPr/>
        </p:nvSpPr>
        <p:spPr>
          <a:xfrm>
            <a:off x="609531" y="5228630"/>
            <a:ext cx="1097245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hangingPunct="0">
              <a:spcBef>
                <a:spcPts val="315"/>
              </a:spcBef>
              <a:spcAft>
                <a:spcPts val="315"/>
              </a:spcAft>
            </a:pPr>
            <a:r>
              <a:rPr lang="hu-HU" sz="1600" b="1" dirty="0">
                <a:latin typeface="DINPro-Bold" panose="02000503030000020004" pitchFamily="2" charset="0"/>
              </a:rPr>
              <a:t>Szabó anyuka </a:t>
            </a:r>
            <a:r>
              <a:rPr lang="hu-HU" sz="1600" b="1" dirty="0">
                <a:solidFill>
                  <a:srgbClr val="008CCF"/>
                </a:solidFill>
                <a:latin typeface="DINPro-Bold" panose="02000503030000020004" pitchFamily="2" charset="0"/>
              </a:rPr>
              <a:t>leköti a pénzt, ezért az kamatozni fog. Minél tovább tartja lekötve, annál többet kap vissza.</a:t>
            </a:r>
            <a:endParaRPr lang="hu-HU" sz="1600" b="1" dirty="0">
              <a:solidFill>
                <a:srgbClr val="008CCF"/>
              </a:solidFill>
              <a:effectLst/>
              <a:latin typeface="DINPro-Bold" panose="02000503030000020004" pitchFamily="2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F84BB113-5885-41B1-3959-D7E6CFD8DB9C}"/>
              </a:ext>
            </a:extLst>
          </p:cNvPr>
          <p:cNvSpPr txBox="1"/>
          <p:nvPr/>
        </p:nvSpPr>
        <p:spPr>
          <a:xfrm>
            <a:off x="609531" y="5546130"/>
            <a:ext cx="1097245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hangingPunct="0">
              <a:spcBef>
                <a:spcPts val="315"/>
              </a:spcBef>
              <a:spcAft>
                <a:spcPts val="315"/>
              </a:spcAft>
            </a:pPr>
            <a:r>
              <a:rPr lang="hu-HU" sz="1600" b="1" dirty="0">
                <a:latin typeface="DINPro-Bold" panose="02000503030000020004" pitchFamily="2" charset="0"/>
              </a:rPr>
              <a:t>Kovács apuka </a:t>
            </a:r>
            <a:r>
              <a:rPr lang="hu-HU" sz="1600" b="1" dirty="0">
                <a:solidFill>
                  <a:srgbClr val="008CCF"/>
                </a:solidFill>
                <a:latin typeface="DINPro-Bold" panose="02000503030000020004" pitchFamily="2" charset="0"/>
              </a:rPr>
              <a:t>pénze sem gyarapszik, mivel ő is otthon tartja azt.</a:t>
            </a:r>
            <a:endParaRPr lang="hu-HU" sz="1600" b="1" dirty="0">
              <a:solidFill>
                <a:srgbClr val="008CCF"/>
              </a:solidFill>
              <a:effectLst/>
              <a:latin typeface="DINPro-Bold" panose="02000503030000020004" pitchFamily="2" charset="0"/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29B4A764-B192-3783-1FD7-FA39F2FFB89C}"/>
              </a:ext>
            </a:extLst>
          </p:cNvPr>
          <p:cNvSpPr txBox="1"/>
          <p:nvPr/>
        </p:nvSpPr>
        <p:spPr>
          <a:xfrm>
            <a:off x="609531" y="5863630"/>
            <a:ext cx="1097245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hangingPunct="0">
              <a:spcBef>
                <a:spcPts val="315"/>
              </a:spcBef>
              <a:spcAft>
                <a:spcPts val="315"/>
              </a:spcAft>
            </a:pPr>
            <a:r>
              <a:rPr lang="hu-HU" sz="1600" b="1" dirty="0">
                <a:latin typeface="DINPro-Bold" panose="02000503030000020004" pitchFamily="2" charset="0"/>
              </a:rPr>
              <a:t>Varga apuka </a:t>
            </a:r>
            <a:r>
              <a:rPr lang="hu-HU" sz="1600" b="1" dirty="0">
                <a:solidFill>
                  <a:srgbClr val="008CCF"/>
                </a:solidFill>
                <a:latin typeface="DINPro-Bold" panose="02000503030000020004" pitchFamily="2" charset="0"/>
              </a:rPr>
              <a:t>Szabó anyukához hasonlóan tervez, de ő szakemberhez fordul. Ez nagyon jó ötlet, hiszen így tudomást szerez olyan lehetőségekről, amelyek segítségé­vel megtakarítása növekedhet. Ezeket a lehetőségeket nevezzük befektetéseknek.</a:t>
            </a:r>
            <a:endParaRPr lang="hu-HU" sz="1600" b="1" dirty="0">
              <a:solidFill>
                <a:srgbClr val="008CCF"/>
              </a:solidFill>
              <a:effectLst/>
              <a:latin typeface="DINPro-Bold" panose="02000503030000020004" pitchFamily="2" charset="0"/>
            </a:endParaRPr>
          </a:p>
        </p:txBody>
      </p:sp>
      <p:pic>
        <p:nvPicPr>
          <p:cNvPr id="23" name="Kép 22" descr="A képen rajzfilm, hangulatjel, sárga, Borostyán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51C21F8-9BBA-F9BC-EEB7-B33D810BC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908" y="2017528"/>
            <a:ext cx="533400" cy="53340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12012A40-80BF-D4D2-D824-940BBA422D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131908" y="2703414"/>
            <a:ext cx="533400" cy="533400"/>
          </a:xfrm>
          <a:prstGeom prst="rect">
            <a:avLst/>
          </a:prstGeom>
        </p:spPr>
      </p:pic>
      <p:pic>
        <p:nvPicPr>
          <p:cNvPr id="25" name="Kép 24" descr="A képen rajzfilm, hangulatjel, sárga, Borostyán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5E07984-2679-319F-7516-B14C65290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908" y="3420895"/>
            <a:ext cx="533400" cy="533400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DD708262-5925-7B73-1FA5-5E4B50448F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131908" y="4122201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7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F44B6-9770-1BFC-E3EC-AD7BA4BB5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áblázat 9">
            <a:extLst>
              <a:ext uri="{FF2B5EF4-FFF2-40B4-BE49-F238E27FC236}">
                <a16:creationId xmlns:a16="http://schemas.microsoft.com/office/drawing/2014/main" id="{999D3F86-8FA0-B99C-45B3-CC6570415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330941"/>
              </p:ext>
            </p:extLst>
          </p:nvPr>
        </p:nvGraphicFramePr>
        <p:xfrm>
          <a:off x="610018" y="1228726"/>
          <a:ext cx="10980622" cy="537819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95082">
                  <a:extLst>
                    <a:ext uri="{9D8B030D-6E8A-4147-A177-3AD203B41FA5}">
                      <a16:colId xmlns:a16="http://schemas.microsoft.com/office/drawing/2014/main" val="658502721"/>
                    </a:ext>
                  </a:extLst>
                </a:gridCol>
                <a:gridCol w="2221385">
                  <a:extLst>
                    <a:ext uri="{9D8B030D-6E8A-4147-A177-3AD203B41FA5}">
                      <a16:colId xmlns:a16="http://schemas.microsoft.com/office/drawing/2014/main" val="3112797264"/>
                    </a:ext>
                  </a:extLst>
                </a:gridCol>
                <a:gridCol w="2221385">
                  <a:extLst>
                    <a:ext uri="{9D8B030D-6E8A-4147-A177-3AD203B41FA5}">
                      <a16:colId xmlns:a16="http://schemas.microsoft.com/office/drawing/2014/main" val="1238115258"/>
                    </a:ext>
                  </a:extLst>
                </a:gridCol>
                <a:gridCol w="2221385">
                  <a:extLst>
                    <a:ext uri="{9D8B030D-6E8A-4147-A177-3AD203B41FA5}">
                      <a16:colId xmlns:a16="http://schemas.microsoft.com/office/drawing/2014/main" val="3616926047"/>
                    </a:ext>
                  </a:extLst>
                </a:gridCol>
                <a:gridCol w="2221385">
                  <a:extLst>
                    <a:ext uri="{9D8B030D-6E8A-4147-A177-3AD203B41FA5}">
                      <a16:colId xmlns:a16="http://schemas.microsoft.com/office/drawing/2014/main" val="703649557"/>
                    </a:ext>
                  </a:extLst>
                </a:gridCol>
              </a:tblGrid>
              <a:tr h="618250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1600" b="1" i="0" dirty="0">
                          <a:solidFill>
                            <a:schemeClr val="bg1"/>
                          </a:solidFill>
                          <a:latin typeface="DINPro-Bold" panose="02000503030000020004" pitchFamily="2" charset="0"/>
                        </a:rPr>
                        <a:t>A PÉNZÜGYI BEFEK-TETÉS FORMÁJA</a:t>
                      </a:r>
                      <a:endParaRPr lang="hu-HU" sz="1600" b="0" i="0" dirty="0">
                        <a:solidFill>
                          <a:schemeClr val="bg1"/>
                        </a:solidFill>
                        <a:latin typeface="DINPro-Regular" panose="02000503030000020004" pitchFamily="2" charset="0"/>
                      </a:endParaRPr>
                    </a:p>
                  </a:txBody>
                  <a:tcPr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  <a:t>Bankbetét típusú vagy folyószámla-lekötés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  <a:t>Állam­papír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  <a:t>Önkéntes</a:t>
                      </a:r>
                      <a:br>
                        <a:rPr lang="hu-HU" sz="16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</a:br>
                      <a:r>
                        <a:rPr lang="hu-HU" sz="16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  <a:t>nyugdíj­pénztár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  <a:t>Babakötvény (külön-leges állampapír)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43738"/>
                  </a:ext>
                </a:extLst>
              </a:tr>
              <a:tr h="379594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1600" b="1" i="0" dirty="0">
                          <a:solidFill>
                            <a:schemeClr val="bg1"/>
                          </a:solidFill>
                          <a:latin typeface="DINPro-Bold" panose="02000503030000020004" pitchFamily="2" charset="0"/>
                        </a:rPr>
                        <a:t>JELLEMZŐ IDŐTÁV</a:t>
                      </a:r>
                    </a:p>
                  </a:txBody>
                  <a:tcPr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0" i="0" u="none" strike="noStrike" kern="1200" baseline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1–12 hónap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0" i="0" u="none" strike="noStrike" kern="1200" baseline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3 hónap és 10 év között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0" i="0" u="none" strike="noStrike" kern="1200" baseline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min. 10 év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18 éves korig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042627"/>
                  </a:ext>
                </a:extLst>
              </a:tr>
              <a:tr h="856906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1600" b="1" i="0" dirty="0">
                          <a:solidFill>
                            <a:schemeClr val="bg1"/>
                          </a:solidFill>
                          <a:latin typeface="DINPro-Bold" panose="02000503030000020004" pitchFamily="2" charset="0"/>
                        </a:rPr>
                        <a:t>A MEGTAK­ARÍ­TÁS ÖSSZEGE</a:t>
                      </a:r>
                    </a:p>
                  </a:txBody>
                  <a:tcPr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néhány ezer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forinttól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néhány ezer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forinttól bármeddig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néhány ezer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forinttól bármeddig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néhány ezer forinttól évi maximum</a:t>
                      </a:r>
                      <a:b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</a:b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1,2 millió forintig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047481"/>
                  </a:ext>
                </a:extLst>
              </a:tr>
              <a:tr h="618250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1600" b="1" i="0" dirty="0">
                          <a:solidFill>
                            <a:schemeClr val="bg1"/>
                          </a:solidFill>
                          <a:latin typeface="DINPro-Bold" panose="02000503030000020004" pitchFamily="2" charset="0"/>
                        </a:rPr>
                        <a:t>A MEGTAKARÍ­TÁS GYAKORISÁGA</a:t>
                      </a:r>
                    </a:p>
                  </a:txBody>
                  <a:tcPr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bármikor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bármikor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havonta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bármikor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41441"/>
                  </a:ext>
                </a:extLst>
              </a:tr>
              <a:tr h="950492">
                <a:tc rowSpan="3"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1600" b="1" i="0" dirty="0">
                          <a:solidFill>
                            <a:schemeClr val="bg1"/>
                          </a:solidFill>
                          <a:latin typeface="DINPro-Bold" panose="02000503030000020004" pitchFamily="2" charset="0"/>
                        </a:rPr>
                        <a:t>PÉLDÁK</a:t>
                      </a:r>
                    </a:p>
                  </a:txBody>
                  <a:tcPr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820723"/>
                  </a:ext>
                </a:extLst>
              </a:tr>
              <a:tr h="950492">
                <a:tc vMerge="1"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1600" b="1" i="0" dirty="0">
                        <a:solidFill>
                          <a:schemeClr val="bg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marT="81720" marB="8172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8394"/>
                  </a:ext>
                </a:extLst>
              </a:tr>
              <a:tr h="950492">
                <a:tc vMerge="1"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1600" b="1" i="0" dirty="0">
                        <a:solidFill>
                          <a:schemeClr val="bg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marT="81720" marB="8172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371414"/>
                  </a:ext>
                </a:extLst>
              </a:tr>
            </a:tbl>
          </a:graphicData>
        </a:graphic>
      </p:graphicFrame>
      <p:sp>
        <p:nvSpPr>
          <p:cNvPr id="13" name="Cím 1">
            <a:extLst>
              <a:ext uri="{FF2B5EF4-FFF2-40B4-BE49-F238E27FC236}">
                <a16:creationId xmlns:a16="http://schemas.microsoft.com/office/drawing/2014/main" id="{C4F534A3-A055-C772-2DCC-3B97EA1D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</p:spPr>
        <p:txBody>
          <a:bodyPr/>
          <a:lstStyle/>
          <a:p>
            <a:r>
              <a:rPr lang="hu-HU" dirty="0"/>
              <a:t>5. feladat: </a:t>
            </a:r>
            <a:r>
              <a:rPr lang="hu-HU" b="1" dirty="0">
                <a:effectLst/>
                <a:latin typeface="DINPro-Bold" panose="02000503030000020004" pitchFamily="2" charset="0"/>
              </a:rPr>
              <a:t>Befektetések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8689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75BCE-3DC4-E69C-6656-BD6873C70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áblázat 9">
            <a:extLst>
              <a:ext uri="{FF2B5EF4-FFF2-40B4-BE49-F238E27FC236}">
                <a16:creationId xmlns:a16="http://schemas.microsoft.com/office/drawing/2014/main" id="{7A67CABC-B6F1-F4BD-90E5-A2F03FFF5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413761"/>
              </p:ext>
            </p:extLst>
          </p:nvPr>
        </p:nvGraphicFramePr>
        <p:xfrm>
          <a:off x="610018" y="1228726"/>
          <a:ext cx="10980622" cy="537819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95082">
                  <a:extLst>
                    <a:ext uri="{9D8B030D-6E8A-4147-A177-3AD203B41FA5}">
                      <a16:colId xmlns:a16="http://schemas.microsoft.com/office/drawing/2014/main" val="658502721"/>
                    </a:ext>
                  </a:extLst>
                </a:gridCol>
                <a:gridCol w="2221385">
                  <a:extLst>
                    <a:ext uri="{9D8B030D-6E8A-4147-A177-3AD203B41FA5}">
                      <a16:colId xmlns:a16="http://schemas.microsoft.com/office/drawing/2014/main" val="3112797264"/>
                    </a:ext>
                  </a:extLst>
                </a:gridCol>
                <a:gridCol w="2221385">
                  <a:extLst>
                    <a:ext uri="{9D8B030D-6E8A-4147-A177-3AD203B41FA5}">
                      <a16:colId xmlns:a16="http://schemas.microsoft.com/office/drawing/2014/main" val="1238115258"/>
                    </a:ext>
                  </a:extLst>
                </a:gridCol>
                <a:gridCol w="2221385">
                  <a:extLst>
                    <a:ext uri="{9D8B030D-6E8A-4147-A177-3AD203B41FA5}">
                      <a16:colId xmlns:a16="http://schemas.microsoft.com/office/drawing/2014/main" val="3616926047"/>
                    </a:ext>
                  </a:extLst>
                </a:gridCol>
                <a:gridCol w="2221385">
                  <a:extLst>
                    <a:ext uri="{9D8B030D-6E8A-4147-A177-3AD203B41FA5}">
                      <a16:colId xmlns:a16="http://schemas.microsoft.com/office/drawing/2014/main" val="703649557"/>
                    </a:ext>
                  </a:extLst>
                </a:gridCol>
              </a:tblGrid>
              <a:tr h="618250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1600" b="1" i="0" dirty="0">
                          <a:solidFill>
                            <a:schemeClr val="bg1"/>
                          </a:solidFill>
                          <a:latin typeface="DINPro-Bold" panose="02000503030000020004" pitchFamily="2" charset="0"/>
                        </a:rPr>
                        <a:t>A PÉNZÜGYI BEFEK-TETÉS FORMÁJA</a:t>
                      </a:r>
                      <a:endParaRPr lang="hu-HU" sz="1600" b="0" i="0" dirty="0">
                        <a:solidFill>
                          <a:schemeClr val="bg1"/>
                        </a:solidFill>
                        <a:latin typeface="DINPro-Regular" panose="02000503030000020004" pitchFamily="2" charset="0"/>
                      </a:endParaRPr>
                    </a:p>
                  </a:txBody>
                  <a:tcPr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  <a:t>Bankbetét típusú vagy folyószámla-lekötés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  <a:t>Állam­papír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  <a:t>Önkéntes</a:t>
                      </a:r>
                      <a:br>
                        <a:rPr lang="hu-HU" sz="16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</a:br>
                      <a:r>
                        <a:rPr lang="hu-HU" sz="16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  <a:t>nyugdíj­pénztár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  <a:t>Babakötvény (külön-leges állampapír)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43738"/>
                  </a:ext>
                </a:extLst>
              </a:tr>
              <a:tr h="379594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1600" b="1" i="0" dirty="0">
                          <a:solidFill>
                            <a:schemeClr val="bg1"/>
                          </a:solidFill>
                          <a:latin typeface="DINPro-Bold" panose="02000503030000020004" pitchFamily="2" charset="0"/>
                        </a:rPr>
                        <a:t>JELLEMZŐ IDŐTÁV</a:t>
                      </a:r>
                    </a:p>
                  </a:txBody>
                  <a:tcPr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0" i="0" u="none" strike="noStrike" kern="1200" baseline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1–12 hónap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0" i="0" u="none" strike="noStrike" kern="1200" baseline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3 hónap és 10 év között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600" b="0" i="0" u="none" strike="noStrike" kern="1200" baseline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min. 10 év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18 éves korig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042627"/>
                  </a:ext>
                </a:extLst>
              </a:tr>
              <a:tr h="856906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1600" b="1" i="0" dirty="0">
                          <a:solidFill>
                            <a:schemeClr val="bg1"/>
                          </a:solidFill>
                          <a:latin typeface="DINPro-Bold" panose="02000503030000020004" pitchFamily="2" charset="0"/>
                        </a:rPr>
                        <a:t>A MEGTAK­ARÍ­TÁS ÖSSZEGE</a:t>
                      </a:r>
                    </a:p>
                  </a:txBody>
                  <a:tcPr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néhány ezer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forinttól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néhány ezer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forinttól bármeddig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néhány ezer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forinttól bármeddig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néhány ezer forinttól évi maximum</a:t>
                      </a:r>
                      <a:b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</a:b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1,2 millió forintig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047481"/>
                  </a:ext>
                </a:extLst>
              </a:tr>
              <a:tr h="618250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1600" b="1" i="0" dirty="0">
                          <a:solidFill>
                            <a:schemeClr val="bg1"/>
                          </a:solidFill>
                          <a:latin typeface="DINPro-Bold" panose="02000503030000020004" pitchFamily="2" charset="0"/>
                        </a:rPr>
                        <a:t>A MEGTAKARÍ­TÁS GYAKORISÁGA</a:t>
                      </a:r>
                    </a:p>
                  </a:txBody>
                  <a:tcPr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bármikor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bármikor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havonta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16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bármikor</a:t>
                      </a: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41441"/>
                  </a:ext>
                </a:extLst>
              </a:tr>
              <a:tr h="950492">
                <a:tc rowSpan="3"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1600" b="1" i="0" dirty="0">
                          <a:solidFill>
                            <a:schemeClr val="bg1"/>
                          </a:solidFill>
                          <a:latin typeface="DINPro-Bold" panose="02000503030000020004" pitchFamily="2" charset="0"/>
                        </a:rPr>
                        <a:t>PÉLDÁK</a:t>
                      </a:r>
                    </a:p>
                  </a:txBody>
                  <a:tcPr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820723"/>
                  </a:ext>
                </a:extLst>
              </a:tr>
              <a:tr h="950492">
                <a:tc vMerge="1"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1600" b="1" i="0" dirty="0">
                        <a:solidFill>
                          <a:schemeClr val="bg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marT="81720" marB="8172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8394"/>
                  </a:ext>
                </a:extLst>
              </a:tr>
              <a:tr h="950492">
                <a:tc vMerge="1"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1600" b="1" i="0" dirty="0">
                        <a:solidFill>
                          <a:schemeClr val="bg1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marT="81720" marB="8172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1600" b="0" i="0" dirty="0">
                        <a:solidFill>
                          <a:schemeClr val="tx1"/>
                        </a:solidFill>
                        <a:latin typeface="DINPro-Medium" panose="02000503030000020004" pitchFamily="2" charset="0"/>
                      </a:endParaRPr>
                    </a:p>
                  </a:txBody>
                  <a:tcPr marL="45720" marR="45720" marT="72000" marB="7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371414"/>
                  </a:ext>
                </a:extLst>
              </a:tr>
            </a:tbl>
          </a:graphicData>
        </a:graphic>
      </p:graphicFrame>
      <p:sp>
        <p:nvSpPr>
          <p:cNvPr id="13" name="Cím 1">
            <a:extLst>
              <a:ext uri="{FF2B5EF4-FFF2-40B4-BE49-F238E27FC236}">
                <a16:creationId xmlns:a16="http://schemas.microsoft.com/office/drawing/2014/main" id="{7C334D95-0CBB-7E2D-91B3-9CD9AE63B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</p:spPr>
        <p:txBody>
          <a:bodyPr/>
          <a:lstStyle/>
          <a:p>
            <a:r>
              <a:rPr lang="hu-HU" dirty="0"/>
              <a:t>5. feladat: </a:t>
            </a:r>
            <a:r>
              <a:rPr lang="hu-HU" b="1" dirty="0">
                <a:effectLst/>
                <a:latin typeface="DINPro-Bold" panose="02000503030000020004" pitchFamily="2" charset="0"/>
              </a:rPr>
              <a:t>Befektetések (lehetséges megoldás)</a:t>
            </a:r>
            <a:endParaRPr lang="hu-HU" dirty="0"/>
          </a:p>
        </p:txBody>
      </p:sp>
      <p:grpSp>
        <p:nvGrpSpPr>
          <p:cNvPr id="41" name="Csoportba foglalás 40">
            <a:extLst>
              <a:ext uri="{FF2B5EF4-FFF2-40B4-BE49-F238E27FC236}">
                <a16:creationId xmlns:a16="http://schemas.microsoft.com/office/drawing/2014/main" id="{D5D451D3-A1CC-3707-848D-9FC2C03AFA23}"/>
              </a:ext>
            </a:extLst>
          </p:cNvPr>
          <p:cNvGrpSpPr/>
          <p:nvPr/>
        </p:nvGrpSpPr>
        <p:grpSpPr>
          <a:xfrm>
            <a:off x="2709041" y="3768925"/>
            <a:ext cx="8868391" cy="2828094"/>
            <a:chOff x="2709041" y="3768925"/>
            <a:chExt cx="8868391" cy="2828094"/>
          </a:xfrm>
        </p:grpSpPr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id="{DA6E15E8-304B-C958-5A1D-152D6B736016}"/>
                </a:ext>
              </a:extLst>
            </p:cNvPr>
            <p:cNvGrpSpPr/>
            <p:nvPr/>
          </p:nvGrpSpPr>
          <p:grpSpPr>
            <a:xfrm>
              <a:off x="2709041" y="3769024"/>
              <a:ext cx="2218558" cy="928800"/>
              <a:chOff x="2709041" y="3765723"/>
              <a:chExt cx="2218558" cy="928800"/>
            </a:xfrm>
          </p:grpSpPr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6053AF95-48F7-329E-F8DB-B32F9E6D82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9041" y="3765723"/>
                <a:ext cx="999358" cy="928800"/>
              </a:xfrm>
              <a:prstGeom prst="rect">
                <a:avLst/>
              </a:prstGeom>
              <a:noFill/>
            </p:spPr>
            <p:txBody>
              <a:bodyPr wrap="square" lIns="36000" tIns="0" rIns="54000" bIns="0" anchor="ctr" anchorCtr="0">
                <a:noAutofit/>
              </a:bodyPr>
              <a:lstStyle/>
              <a:p>
                <a:pPr algn="r" hangingPunct="0"/>
                <a:r>
                  <a:rPr lang="hu-HU" sz="1600" b="1" dirty="0" err="1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moso-gatógép</a:t>
                </a:r>
                <a:r>
                  <a:rPr lang="hu-HU" sz="1600" b="1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 vásárlása</a:t>
                </a:r>
              </a:p>
            </p:txBody>
          </p:sp>
          <p:pic>
            <p:nvPicPr>
              <p:cNvPr id="4" name="Kép 3">
                <a:extLst>
                  <a:ext uri="{FF2B5EF4-FFF2-40B4-BE49-F238E27FC236}">
                    <a16:creationId xmlns:a16="http://schemas.microsoft.com/office/drawing/2014/main" id="{2C3FF80E-8050-76DC-0C90-BE7146EA3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3708399" y="3765723"/>
                <a:ext cx="1219200" cy="927100"/>
              </a:xfrm>
              <a:prstGeom prst="rect">
                <a:avLst/>
              </a:prstGeom>
            </p:spPr>
          </p:pic>
        </p:grpSp>
        <p:grpSp>
          <p:nvGrpSpPr>
            <p:cNvPr id="6" name="Csoportba foglalás 5">
              <a:extLst>
                <a:ext uri="{FF2B5EF4-FFF2-40B4-BE49-F238E27FC236}">
                  <a16:creationId xmlns:a16="http://schemas.microsoft.com/office/drawing/2014/main" id="{F254A5EB-C842-BAB3-4C6B-F93FA111A98F}"/>
                </a:ext>
              </a:extLst>
            </p:cNvPr>
            <p:cNvGrpSpPr/>
            <p:nvPr/>
          </p:nvGrpSpPr>
          <p:grpSpPr>
            <a:xfrm>
              <a:off x="2709041" y="4718621"/>
              <a:ext cx="2218558" cy="928800"/>
              <a:chOff x="2709041" y="3765723"/>
              <a:chExt cx="2218558" cy="928800"/>
            </a:xfrm>
          </p:grpSpPr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364004CD-9813-627C-8AFA-604B1794D7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9041" y="3765723"/>
                <a:ext cx="999358" cy="928800"/>
              </a:xfrm>
              <a:prstGeom prst="rect">
                <a:avLst/>
              </a:prstGeom>
              <a:noFill/>
            </p:spPr>
            <p:txBody>
              <a:bodyPr wrap="square" lIns="36000" tIns="0" rIns="54000" bIns="0" anchor="ctr" anchorCtr="0">
                <a:noAutofit/>
              </a:bodyPr>
              <a:lstStyle/>
              <a:p>
                <a:pPr algn="r" hangingPunct="0"/>
                <a:r>
                  <a:rPr lang="hu-HU" sz="1600" b="1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nyaralás</a:t>
                </a:r>
              </a:p>
            </p:txBody>
          </p:sp>
          <p:pic>
            <p:nvPicPr>
              <p:cNvPr id="8" name="Kép 7">
                <a:extLst>
                  <a:ext uri="{FF2B5EF4-FFF2-40B4-BE49-F238E27FC236}">
                    <a16:creationId xmlns:a16="http://schemas.microsoft.com/office/drawing/2014/main" id="{9C519A6A-1EEB-5B85-22CB-D9A6D4AE4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3708399" y="3765723"/>
                <a:ext cx="1219200" cy="927100"/>
              </a:xfrm>
              <a:prstGeom prst="rect">
                <a:avLst/>
              </a:prstGeom>
            </p:spPr>
          </p:pic>
        </p:grpSp>
        <p:grpSp>
          <p:nvGrpSpPr>
            <p:cNvPr id="9" name="Csoportba foglalás 8">
              <a:extLst>
                <a:ext uri="{FF2B5EF4-FFF2-40B4-BE49-F238E27FC236}">
                  <a16:creationId xmlns:a16="http://schemas.microsoft.com/office/drawing/2014/main" id="{75CDE380-4CDB-45D0-7667-90DF4B8A3F03}"/>
                </a:ext>
              </a:extLst>
            </p:cNvPr>
            <p:cNvGrpSpPr/>
            <p:nvPr/>
          </p:nvGrpSpPr>
          <p:grpSpPr>
            <a:xfrm>
              <a:off x="2709041" y="5668219"/>
              <a:ext cx="2218558" cy="928800"/>
              <a:chOff x="2709041" y="3765723"/>
              <a:chExt cx="2218558" cy="928800"/>
            </a:xfrm>
          </p:grpSpPr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4E398B19-5042-DF48-7C9C-E8F97B24E9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9041" y="3765723"/>
                <a:ext cx="999358" cy="928800"/>
              </a:xfrm>
              <a:prstGeom prst="rect">
                <a:avLst/>
              </a:prstGeom>
              <a:noFill/>
            </p:spPr>
            <p:txBody>
              <a:bodyPr wrap="square" lIns="36000" tIns="0" rIns="54000" bIns="0" anchor="ctr" anchorCtr="0">
                <a:noAutofit/>
              </a:bodyPr>
              <a:lstStyle/>
              <a:p>
                <a:pPr algn="r" hangingPunct="0"/>
                <a:r>
                  <a:rPr lang="hu-HU" sz="1600" b="1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laptop vásárlása</a:t>
                </a:r>
              </a:p>
            </p:txBody>
          </p:sp>
          <p:pic>
            <p:nvPicPr>
              <p:cNvPr id="12" name="Kép 11">
                <a:extLst>
                  <a:ext uri="{FF2B5EF4-FFF2-40B4-BE49-F238E27FC236}">
                    <a16:creationId xmlns:a16="http://schemas.microsoft.com/office/drawing/2014/main" id="{9848DA2A-058A-B402-80FA-6B5C05EF2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3708399" y="3765723"/>
                <a:ext cx="1219200" cy="927100"/>
              </a:xfrm>
              <a:prstGeom prst="rect">
                <a:avLst/>
              </a:prstGeom>
            </p:spPr>
          </p:pic>
        </p:grpSp>
        <p:grpSp>
          <p:nvGrpSpPr>
            <p:cNvPr id="14" name="Csoportba foglalás 13">
              <a:extLst>
                <a:ext uri="{FF2B5EF4-FFF2-40B4-BE49-F238E27FC236}">
                  <a16:creationId xmlns:a16="http://schemas.microsoft.com/office/drawing/2014/main" id="{213ABC50-A5B6-46B7-9982-2272D5D157AC}"/>
                </a:ext>
              </a:extLst>
            </p:cNvPr>
            <p:cNvGrpSpPr/>
            <p:nvPr/>
          </p:nvGrpSpPr>
          <p:grpSpPr>
            <a:xfrm>
              <a:off x="4927599" y="3770625"/>
              <a:ext cx="2218558" cy="928800"/>
              <a:chOff x="2709041" y="3765723"/>
              <a:chExt cx="2218558" cy="928800"/>
            </a:xfrm>
          </p:grpSpPr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B5411ACA-4274-5068-77DB-9CE38E3A63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9041" y="3765723"/>
                <a:ext cx="999358" cy="928800"/>
              </a:xfrm>
              <a:prstGeom prst="rect">
                <a:avLst/>
              </a:prstGeom>
              <a:noFill/>
            </p:spPr>
            <p:txBody>
              <a:bodyPr wrap="square" lIns="36000" tIns="0" rIns="54000" bIns="0" anchor="ctr" anchorCtr="0">
                <a:noAutofit/>
              </a:bodyPr>
              <a:lstStyle/>
              <a:p>
                <a:pPr algn="r" hangingPunct="0"/>
                <a:r>
                  <a:rPr lang="hu-HU" sz="1600" b="1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autó vásárlása</a:t>
                </a:r>
              </a:p>
            </p:txBody>
          </p:sp>
          <p:pic>
            <p:nvPicPr>
              <p:cNvPr id="16" name="Kép 15">
                <a:extLst>
                  <a:ext uri="{FF2B5EF4-FFF2-40B4-BE49-F238E27FC236}">
                    <a16:creationId xmlns:a16="http://schemas.microsoft.com/office/drawing/2014/main" id="{93326FE1-8597-F548-CE0F-7B7F78513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3708399" y="3765723"/>
                <a:ext cx="1219200" cy="927100"/>
              </a:xfrm>
              <a:prstGeom prst="rect">
                <a:avLst/>
              </a:prstGeom>
            </p:spPr>
          </p:pic>
        </p:grpSp>
        <p:grpSp>
          <p:nvGrpSpPr>
            <p:cNvPr id="17" name="Csoportba foglalás 16">
              <a:extLst>
                <a:ext uri="{FF2B5EF4-FFF2-40B4-BE49-F238E27FC236}">
                  <a16:creationId xmlns:a16="http://schemas.microsoft.com/office/drawing/2014/main" id="{B5B4D827-FCFD-820B-BBCD-96E19A9177A6}"/>
                </a:ext>
              </a:extLst>
            </p:cNvPr>
            <p:cNvGrpSpPr/>
            <p:nvPr/>
          </p:nvGrpSpPr>
          <p:grpSpPr>
            <a:xfrm>
              <a:off x="4927599" y="4718572"/>
              <a:ext cx="2218558" cy="928800"/>
              <a:chOff x="2709041" y="3765723"/>
              <a:chExt cx="2218558" cy="928800"/>
            </a:xfrm>
          </p:grpSpPr>
          <p:sp>
            <p:nvSpPr>
              <p:cNvPr id="18" name="Szövegdoboz 17">
                <a:extLst>
                  <a:ext uri="{FF2B5EF4-FFF2-40B4-BE49-F238E27FC236}">
                    <a16:creationId xmlns:a16="http://schemas.microsoft.com/office/drawing/2014/main" id="{F71ECC98-3CEB-B92D-DD6B-CD93EEC05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9041" y="3765723"/>
                <a:ext cx="999358" cy="928800"/>
              </a:xfrm>
              <a:prstGeom prst="rect">
                <a:avLst/>
              </a:prstGeom>
              <a:noFill/>
            </p:spPr>
            <p:txBody>
              <a:bodyPr wrap="square" lIns="36000" tIns="0" rIns="54000" bIns="0" anchor="ctr" anchorCtr="0">
                <a:noAutofit/>
              </a:bodyPr>
              <a:lstStyle/>
              <a:p>
                <a:pPr algn="r" hangingPunct="0"/>
                <a:r>
                  <a:rPr lang="hu-HU" sz="1600" b="1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világ körüli utazás</a:t>
                </a:r>
              </a:p>
            </p:txBody>
          </p:sp>
          <p:pic>
            <p:nvPicPr>
              <p:cNvPr id="19" name="Kép 18">
                <a:extLst>
                  <a:ext uri="{FF2B5EF4-FFF2-40B4-BE49-F238E27FC236}">
                    <a16:creationId xmlns:a16="http://schemas.microsoft.com/office/drawing/2014/main" id="{B3E7B266-643C-B0AF-B940-0B598EE8D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3708399" y="3765723"/>
                <a:ext cx="1219200" cy="927100"/>
              </a:xfrm>
              <a:prstGeom prst="rect">
                <a:avLst/>
              </a:prstGeom>
            </p:spPr>
          </p:pic>
        </p:grpSp>
        <p:grpSp>
          <p:nvGrpSpPr>
            <p:cNvPr id="20" name="Csoportba foglalás 19">
              <a:extLst>
                <a:ext uri="{FF2B5EF4-FFF2-40B4-BE49-F238E27FC236}">
                  <a16:creationId xmlns:a16="http://schemas.microsoft.com/office/drawing/2014/main" id="{68CC954F-AA52-91E3-D5FC-5E4312B992BC}"/>
                </a:ext>
              </a:extLst>
            </p:cNvPr>
            <p:cNvGrpSpPr/>
            <p:nvPr/>
          </p:nvGrpSpPr>
          <p:grpSpPr>
            <a:xfrm>
              <a:off x="4927599" y="5666519"/>
              <a:ext cx="2218558" cy="928800"/>
              <a:chOff x="2709041" y="3765723"/>
              <a:chExt cx="2218558" cy="928800"/>
            </a:xfrm>
          </p:grpSpPr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30602501-3D29-0503-1984-709B5D7E46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9041" y="3765723"/>
                <a:ext cx="999358" cy="928800"/>
              </a:xfrm>
              <a:prstGeom prst="rect">
                <a:avLst/>
              </a:prstGeom>
              <a:noFill/>
            </p:spPr>
            <p:txBody>
              <a:bodyPr wrap="square" lIns="36000" tIns="0" rIns="54000" bIns="0" anchor="ctr" anchorCtr="0">
                <a:noAutofit/>
              </a:bodyPr>
              <a:lstStyle/>
              <a:p>
                <a:pPr algn="r" hangingPunct="0"/>
                <a:r>
                  <a:rPr lang="hu-HU" sz="1600" b="1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lakás-felújítás</a:t>
                </a:r>
              </a:p>
            </p:txBody>
          </p:sp>
          <p:pic>
            <p:nvPicPr>
              <p:cNvPr id="22" name="Kép 21">
                <a:extLst>
                  <a:ext uri="{FF2B5EF4-FFF2-40B4-BE49-F238E27FC236}">
                    <a16:creationId xmlns:a16="http://schemas.microsoft.com/office/drawing/2014/main" id="{72C6076D-A5CD-A9F7-37CB-C65849001A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3708399" y="3765723"/>
                <a:ext cx="1219200" cy="927100"/>
              </a:xfrm>
              <a:prstGeom prst="rect">
                <a:avLst/>
              </a:prstGeom>
            </p:spPr>
          </p:pic>
        </p:grpSp>
        <p:grpSp>
          <p:nvGrpSpPr>
            <p:cNvPr id="23" name="Csoportba foglalás 22">
              <a:extLst>
                <a:ext uri="{FF2B5EF4-FFF2-40B4-BE49-F238E27FC236}">
                  <a16:creationId xmlns:a16="http://schemas.microsoft.com/office/drawing/2014/main" id="{7843729D-E453-D3FA-24C1-F4BD1C4D8C4C}"/>
                </a:ext>
              </a:extLst>
            </p:cNvPr>
            <p:cNvGrpSpPr/>
            <p:nvPr/>
          </p:nvGrpSpPr>
          <p:grpSpPr>
            <a:xfrm>
              <a:off x="7149119" y="3768925"/>
              <a:ext cx="2218558" cy="928800"/>
              <a:chOff x="2709041" y="3765723"/>
              <a:chExt cx="2218558" cy="928800"/>
            </a:xfrm>
          </p:grpSpPr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84259A68-4C92-9378-593E-97D6452374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9041" y="3765723"/>
                <a:ext cx="999358" cy="928800"/>
              </a:xfrm>
              <a:prstGeom prst="rect">
                <a:avLst/>
              </a:prstGeom>
              <a:noFill/>
            </p:spPr>
            <p:txBody>
              <a:bodyPr wrap="square" lIns="36000" tIns="0" rIns="54000" bIns="0" anchor="ctr" anchorCtr="0">
                <a:noAutofit/>
              </a:bodyPr>
              <a:lstStyle/>
              <a:p>
                <a:pPr algn="r" hangingPunct="0"/>
                <a:r>
                  <a:rPr lang="hu-HU" sz="1600" b="1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gond-</a:t>
                </a:r>
                <a:r>
                  <a:rPr lang="hu-HU" sz="1600" b="1" dirty="0" err="1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talan</a:t>
                </a:r>
                <a:r>
                  <a:rPr lang="hu-HU" sz="1600" b="1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 öregkor</a:t>
                </a:r>
              </a:p>
            </p:txBody>
          </p:sp>
          <p:pic>
            <p:nvPicPr>
              <p:cNvPr id="25" name="Kép 24">
                <a:extLst>
                  <a:ext uri="{FF2B5EF4-FFF2-40B4-BE49-F238E27FC236}">
                    <a16:creationId xmlns:a16="http://schemas.microsoft.com/office/drawing/2014/main" id="{54EA1567-6F0B-FC9A-3127-F36DFD739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3708399" y="3765723"/>
                <a:ext cx="1219200" cy="927100"/>
              </a:xfrm>
              <a:prstGeom prst="rect">
                <a:avLst/>
              </a:prstGeom>
            </p:spPr>
          </p:pic>
        </p:grpSp>
        <p:grpSp>
          <p:nvGrpSpPr>
            <p:cNvPr id="32" name="Csoportba foglalás 31">
              <a:extLst>
                <a:ext uri="{FF2B5EF4-FFF2-40B4-BE49-F238E27FC236}">
                  <a16:creationId xmlns:a16="http://schemas.microsoft.com/office/drawing/2014/main" id="{E59CCA58-3088-3C8C-B02D-0E37265DABEA}"/>
                </a:ext>
              </a:extLst>
            </p:cNvPr>
            <p:cNvGrpSpPr/>
            <p:nvPr/>
          </p:nvGrpSpPr>
          <p:grpSpPr>
            <a:xfrm>
              <a:off x="9358874" y="3768925"/>
              <a:ext cx="2218558" cy="928800"/>
              <a:chOff x="2709041" y="3765723"/>
              <a:chExt cx="2218558" cy="928800"/>
            </a:xfrm>
          </p:grpSpPr>
          <p:sp>
            <p:nvSpPr>
              <p:cNvPr id="33" name="Szövegdoboz 32">
                <a:extLst>
                  <a:ext uri="{FF2B5EF4-FFF2-40B4-BE49-F238E27FC236}">
                    <a16:creationId xmlns:a16="http://schemas.microsoft.com/office/drawing/2014/main" id="{022C56C7-B7B0-C929-AE4E-E3D9B698DE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9041" y="3765723"/>
                <a:ext cx="999358" cy="928800"/>
              </a:xfrm>
              <a:prstGeom prst="rect">
                <a:avLst/>
              </a:prstGeom>
              <a:noFill/>
            </p:spPr>
            <p:txBody>
              <a:bodyPr wrap="square" lIns="36000" tIns="0" rIns="54000" bIns="0" anchor="ctr" anchorCtr="0">
                <a:noAutofit/>
              </a:bodyPr>
              <a:lstStyle/>
              <a:p>
                <a:pPr algn="r" hangingPunct="0"/>
                <a:r>
                  <a:rPr lang="hu-HU" sz="1600" b="1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tovább-tanulás </a:t>
                </a:r>
                <a:r>
                  <a:rPr lang="hu-HU" sz="1600" b="1" spc="-20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(egyetem, </a:t>
                </a:r>
                <a:r>
                  <a:rPr lang="hu-HU" sz="1600" b="1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főiskola)</a:t>
                </a:r>
              </a:p>
            </p:txBody>
          </p:sp>
          <p:pic>
            <p:nvPicPr>
              <p:cNvPr id="34" name="Kép 33">
                <a:extLst>
                  <a:ext uri="{FF2B5EF4-FFF2-40B4-BE49-F238E27FC236}">
                    <a16:creationId xmlns:a16="http://schemas.microsoft.com/office/drawing/2014/main" id="{451A7406-4B0D-2087-7C9D-13D8C490D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3708399" y="3765723"/>
                <a:ext cx="1219200" cy="927100"/>
              </a:xfrm>
              <a:prstGeom prst="rect">
                <a:avLst/>
              </a:prstGeom>
            </p:spPr>
          </p:pic>
        </p:grpSp>
        <p:grpSp>
          <p:nvGrpSpPr>
            <p:cNvPr id="35" name="Csoportba foglalás 34">
              <a:extLst>
                <a:ext uri="{FF2B5EF4-FFF2-40B4-BE49-F238E27FC236}">
                  <a16:creationId xmlns:a16="http://schemas.microsoft.com/office/drawing/2014/main" id="{297F8225-2AF3-9183-8133-182342508DA6}"/>
                </a:ext>
              </a:extLst>
            </p:cNvPr>
            <p:cNvGrpSpPr/>
            <p:nvPr/>
          </p:nvGrpSpPr>
          <p:grpSpPr>
            <a:xfrm>
              <a:off x="9358874" y="4716872"/>
              <a:ext cx="2218558" cy="928800"/>
              <a:chOff x="2709041" y="3765723"/>
              <a:chExt cx="2218558" cy="928800"/>
            </a:xfrm>
          </p:grpSpPr>
          <p:sp>
            <p:nvSpPr>
              <p:cNvPr id="36" name="Szövegdoboz 35">
                <a:extLst>
                  <a:ext uri="{FF2B5EF4-FFF2-40B4-BE49-F238E27FC236}">
                    <a16:creationId xmlns:a16="http://schemas.microsoft.com/office/drawing/2014/main" id="{49AA8D4E-BA99-9ED7-9784-23401B25F2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9041" y="3765723"/>
                <a:ext cx="999358" cy="928800"/>
              </a:xfrm>
              <a:prstGeom prst="rect">
                <a:avLst/>
              </a:prstGeom>
              <a:noFill/>
            </p:spPr>
            <p:txBody>
              <a:bodyPr wrap="square" lIns="36000" tIns="0" rIns="54000" bIns="0" anchor="ctr" anchorCtr="0">
                <a:noAutofit/>
              </a:bodyPr>
              <a:lstStyle/>
              <a:p>
                <a:pPr algn="r" hangingPunct="0"/>
                <a:r>
                  <a:rPr lang="hu-HU" sz="1600" b="1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jogosít-</a:t>
                </a:r>
                <a:r>
                  <a:rPr lang="hu-HU" sz="1600" b="1" spc="-60" dirty="0" err="1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vány</a:t>
                </a:r>
                <a:r>
                  <a:rPr lang="hu-HU" sz="1600" b="1" spc="-60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 meg</a:t>
                </a:r>
                <a:r>
                  <a:rPr lang="hu-HU" sz="1600" b="1" spc="-10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-</a:t>
                </a:r>
                <a:r>
                  <a:rPr lang="hu-HU" sz="1600" b="1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szerzése</a:t>
                </a:r>
              </a:p>
            </p:txBody>
          </p:sp>
          <p:pic>
            <p:nvPicPr>
              <p:cNvPr id="37" name="Kép 36">
                <a:extLst>
                  <a:ext uri="{FF2B5EF4-FFF2-40B4-BE49-F238E27FC236}">
                    <a16:creationId xmlns:a16="http://schemas.microsoft.com/office/drawing/2014/main" id="{7D5764B2-65B0-76D3-E53D-BA568C8A8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3708399" y="3765723"/>
                <a:ext cx="1219200" cy="927100"/>
              </a:xfrm>
              <a:prstGeom prst="rect">
                <a:avLst/>
              </a:prstGeom>
            </p:spPr>
          </p:pic>
        </p:grpSp>
        <p:grpSp>
          <p:nvGrpSpPr>
            <p:cNvPr id="38" name="Csoportba foglalás 37">
              <a:extLst>
                <a:ext uri="{FF2B5EF4-FFF2-40B4-BE49-F238E27FC236}">
                  <a16:creationId xmlns:a16="http://schemas.microsoft.com/office/drawing/2014/main" id="{8004293C-09CA-F9FD-C208-71FA10D7ED1B}"/>
                </a:ext>
              </a:extLst>
            </p:cNvPr>
            <p:cNvGrpSpPr/>
            <p:nvPr/>
          </p:nvGrpSpPr>
          <p:grpSpPr>
            <a:xfrm>
              <a:off x="9358874" y="5664819"/>
              <a:ext cx="2218558" cy="928800"/>
              <a:chOff x="2709041" y="3765723"/>
              <a:chExt cx="2218558" cy="928800"/>
            </a:xfrm>
          </p:grpSpPr>
          <p:sp>
            <p:nvSpPr>
              <p:cNvPr id="39" name="Szövegdoboz 38">
                <a:extLst>
                  <a:ext uri="{FF2B5EF4-FFF2-40B4-BE49-F238E27FC236}">
                    <a16:creationId xmlns:a16="http://schemas.microsoft.com/office/drawing/2014/main" id="{8CB59608-DA9C-6F6D-82F9-F2C8226947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9041" y="3765723"/>
                <a:ext cx="999358" cy="928800"/>
              </a:xfrm>
              <a:prstGeom prst="rect">
                <a:avLst/>
              </a:prstGeom>
              <a:noFill/>
            </p:spPr>
            <p:txBody>
              <a:bodyPr wrap="square" lIns="36000" tIns="0" rIns="54000" bIns="0" anchor="ctr" anchorCtr="0">
                <a:noAutofit/>
              </a:bodyPr>
              <a:lstStyle/>
              <a:p>
                <a:pPr algn="r" hangingPunct="0"/>
                <a:r>
                  <a:rPr lang="hu-HU" sz="1600" b="1" dirty="0">
                    <a:solidFill>
                      <a:srgbClr val="008CCF"/>
                    </a:solidFill>
                    <a:latin typeface="DINPro-Bold" panose="02000503030000020004" pitchFamily="2" charset="0"/>
                  </a:rPr>
                  <a:t>ház vásárlása</a:t>
                </a:r>
              </a:p>
            </p:txBody>
          </p:sp>
          <p:pic>
            <p:nvPicPr>
              <p:cNvPr id="40" name="Kép 39">
                <a:extLst>
                  <a:ext uri="{FF2B5EF4-FFF2-40B4-BE49-F238E27FC236}">
                    <a16:creationId xmlns:a16="http://schemas.microsoft.com/office/drawing/2014/main" id="{E44949CC-D83C-24F0-FCC0-A76290DC5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3708399" y="3765723"/>
                <a:ext cx="1219200" cy="9271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42286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Csoportba foglalás 35">
            <a:extLst>
              <a:ext uri="{FF2B5EF4-FFF2-40B4-BE49-F238E27FC236}">
                <a16:creationId xmlns:a16="http://schemas.microsoft.com/office/drawing/2014/main" id="{E54A5CAF-C5C5-96E5-8783-8CD02CEA34FC}"/>
              </a:ext>
            </a:extLst>
          </p:cNvPr>
          <p:cNvGrpSpPr/>
          <p:nvPr/>
        </p:nvGrpSpPr>
        <p:grpSpPr>
          <a:xfrm>
            <a:off x="1539889" y="5368762"/>
            <a:ext cx="10050745" cy="723900"/>
            <a:chOff x="1539889" y="4450163"/>
            <a:chExt cx="10050745" cy="723900"/>
          </a:xfrm>
        </p:grpSpPr>
        <p:sp>
          <p:nvSpPr>
            <p:cNvPr id="37" name="Szöveg helye 3">
              <a:extLst>
                <a:ext uri="{FF2B5EF4-FFF2-40B4-BE49-F238E27FC236}">
                  <a16:creationId xmlns:a16="http://schemas.microsoft.com/office/drawing/2014/main" id="{46A8A496-BCC9-2A42-5051-75647DDE94FB}"/>
                </a:ext>
              </a:extLst>
            </p:cNvPr>
            <p:cNvSpPr txBox="1">
              <a:spLocks/>
            </p:cNvSpPr>
            <p:nvPr/>
          </p:nvSpPr>
          <p:spPr>
            <a:xfrm>
              <a:off x="2369168" y="4592183"/>
              <a:ext cx="9221466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2800" b="0" i="0" kern="1200" baseline="0">
                  <a:solidFill>
                    <a:schemeClr val="tx1"/>
                  </a:solidFill>
                  <a:latin typeface="DINPro-Bold" panose="02000503030000020004" pitchFamily="2" charset="0"/>
                  <a:ea typeface="+mn-ea"/>
                  <a:cs typeface="+mn-cs"/>
                </a:defRPr>
              </a:lvl1pPr>
              <a:lvl2pPr marL="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2200" b="0" kern="1200">
                  <a:solidFill>
                    <a:schemeClr val="tx1"/>
                  </a:solidFill>
                  <a:latin typeface="DINPro-Regular" panose="02000503030000020004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DINPro-Regular" panose="02000503030000020004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DINPro-Regular" panose="02000503030000020004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hu-HU" sz="2400" dirty="0"/>
                <a:t>mekkora kockázatot vagyunk hajlandóak vállalni.</a:t>
              </a:r>
            </a:p>
          </p:txBody>
        </p:sp>
        <p:pic>
          <p:nvPicPr>
            <p:cNvPr id="38" name="Kép 37">
              <a:extLst>
                <a:ext uri="{FF2B5EF4-FFF2-40B4-BE49-F238E27FC236}">
                  <a16:creationId xmlns:a16="http://schemas.microsoft.com/office/drawing/2014/main" id="{B08B6498-DB48-44C4-AAA5-9B2F87440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539889" y="4450163"/>
              <a:ext cx="723900" cy="723900"/>
            </a:xfrm>
            <a:prstGeom prst="rect">
              <a:avLst/>
            </a:prstGeom>
          </p:spPr>
        </p:pic>
      </p:grpSp>
      <p:sp>
        <p:nvSpPr>
          <p:cNvPr id="5" name="Cím 1">
            <a:extLst>
              <a:ext uri="{FF2B5EF4-FFF2-40B4-BE49-F238E27FC236}">
                <a16:creationId xmlns:a16="http://schemas.microsoft.com/office/drawing/2014/main" id="{A4488E58-C618-12F1-ECD4-ECF70515F58A}"/>
              </a:ext>
            </a:extLst>
          </p:cNvPr>
          <p:cNvSpPr txBox="1">
            <a:spLocks/>
          </p:cNvSpPr>
          <p:nvPr/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tx1"/>
                </a:solidFill>
                <a:latin typeface="DINPro-Bold" panose="02000503030000020004" pitchFamily="2" charset="0"/>
                <a:ea typeface="+mj-ea"/>
                <a:cs typeface="+mj-cs"/>
              </a:defRPr>
            </a:lvl1pPr>
          </a:lstStyle>
          <a:p>
            <a:r>
              <a:rPr lang="hu-HU" dirty="0"/>
              <a:t>6. feladat: A befektetések jellemzői</a:t>
            </a:r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2E7EC0A9-5F81-2C51-BFF4-4D0C946FF17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39889" y="1162800"/>
            <a:ext cx="10050745" cy="466369"/>
          </a:xfrm>
        </p:spPr>
        <p:txBody>
          <a:bodyPr/>
          <a:lstStyle/>
          <a:p>
            <a:r>
              <a:rPr lang="hu-HU" sz="2400" dirty="0"/>
              <a:t>Befektetéseinket attól függően választjuk meg, hogy</a:t>
            </a:r>
          </a:p>
        </p:txBody>
      </p:sp>
      <p:grpSp>
        <p:nvGrpSpPr>
          <p:cNvPr id="31" name="Csoportba foglalás 30">
            <a:extLst>
              <a:ext uri="{FF2B5EF4-FFF2-40B4-BE49-F238E27FC236}">
                <a16:creationId xmlns:a16="http://schemas.microsoft.com/office/drawing/2014/main" id="{00B45DEF-AB3D-3561-33D2-4751A667ECF4}"/>
              </a:ext>
            </a:extLst>
          </p:cNvPr>
          <p:cNvGrpSpPr/>
          <p:nvPr/>
        </p:nvGrpSpPr>
        <p:grpSpPr>
          <a:xfrm>
            <a:off x="1539889" y="1694363"/>
            <a:ext cx="10043188" cy="723900"/>
            <a:chOff x="1547446" y="1694363"/>
            <a:chExt cx="10043188" cy="723900"/>
          </a:xfrm>
        </p:grpSpPr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AC7673E7-DB86-DEDE-D7FF-CCCE86DC7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47446" y="1694363"/>
              <a:ext cx="723900" cy="723900"/>
            </a:xfrm>
            <a:prstGeom prst="rect">
              <a:avLst/>
            </a:prstGeom>
          </p:spPr>
        </p:pic>
        <p:sp>
          <p:nvSpPr>
            <p:cNvPr id="20" name="Szöveg helye 3">
              <a:extLst>
                <a:ext uri="{FF2B5EF4-FFF2-40B4-BE49-F238E27FC236}">
                  <a16:creationId xmlns:a16="http://schemas.microsoft.com/office/drawing/2014/main" id="{1B34AB5F-847F-058A-AB49-4CE09EC53748}"/>
                </a:ext>
              </a:extLst>
            </p:cNvPr>
            <p:cNvSpPr txBox="1">
              <a:spLocks/>
            </p:cNvSpPr>
            <p:nvPr/>
          </p:nvSpPr>
          <p:spPr>
            <a:xfrm>
              <a:off x="2369168" y="1837124"/>
              <a:ext cx="9221466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2800" b="0" i="0" kern="1200" baseline="0">
                  <a:solidFill>
                    <a:schemeClr val="tx1"/>
                  </a:solidFill>
                  <a:latin typeface="DINPro-Bold" panose="02000503030000020004" pitchFamily="2" charset="0"/>
                  <a:ea typeface="+mn-ea"/>
                  <a:cs typeface="+mn-cs"/>
                </a:defRPr>
              </a:lvl1pPr>
              <a:lvl2pPr marL="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2200" b="0" kern="1200">
                  <a:solidFill>
                    <a:schemeClr val="tx1"/>
                  </a:solidFill>
                  <a:latin typeface="DINPro-Regular" panose="02000503030000020004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DINPro-Regular" panose="02000503030000020004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DINPro-Regular" panose="02000503030000020004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hu-HU" sz="2400" dirty="0"/>
                <a:t>mennyi tartalékolható pénzünk van,</a:t>
              </a:r>
            </a:p>
          </p:txBody>
        </p:sp>
      </p:grpSp>
      <p:grpSp>
        <p:nvGrpSpPr>
          <p:cNvPr id="32" name="Csoportba foglalás 31">
            <a:extLst>
              <a:ext uri="{FF2B5EF4-FFF2-40B4-BE49-F238E27FC236}">
                <a16:creationId xmlns:a16="http://schemas.microsoft.com/office/drawing/2014/main" id="{19AE28A2-C9DA-7ADF-7B06-BCF102C41220}"/>
              </a:ext>
            </a:extLst>
          </p:cNvPr>
          <p:cNvGrpSpPr/>
          <p:nvPr/>
        </p:nvGrpSpPr>
        <p:grpSpPr>
          <a:xfrm>
            <a:off x="1539889" y="2612963"/>
            <a:ext cx="10043188" cy="723900"/>
            <a:chOff x="1547446" y="2612963"/>
            <a:chExt cx="10043188" cy="723900"/>
          </a:xfrm>
        </p:grpSpPr>
        <p:sp>
          <p:nvSpPr>
            <p:cNvPr id="19" name="Szöveg helye 3">
              <a:extLst>
                <a:ext uri="{FF2B5EF4-FFF2-40B4-BE49-F238E27FC236}">
                  <a16:creationId xmlns:a16="http://schemas.microsoft.com/office/drawing/2014/main" id="{0770419A-0DB6-FB9A-1444-BB587A751426}"/>
                </a:ext>
              </a:extLst>
            </p:cNvPr>
            <p:cNvSpPr txBox="1">
              <a:spLocks/>
            </p:cNvSpPr>
            <p:nvPr/>
          </p:nvSpPr>
          <p:spPr>
            <a:xfrm>
              <a:off x="2369168" y="2755477"/>
              <a:ext cx="9221466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2800" b="0" i="0" kern="1200" baseline="0">
                  <a:solidFill>
                    <a:schemeClr val="tx1"/>
                  </a:solidFill>
                  <a:latin typeface="DINPro-Bold" panose="02000503030000020004" pitchFamily="2" charset="0"/>
                  <a:ea typeface="+mn-ea"/>
                  <a:cs typeface="+mn-cs"/>
                </a:defRPr>
              </a:lvl1pPr>
              <a:lvl2pPr marL="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2200" b="0" kern="1200">
                  <a:solidFill>
                    <a:schemeClr val="tx1"/>
                  </a:solidFill>
                  <a:latin typeface="DINPro-Regular" panose="02000503030000020004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DINPro-Regular" panose="02000503030000020004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DINPro-Regular" panose="02000503030000020004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hu-HU" sz="2400" dirty="0"/>
                <a:t>mennyi időre tudunk lemondani a megtakarított pénzünkről,</a:t>
              </a:r>
            </a:p>
          </p:txBody>
        </p:sp>
        <p:pic>
          <p:nvPicPr>
            <p:cNvPr id="28" name="Kép 27">
              <a:extLst>
                <a:ext uri="{FF2B5EF4-FFF2-40B4-BE49-F238E27FC236}">
                  <a16:creationId xmlns:a16="http://schemas.microsoft.com/office/drawing/2014/main" id="{BD0FEADE-AA60-0E9C-8521-DFF4BB707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47446" y="2612963"/>
              <a:ext cx="723900" cy="723900"/>
            </a:xfrm>
            <a:prstGeom prst="rect">
              <a:avLst/>
            </a:prstGeom>
          </p:spPr>
        </p:pic>
      </p:grpSp>
      <p:grpSp>
        <p:nvGrpSpPr>
          <p:cNvPr id="33" name="Csoportba foglalás 32">
            <a:extLst>
              <a:ext uri="{FF2B5EF4-FFF2-40B4-BE49-F238E27FC236}">
                <a16:creationId xmlns:a16="http://schemas.microsoft.com/office/drawing/2014/main" id="{3D5095B2-B9DA-2032-F29F-2A348CC7BC7C}"/>
              </a:ext>
            </a:extLst>
          </p:cNvPr>
          <p:cNvGrpSpPr/>
          <p:nvPr/>
        </p:nvGrpSpPr>
        <p:grpSpPr>
          <a:xfrm>
            <a:off x="1539889" y="3531563"/>
            <a:ext cx="10043188" cy="723900"/>
            <a:chOff x="1547446" y="3531563"/>
            <a:chExt cx="10043188" cy="723900"/>
          </a:xfrm>
        </p:grpSpPr>
        <p:sp>
          <p:nvSpPr>
            <p:cNvPr id="18" name="Szöveg helye 3">
              <a:extLst>
                <a:ext uri="{FF2B5EF4-FFF2-40B4-BE49-F238E27FC236}">
                  <a16:creationId xmlns:a16="http://schemas.microsoft.com/office/drawing/2014/main" id="{8699492F-5A12-FA1D-0CB2-8359FEB381BC}"/>
                </a:ext>
              </a:extLst>
            </p:cNvPr>
            <p:cNvSpPr txBox="1">
              <a:spLocks/>
            </p:cNvSpPr>
            <p:nvPr/>
          </p:nvSpPr>
          <p:spPr>
            <a:xfrm>
              <a:off x="2369168" y="3673830"/>
              <a:ext cx="9221466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2800" b="0" i="0" kern="1200" baseline="0">
                  <a:solidFill>
                    <a:schemeClr val="tx1"/>
                  </a:solidFill>
                  <a:latin typeface="DINPro-Bold" panose="02000503030000020004" pitchFamily="2" charset="0"/>
                  <a:ea typeface="+mn-ea"/>
                  <a:cs typeface="+mn-cs"/>
                </a:defRPr>
              </a:lvl1pPr>
              <a:lvl2pPr marL="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2200" b="0" kern="1200">
                  <a:solidFill>
                    <a:schemeClr val="tx1"/>
                  </a:solidFill>
                  <a:latin typeface="DINPro-Regular" panose="02000503030000020004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DINPro-Regular" panose="02000503030000020004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DINPro-Regular" panose="02000503030000020004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hu-HU" sz="2400" dirty="0"/>
                <a:t>mi a célunk,</a:t>
              </a:r>
            </a:p>
          </p:txBody>
        </p:sp>
        <p:pic>
          <p:nvPicPr>
            <p:cNvPr id="29" name="Kép 28">
              <a:extLst>
                <a:ext uri="{FF2B5EF4-FFF2-40B4-BE49-F238E27FC236}">
                  <a16:creationId xmlns:a16="http://schemas.microsoft.com/office/drawing/2014/main" id="{B0829B2C-000B-6494-17B1-09882E5EB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547446" y="3531563"/>
              <a:ext cx="723900" cy="723900"/>
            </a:xfrm>
            <a:prstGeom prst="rect">
              <a:avLst/>
            </a:prstGeom>
          </p:spPr>
        </p:pic>
      </p:grpSp>
      <p:grpSp>
        <p:nvGrpSpPr>
          <p:cNvPr id="34" name="Csoportba foglalás 33">
            <a:extLst>
              <a:ext uri="{FF2B5EF4-FFF2-40B4-BE49-F238E27FC236}">
                <a16:creationId xmlns:a16="http://schemas.microsoft.com/office/drawing/2014/main" id="{14CBAE8D-93F3-3725-F747-259A85E1A4CF}"/>
              </a:ext>
            </a:extLst>
          </p:cNvPr>
          <p:cNvGrpSpPr/>
          <p:nvPr/>
        </p:nvGrpSpPr>
        <p:grpSpPr>
          <a:xfrm>
            <a:off x="1539889" y="4450163"/>
            <a:ext cx="10050745" cy="723900"/>
            <a:chOff x="1539889" y="4450163"/>
            <a:chExt cx="10050745" cy="723900"/>
          </a:xfrm>
        </p:grpSpPr>
        <p:sp>
          <p:nvSpPr>
            <p:cNvPr id="17" name="Szöveg helye 3">
              <a:extLst>
                <a:ext uri="{FF2B5EF4-FFF2-40B4-BE49-F238E27FC236}">
                  <a16:creationId xmlns:a16="http://schemas.microsoft.com/office/drawing/2014/main" id="{CF6F4CA5-95E1-2AB9-C83E-9A0DC0BDE6C9}"/>
                </a:ext>
              </a:extLst>
            </p:cNvPr>
            <p:cNvSpPr txBox="1">
              <a:spLocks/>
            </p:cNvSpPr>
            <p:nvPr/>
          </p:nvSpPr>
          <p:spPr>
            <a:xfrm>
              <a:off x="2369168" y="4592183"/>
              <a:ext cx="9221466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2800" b="0" i="0" kern="1200" baseline="0">
                  <a:solidFill>
                    <a:schemeClr val="tx1"/>
                  </a:solidFill>
                  <a:latin typeface="DINPro-Bold" panose="02000503030000020004" pitchFamily="2" charset="0"/>
                  <a:ea typeface="+mn-ea"/>
                  <a:cs typeface="+mn-cs"/>
                </a:defRPr>
              </a:lvl1pPr>
              <a:lvl2pPr marL="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2200" b="0" kern="1200">
                  <a:solidFill>
                    <a:schemeClr val="tx1"/>
                  </a:solidFill>
                  <a:latin typeface="DINPro-Regular" panose="02000503030000020004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DINPro-Regular" panose="02000503030000020004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DINPro-Regular" panose="02000503030000020004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hu-HU" sz="2400" dirty="0"/>
                <a:t>milyen hozamot várunk el,</a:t>
              </a:r>
            </a:p>
          </p:txBody>
        </p:sp>
        <p:pic>
          <p:nvPicPr>
            <p:cNvPr id="30" name="Kép 29">
              <a:extLst>
                <a:ext uri="{FF2B5EF4-FFF2-40B4-BE49-F238E27FC236}">
                  <a16:creationId xmlns:a16="http://schemas.microsoft.com/office/drawing/2014/main" id="{812C843B-DA12-CDB3-37D9-C2D8B2033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539889" y="4450163"/>
              <a:ext cx="723900" cy="723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855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theme/theme1.xml><?xml version="1.0" encoding="utf-8"?>
<a:theme xmlns:a="http://schemas.openxmlformats.org/drawingml/2006/main" name="1_Egyéni tervezés">
  <a:themeElements>
    <a:clrScheme name="Penz7_56">
      <a:dk1>
        <a:srgbClr val="000000"/>
      </a:dk1>
      <a:lt1>
        <a:srgbClr val="FFFFFF"/>
      </a:lt1>
      <a:dk2>
        <a:srgbClr val="EE7034"/>
      </a:dk2>
      <a:lt2>
        <a:srgbClr val="E7E6E6"/>
      </a:lt2>
      <a:accent1>
        <a:srgbClr val="EE7034"/>
      </a:accent1>
      <a:accent2>
        <a:srgbClr val="F8C6AE"/>
      </a:accent2>
      <a:accent3>
        <a:srgbClr val="A5A5A5"/>
      </a:accent3>
      <a:accent4>
        <a:srgbClr val="008CCF"/>
      </a:accent4>
      <a:accent5>
        <a:srgbClr val="00AA9F"/>
      </a:accent5>
      <a:accent6>
        <a:srgbClr val="DE2A8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éma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23743</TotalTime>
  <Words>642</Words>
  <Application>Microsoft Macintosh PowerPoint</Application>
  <PresentationFormat>Szélesvásznú</PresentationFormat>
  <Paragraphs>124</Paragraphs>
  <Slides>8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4" baseType="lpstr">
      <vt:lpstr>Arial</vt:lpstr>
      <vt:lpstr>DINPro-Regular</vt:lpstr>
      <vt:lpstr>Calibri</vt:lpstr>
      <vt:lpstr>DINPro-Bold</vt:lpstr>
      <vt:lpstr>DINPro-Medium</vt:lpstr>
      <vt:lpstr>1_Egyéni tervezés</vt:lpstr>
      <vt:lpstr>Okosan a befektetésekről</vt:lpstr>
      <vt:lpstr>1. feladat: Hogy is állunk anyagilag?</vt:lpstr>
      <vt:lpstr>2. feladat: Mennyi az annyi?</vt:lpstr>
      <vt:lpstr>3. feladat: Pénz áll a házhoz</vt:lpstr>
      <vt:lpstr>4. feladat: De mi legyen a pénzzel?</vt:lpstr>
      <vt:lpstr>5. feladat: Befektetések</vt:lpstr>
      <vt:lpstr>5. feladat: Befektetések (lehetséges megoldás)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Németh Mariann</dc:creator>
  <cp:lastModifiedBy>Németh Mariann</cp:lastModifiedBy>
  <cp:revision>429</cp:revision>
  <dcterms:created xsi:type="dcterms:W3CDTF">2022-12-26T14:20:29Z</dcterms:created>
  <dcterms:modified xsi:type="dcterms:W3CDTF">2025-02-14T12:59:24Z</dcterms:modified>
</cp:coreProperties>
</file>