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1" r:id="rId1"/>
  </p:sldMasterIdLst>
  <p:notesMasterIdLst>
    <p:notesMasterId r:id="rId13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9" r:id="rId9"/>
    <p:sldId id="286" r:id="rId10"/>
    <p:sldId id="300" r:id="rId11"/>
    <p:sldId id="297" r:id="rId12"/>
  </p:sldIdLst>
  <p:sldSz cx="12192000" cy="6858000"/>
  <p:notesSz cx="6858000" cy="9144000"/>
  <p:embeddedFontLst>
    <p:embeddedFont>
      <p:font typeface="DINPro-Bold" panose="02000503030000020004" pitchFamily="2" charset="0"/>
      <p:bold r:id="rId14"/>
    </p:embeddedFont>
    <p:embeddedFont>
      <p:font typeface="DINPro-Medium" panose="02000503030000020004" pitchFamily="2" charset="0"/>
      <p:regular r:id="rId15"/>
    </p:embeddedFont>
    <p:embeddedFont>
      <p:font typeface="DINPro-Regular" panose="02000503030000020004" pitchFamily="2" charset="0"/>
      <p:regular r:id="rId16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310" userDrawn="1">
          <p15:clr>
            <a:srgbClr val="A4A3A4"/>
          </p15:clr>
        </p15:guide>
        <p15:guide id="4" pos="481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A95951-361B-AB86-8F1A-36DB193E6183}" name="Németh Mariann" initials="NM" userId="784b604660f7b7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2"/>
    <p:restoredTop sz="83061"/>
  </p:normalViewPr>
  <p:slideViewPr>
    <p:cSldViewPr snapToGrid="0">
      <p:cViewPr varScale="1">
        <p:scale>
          <a:sx n="91" d="100"/>
          <a:sy n="91" d="100"/>
        </p:scale>
        <p:origin x="1296" y="488"/>
      </p:cViewPr>
      <p:guideLst>
        <p:guide orient="horz" pos="2160"/>
        <p:guide pos="3840"/>
        <p:guide pos="7310"/>
        <p:guide pos="4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15D49-09E0-E344-B63E-73D14721C42B}" type="datetimeFigureOut">
              <a:rPr lang="hu-HU" smtClean="0"/>
              <a:t>2025. 02. 14.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D2F25-8B32-6245-BA7B-DE1DF3FFE0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1558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effectLst/>
                <a:latin typeface="DINPro-Regular" panose="02000503030000020004" pitchFamily="2" charset="0"/>
              </a:rPr>
              <a:t>Ha tartottunk már korábban órát a családi költségvetésről: hogyan csoportosítottuk a kiadásokat?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22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Egy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váratlan kiadást (pl. elromlott háztartási gép) csak kölcsönnel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tudnak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megoldani. Csökkenthetik kiadásaikat, (pl.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felesleges kiadások elkerülés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ével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) vagy növelhetik bevétel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eiket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(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pl.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vezethetnek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háztartási naplót stb.).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11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Okosabban kell gazdálkodniuk, hiszen így eladósodnak. (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Lásd az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előző diánál leírtakat.)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580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Az így megmaradó tartalékot megtakarításnak nevezzük.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Ezt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akár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elkölthetik, de össze is gyűjthetik.</a:t>
            </a:r>
            <a:endParaRPr lang="hu-HU" b="0" dirty="0">
              <a:solidFill>
                <a:srgbClr val="E30E20"/>
              </a:solidFill>
              <a:effectLst/>
              <a:latin typeface="DINPro-Bold" panose="02000503030000020004" pitchFamily="2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041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A megtakarításokat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a felsoroltakon túl számos más célra is fel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lehet használni, de a bankban is hagyhatjuk, hogy kamatozzon és később döntsünk az elköltéséről (felhasználásáról).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907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dirty="0">
                <a:solidFill>
                  <a:srgbClr val="E30E20"/>
                </a:solidFill>
                <a:effectLst/>
                <a:latin typeface="DINPro-Regular" panose="02000503030000020004" pitchFamily="2" charset="0"/>
              </a:rPr>
              <a:t>A táblázat üres celláiba egyéni válaszok kerülnek. Természetesen bármely logikus, helyt­álló gondolat elfogadható. Néhány lehetséges ötlet: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Havi megtakarítási célok: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 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mozi, színház, könyv stb.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Éves megtakarítási célok: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autócsere, lakáskorszerűsítés, utazás stb.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3981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BCF22-3E2F-05FC-7CA3-DF6047C72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EE1F207-9381-DBF0-C598-E7F904FC2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C71583F-9998-6036-6C4F-501409A4B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dirty="0">
                <a:solidFill>
                  <a:srgbClr val="E30E20"/>
                </a:solidFill>
                <a:effectLst/>
                <a:latin typeface="DINPro-Regular" panose="02000503030000020004" pitchFamily="2" charset="0"/>
              </a:rPr>
              <a:t>Egyéni válaszok születnek, természetesen bármely logikus, helytálló gondolat elfogadható. Néhány lehetséges cél: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Regular" panose="02000503030000020004" pitchFamily="2" charset="0"/>
              </a:rPr>
              <a:t>Állampapír:</a:t>
            </a:r>
            <a:r>
              <a:rPr lang="hu-HU" b="1" dirty="0">
                <a:solidFill>
                  <a:srgbClr val="DE2A87"/>
                </a:solidFill>
                <a:effectLst/>
                <a:latin typeface="DINPro-Regular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Regular" panose="02000503030000020004" pitchFamily="2" charset="0"/>
              </a:rPr>
              <a:t>műszaki cikkek, háztartási gépek </a:t>
            </a:r>
            <a:r>
              <a:rPr lang="hu-HU" b="0" dirty="0">
                <a:solidFill>
                  <a:srgbClr val="E30E20"/>
                </a:solidFill>
                <a:effectLst/>
                <a:latin typeface="DINPro-Regular" panose="02000503030000020004" pitchFamily="2" charset="0"/>
              </a:rPr>
              <a:t>vásárlása; lakásfelújítás, utazás, továbbtanulás; autó, lakás, nagyobb ház, nyaraló vásárlása; váratlan helyzetek áthidalása; nyugdíjas korban a megélhetés biztosítása, az életszínvonal fenntartása </a:t>
            </a:r>
            <a:r>
              <a:rPr lang="hu-HU" b="0" dirty="0">
                <a:solidFill>
                  <a:srgbClr val="DE2A87"/>
                </a:solidFill>
                <a:effectLst/>
                <a:latin typeface="DINPro-Regular" panose="02000503030000020004" pitchFamily="2" charset="0"/>
              </a:rPr>
              <a:t>stb.</a:t>
            </a:r>
            <a:endParaRPr lang="hu-HU" b="0" dirty="0">
              <a:solidFill>
                <a:srgbClr val="E30E20"/>
              </a:solidFill>
              <a:effectLst/>
              <a:latin typeface="DINPro-Regular" panose="02000503030000020004" pitchFamily="2" charset="0"/>
            </a:endParaRP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Részvény: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nagyobb ház, nyaraló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vásárlása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, autó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vásárlás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, utazás stb.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Babakötvény: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továbbtanulás, egyetemi tandíj, külföldi tanulás, lakásvásárlás, saját autó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vásárlása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stb.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Bankszámla: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háztartási gépek, tv, számítógép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vásárlása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, utazás, lakásfelújítás, váratlan helyzetek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áthidalása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stb.</a:t>
            </a:r>
          </a:p>
          <a:p>
            <a:pPr algn="just">
              <a:lnSpc>
                <a:spcPts val="975"/>
              </a:lnSpc>
              <a:spcBef>
                <a:spcPts val="315"/>
              </a:spcBef>
              <a:spcAft>
                <a:spcPts val="315"/>
              </a:spcAft>
            </a:pPr>
            <a:r>
              <a:rPr lang="hu-HU" b="1" dirty="0">
                <a:solidFill>
                  <a:srgbClr val="000000"/>
                </a:solidFill>
                <a:effectLst/>
                <a:latin typeface="DINPro-Bold" panose="02000503030000020004" pitchFamily="2" charset="0"/>
              </a:rPr>
              <a:t>Nyugdíjpénztár:</a:t>
            </a:r>
            <a:r>
              <a:rPr lang="hu-HU" b="1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 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alacsony állami nyugdíj kiegészítése (megélhetés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biztosítása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, </a:t>
            </a:r>
            <a:r>
              <a:rPr lang="hu-HU" b="0" dirty="0">
                <a:solidFill>
                  <a:srgbClr val="E30E20"/>
                </a:solidFill>
                <a:effectLst/>
                <a:latin typeface="DINPro-Bold" panose="02000503030000020004" pitchFamily="2" charset="0"/>
              </a:rPr>
              <a:t>életszínvonal fenntartása</a:t>
            </a:r>
            <a:r>
              <a:rPr lang="hu-HU" b="0" dirty="0">
                <a:solidFill>
                  <a:srgbClr val="DE2A87"/>
                </a:solidFill>
                <a:effectLst/>
                <a:latin typeface="DINPro-Bold" panose="02000503030000020004" pitchFamily="2" charset="0"/>
              </a:rPr>
              <a:t>), nyugdíjas korban utazás, lakóhelyváltás stb.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1599FF-402A-38C7-6C9A-DCF72EA8D2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D2F25-8B32-6245-BA7B-DE1DF3FFE0D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2862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D945FE15-AFC1-505F-D106-3ADE1A3B30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CB96D4E-AC8B-357B-04A8-DC7CD2810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6052165"/>
            <a:ext cx="2555875" cy="5032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13" name="Szöveg helye 10">
            <a:extLst>
              <a:ext uri="{FF2B5EF4-FFF2-40B4-BE49-F238E27FC236}">
                <a16:creationId xmlns:a16="http://schemas.microsoft.com/office/drawing/2014/main" id="{1D9D09AF-2F47-AA25-5AB4-E17F0FA953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48223" y="3883395"/>
            <a:ext cx="1381226" cy="44797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None/>
              <a:defRPr sz="2800" b="1" i="0">
                <a:solidFill>
                  <a:schemeClr val="bg1"/>
                </a:solidFill>
                <a:latin typeface="DINPro-Bold" panose="02000503030000020004" pitchFamily="2" charset="0"/>
              </a:defRPr>
            </a:lvl1pPr>
          </a:lstStyle>
          <a:p>
            <a:pPr lvl="0"/>
            <a:r>
              <a:rPr lang="hu-HU" dirty="0"/>
              <a:t>2025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17CBA525-AA00-E0E5-1D8B-EF821273E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648000"/>
            <a:ext cx="5731846" cy="229449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4000" b="1" i="0">
                <a:solidFill>
                  <a:schemeClr val="tx1"/>
                </a:solidFill>
                <a:latin typeface="DINPro-Bold" panose="02000503030000020004" pitchFamily="2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cxnSp>
        <p:nvCxnSpPr>
          <p:cNvPr id="4" name="Egyenes összekötő 3">
            <a:extLst>
              <a:ext uri="{FF2B5EF4-FFF2-40B4-BE49-F238E27FC236}">
                <a16:creationId xmlns:a16="http://schemas.microsoft.com/office/drawing/2014/main" id="{45EEBE96-F4C4-F43E-9F1A-30E8AAA904C1}"/>
              </a:ext>
            </a:extLst>
          </p:cNvPr>
          <p:cNvCxnSpPr>
            <a:cxnSpLocks/>
          </p:cNvCxnSpPr>
          <p:nvPr userDrawn="1"/>
        </p:nvCxnSpPr>
        <p:spPr>
          <a:xfrm>
            <a:off x="540000" y="2022649"/>
            <a:ext cx="4804840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959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helye 1">
            <a:extLst>
              <a:ext uri="{FF2B5EF4-FFF2-40B4-BE49-F238E27FC236}">
                <a16:creationId xmlns:a16="http://schemas.microsoft.com/office/drawing/2014/main" id="{11C498F4-9335-4C51-2E2D-9A9CF0A4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2" name="Alcím 2">
            <a:extLst>
              <a:ext uri="{FF2B5EF4-FFF2-40B4-BE49-F238E27FC236}">
                <a16:creationId xmlns:a16="http://schemas.microsoft.com/office/drawing/2014/main" id="{FCFF4851-F9AA-7BF8-3C9D-69C7A11AB3C4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13" name="Szöveg helye 18">
            <a:extLst>
              <a:ext uri="{FF2B5EF4-FFF2-40B4-BE49-F238E27FC236}">
                <a16:creationId xmlns:a16="http://schemas.microsoft.com/office/drawing/2014/main" id="{D1D80218-C6CB-7E08-CF12-6B5E62827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14600A1A-F0BB-427E-D9F4-82EBA2A4A162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Kép 20">
            <a:extLst>
              <a:ext uri="{FF2B5EF4-FFF2-40B4-BE49-F238E27FC236}">
                <a16:creationId xmlns:a16="http://schemas.microsoft.com/office/drawing/2014/main" id="{988480C7-0F24-DE4E-1E6C-ED7B22D393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ép 25">
            <a:extLst>
              <a:ext uri="{FF2B5EF4-FFF2-40B4-BE49-F238E27FC236}">
                <a16:creationId xmlns:a16="http://schemas.microsoft.com/office/drawing/2014/main" id="{82680784-42A8-A91A-2DAC-5BD017DD9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0" y="3009900"/>
            <a:ext cx="5943600" cy="3848100"/>
          </a:xfrm>
          <a:prstGeom prst="rect">
            <a:avLst/>
          </a:prstGeom>
        </p:spPr>
      </p:pic>
      <p:sp>
        <p:nvSpPr>
          <p:cNvPr id="22" name="Kép helye 21">
            <a:extLst>
              <a:ext uri="{FF2B5EF4-FFF2-40B4-BE49-F238E27FC236}">
                <a16:creationId xmlns:a16="http://schemas.microsoft.com/office/drawing/2014/main" id="{6C256D21-BF9C-0133-051E-4392D0EDD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58188" y="4032250"/>
            <a:ext cx="3611562" cy="267335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7DE2D44B-124C-94ED-EC28-1F16910D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5" name="Alcím 2">
            <a:extLst>
              <a:ext uri="{FF2B5EF4-FFF2-40B4-BE49-F238E27FC236}">
                <a16:creationId xmlns:a16="http://schemas.microsoft.com/office/drawing/2014/main" id="{133FB946-A137-55CF-9AC4-E668A6B48FB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20" name="Szöveg helye 18">
            <a:extLst>
              <a:ext uri="{FF2B5EF4-FFF2-40B4-BE49-F238E27FC236}">
                <a16:creationId xmlns:a16="http://schemas.microsoft.com/office/drawing/2014/main" id="{D8B25AC5-AF02-83F8-4DC0-E1B1A1AF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4204800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BA08096F-6CE0-C712-C863-9F20130A1C43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EA524249-C4EF-C0CA-8674-772150F698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80530905-6A77-C45E-CA34-5F888C7CD1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7602" y="0"/>
            <a:ext cx="6264398" cy="6858000"/>
          </a:xfrm>
          <a:prstGeom prst="rect">
            <a:avLst/>
          </a:prstGeom>
        </p:spPr>
      </p:pic>
      <p:sp>
        <p:nvSpPr>
          <p:cNvPr id="8" name="Cím helye 1">
            <a:extLst>
              <a:ext uri="{FF2B5EF4-FFF2-40B4-BE49-F238E27FC236}">
                <a16:creationId xmlns:a16="http://schemas.microsoft.com/office/drawing/2014/main" id="{7DE2D44B-124C-94ED-EC28-1F16910D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5" name="Alcím 2">
            <a:extLst>
              <a:ext uri="{FF2B5EF4-FFF2-40B4-BE49-F238E27FC236}">
                <a16:creationId xmlns:a16="http://schemas.microsoft.com/office/drawing/2014/main" id="{133FB946-A137-55CF-9AC4-E668A6B48FB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4" y="1980000"/>
            <a:ext cx="5904645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20" name="Szöveg helye 18">
            <a:extLst>
              <a:ext uri="{FF2B5EF4-FFF2-40B4-BE49-F238E27FC236}">
                <a16:creationId xmlns:a16="http://schemas.microsoft.com/office/drawing/2014/main" id="{D8B25AC5-AF02-83F8-4DC0-E1B1A1AF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2813533"/>
            <a:ext cx="5904645" cy="25790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A7EF1D6-B177-3E83-7FFD-2C20647114F8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689872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Kép helye 21">
            <a:extLst>
              <a:ext uri="{FF2B5EF4-FFF2-40B4-BE49-F238E27FC236}">
                <a16:creationId xmlns:a16="http://schemas.microsoft.com/office/drawing/2014/main" id="{DE04D625-AF9A-988E-4BC6-C877A2FCEB9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398000" y="3124800"/>
            <a:ext cx="4500000" cy="3427200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4D9EEDE-F485-E067-FF2E-59C5932749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természet, szivárvány látható&#10;&#10;Automatikusan generált leírás">
            <a:extLst>
              <a:ext uri="{FF2B5EF4-FFF2-40B4-BE49-F238E27FC236}">
                <a16:creationId xmlns:a16="http://schemas.microsoft.com/office/drawing/2014/main" id="{A0978CC5-315D-01ED-195B-3F1FC8E3B4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7997" y="0"/>
            <a:ext cx="5334000" cy="6858000"/>
          </a:xfrm>
          <a:prstGeom prst="rect">
            <a:avLst/>
          </a:prstGeom>
        </p:spPr>
      </p:pic>
      <p:sp>
        <p:nvSpPr>
          <p:cNvPr id="8" name="Cím helye 1">
            <a:extLst>
              <a:ext uri="{FF2B5EF4-FFF2-40B4-BE49-F238E27FC236}">
                <a16:creationId xmlns:a16="http://schemas.microsoft.com/office/drawing/2014/main" id="{7DE2D44B-124C-94ED-EC28-1F16910D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2" name="Kép helye 21">
            <a:extLst>
              <a:ext uri="{FF2B5EF4-FFF2-40B4-BE49-F238E27FC236}">
                <a16:creationId xmlns:a16="http://schemas.microsoft.com/office/drawing/2014/main" id="{A7CF01D6-FBE2-5285-6B47-E8127B498B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9" y="4203700"/>
            <a:ext cx="3512093" cy="23495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latin typeface="DINPro-Bold" panose="02000503030000020004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36127E1-2D57-F3E1-B63D-7ED3CC4F0A2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Szöveg helye 18">
            <a:extLst>
              <a:ext uri="{FF2B5EF4-FFF2-40B4-BE49-F238E27FC236}">
                <a16:creationId xmlns:a16="http://schemas.microsoft.com/office/drawing/2014/main" id="{9B6B837A-6E40-5FE8-B0DE-9362E3236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CE7CA10-A758-E86D-2734-7BAED479CD2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8823775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>
            <a:extLst>
              <a:ext uri="{FF2B5EF4-FFF2-40B4-BE49-F238E27FC236}">
                <a16:creationId xmlns:a16="http://schemas.microsoft.com/office/drawing/2014/main" id="{9F78C0FC-FC60-7CB3-6F53-A8490DC11C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ép helye 21">
            <a:extLst>
              <a:ext uri="{FF2B5EF4-FFF2-40B4-BE49-F238E27FC236}">
                <a16:creationId xmlns:a16="http://schemas.microsoft.com/office/drawing/2014/main" id="{561DAB38-4FF3-B265-32B6-5E3046D4F03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857999" y="-1"/>
            <a:ext cx="5335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latin typeface="DINPro-Bold" panose="02000503030000020004" pitchFamily="2" charset="0"/>
              </a:defRPr>
            </a:lvl1pPr>
          </a:lstStyle>
          <a:p>
            <a:endParaRPr lang="hu-HU" dirty="0"/>
          </a:p>
        </p:txBody>
      </p:sp>
      <p:sp>
        <p:nvSpPr>
          <p:cNvPr id="8" name="Cím helye 1">
            <a:extLst>
              <a:ext uri="{FF2B5EF4-FFF2-40B4-BE49-F238E27FC236}">
                <a16:creationId xmlns:a16="http://schemas.microsoft.com/office/drawing/2014/main" id="{7DE2D44B-124C-94ED-EC28-1F16910D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36127E1-2D57-F3E1-B63D-7ED3CC4F0A2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sp>
        <p:nvSpPr>
          <p:cNvPr id="4" name="Szöveg helye 18">
            <a:extLst>
              <a:ext uri="{FF2B5EF4-FFF2-40B4-BE49-F238E27FC236}">
                <a16:creationId xmlns:a16="http://schemas.microsoft.com/office/drawing/2014/main" id="{9B6B837A-6E40-5FE8-B0DE-9362E3236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663" y="1981200"/>
            <a:ext cx="10988675" cy="4349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SzPct val="120000"/>
              <a:buFont typeface="Arial" panose="020B0604020202020204" pitchFamily="34" charset="0"/>
              <a:buNone/>
              <a:defRPr sz="2800" b="0" i="0" baseline="0"/>
            </a:lvl1pPr>
            <a:lvl2pPr marL="0">
              <a:spcBef>
                <a:spcPts val="1200"/>
              </a:spcBef>
              <a:buClr>
                <a:schemeClr val="tx2"/>
              </a:buClr>
              <a:buSzPct val="120000"/>
              <a:defRPr sz="2200" b="0">
                <a:latin typeface="DINPro-Regular" panose="02000503030000020004" pitchFamily="2" charset="0"/>
              </a:defRPr>
            </a:lvl2pPr>
            <a:lvl3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3pPr>
            <a:lvl4pPr>
              <a:buClr>
                <a:schemeClr val="tx2"/>
              </a:buClr>
              <a:buSzPct val="120000"/>
              <a:defRPr sz="2200">
                <a:latin typeface="DINPro-Regular" panose="02000503030000020004" pitchFamily="2" charset="0"/>
              </a:defRPr>
            </a:lvl4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Harmadik szint</a:t>
            </a:r>
          </a:p>
          <a:p>
            <a:pPr lvl="1"/>
            <a:endParaRPr lang="hu-HU" dirty="0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6CE7CA10-A758-E86D-2734-7BAED479CD2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8823775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FAF9ACAC-9402-A3DC-89C8-4CE91A1C9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9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Kép helye 16">
            <a:extLst>
              <a:ext uri="{FF2B5EF4-FFF2-40B4-BE49-F238E27FC236}">
                <a16:creationId xmlns:a16="http://schemas.microsoft.com/office/drawing/2014/main" id="{E70D3D92-B940-D80B-6C35-1D58361AB0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1067" y="1973263"/>
            <a:ext cx="10989271" cy="4367212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9" name="Cím helye 1">
            <a:extLst>
              <a:ext uri="{FF2B5EF4-FFF2-40B4-BE49-F238E27FC236}">
                <a16:creationId xmlns:a16="http://schemas.microsoft.com/office/drawing/2014/main" id="{F9308277-B188-F347-30C1-3FE3683A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46" y="304799"/>
            <a:ext cx="10043190" cy="46636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sz="3200" b="0" i="0" baseline="0"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46B6EE83-74D2-8626-62B4-2ECAB053D9C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01363" y="1162800"/>
            <a:ext cx="10989271" cy="46636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0" i="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2FEDBA88-7C34-4107-E07F-AFF456E3F17A}"/>
              </a:ext>
            </a:extLst>
          </p:cNvPr>
          <p:cNvCxnSpPr>
            <a:cxnSpLocks/>
          </p:cNvCxnSpPr>
          <p:nvPr userDrawn="1"/>
        </p:nvCxnSpPr>
        <p:spPr>
          <a:xfrm>
            <a:off x="1547446" y="900000"/>
            <a:ext cx="10042892" cy="0"/>
          </a:xfrm>
          <a:prstGeom prst="line">
            <a:avLst/>
          </a:prstGeom>
          <a:ln w="3810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Kép 1">
            <a:extLst>
              <a:ext uri="{FF2B5EF4-FFF2-40B4-BE49-F238E27FC236}">
                <a16:creationId xmlns:a16="http://schemas.microsoft.com/office/drawing/2014/main" id="{A8F21BBE-21C0-E8E6-3962-3D58E5893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5367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24DCEB9-5A94-6890-0B55-6D499C8B98A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7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8" r:id="rId6"/>
    <p:sldLayoutId id="214748368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8CCF"/>
          </a:solidFill>
          <a:latin typeface="DINPro-Bold" panose="02000503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DINPro-Bold" panose="02000503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3">
            <a:extLst>
              <a:ext uri="{FF2B5EF4-FFF2-40B4-BE49-F238E27FC236}">
                <a16:creationId xmlns:a16="http://schemas.microsoft.com/office/drawing/2014/main" id="{B14B4BC3-3D41-17AE-3261-931225D9236B}"/>
              </a:ext>
            </a:extLst>
          </p:cNvPr>
          <p:cNvSpPr txBox="1">
            <a:spLocks/>
          </p:cNvSpPr>
          <p:nvPr/>
        </p:nvSpPr>
        <p:spPr>
          <a:xfrm>
            <a:off x="540000" y="647999"/>
            <a:ext cx="5731846" cy="2115079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DINPro-Bold" panose="02000503030000020004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/>
              <a:t>Okosan</a:t>
            </a:r>
            <a:br>
              <a:rPr lang="hu-HU" dirty="0"/>
            </a:br>
            <a:r>
              <a:rPr lang="hu-HU" dirty="0"/>
              <a:t>a befektetésekről</a:t>
            </a:r>
            <a:endParaRPr lang="hu-HU" sz="2800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F08BBFF3-D1FD-C9F0-14A6-F8D8C6CD0A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7–8. évfolyam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93B09BB7-0011-266C-4659-66EC27FEBF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520477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FAEBA-BA3A-50C0-2CC1-8FD59439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E16302E-4F0B-B802-A0AF-B4ABF8FA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feladat: Pénzügyi befektetések</a:t>
            </a:r>
          </a:p>
        </p:txBody>
      </p:sp>
      <p:graphicFrame>
        <p:nvGraphicFramePr>
          <p:cNvPr id="5" name="Táblázat 9">
            <a:extLst>
              <a:ext uri="{FF2B5EF4-FFF2-40B4-BE49-F238E27FC236}">
                <a16:creationId xmlns:a16="http://schemas.microsoft.com/office/drawing/2014/main" id="{8004F553-107B-8793-B645-C2B8AAB53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524730"/>
              </p:ext>
            </p:extLst>
          </p:nvPr>
        </p:nvGraphicFramePr>
        <p:xfrm>
          <a:off x="610018" y="1206000"/>
          <a:ext cx="10980620" cy="41040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45155">
                  <a:extLst>
                    <a:ext uri="{9D8B030D-6E8A-4147-A177-3AD203B41FA5}">
                      <a16:colId xmlns:a16="http://schemas.microsoft.com/office/drawing/2014/main" val="1734280863"/>
                    </a:ext>
                  </a:extLst>
                </a:gridCol>
                <a:gridCol w="2745155">
                  <a:extLst>
                    <a:ext uri="{9D8B030D-6E8A-4147-A177-3AD203B41FA5}">
                      <a16:colId xmlns:a16="http://schemas.microsoft.com/office/drawing/2014/main" val="4137243519"/>
                    </a:ext>
                  </a:extLst>
                </a:gridCol>
                <a:gridCol w="2745155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2745155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BEFEKTETÉSI FORMA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BEFIZETÉS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HOZAM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KOCKÁZAT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Állampapír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alkalmi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9125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Részvény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alkalmi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48215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Babakötvény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alkalmi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5084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Bankszámla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alkalmi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67727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solidFill>
                            <a:schemeClr val="tx1"/>
                          </a:solidFill>
                          <a:latin typeface="DINPro-Bold" panose="02000503030000020004" pitchFamily="2" charset="0"/>
                        </a:rPr>
                        <a:t>Nyugdíjpénztár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0" i="0" dirty="0">
                          <a:solidFill>
                            <a:schemeClr val="tx1"/>
                          </a:solidFill>
                          <a:latin typeface="DINPro-Medium" panose="02000503030000020004" pitchFamily="2" charset="0"/>
                        </a:rPr>
                        <a:t>rendszeres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879701"/>
                  </a:ext>
                </a:extLst>
              </a:tr>
            </a:tbl>
          </a:graphicData>
        </a:graphic>
      </p:graphicFrame>
      <p:pic>
        <p:nvPicPr>
          <p:cNvPr id="4" name="Kép 3" descr="A képen Betűtípus, Grafika, Grafikus tervezé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4493590-20B0-7112-C45A-64D287D14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822" y="1893425"/>
            <a:ext cx="2730500" cy="685800"/>
          </a:xfrm>
          <a:prstGeom prst="rect">
            <a:avLst/>
          </a:prstGeom>
        </p:spPr>
      </p:pic>
      <p:pic>
        <p:nvPicPr>
          <p:cNvPr id="13" name="Kép 12" descr="A képen Betűtípus, Grafika, Grafikus tervezé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3F507BC-BDDA-76A3-0039-83D8A147F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86" y="1893425"/>
            <a:ext cx="2730500" cy="6858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2FB70E7-2412-0152-B553-33C78A0A1A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03822" y="2579091"/>
            <a:ext cx="2730500" cy="6858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37C6E1B-0F27-3468-0DD8-EDA4965C71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55786" y="2579091"/>
            <a:ext cx="2730500" cy="685800"/>
          </a:xfrm>
          <a:prstGeom prst="rect">
            <a:avLst/>
          </a:prstGeom>
        </p:spPr>
      </p:pic>
      <p:pic>
        <p:nvPicPr>
          <p:cNvPr id="16" name="Kép 15" descr="A képen Betűtípus, Grafika, Grafikus tervezé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71EE06B-D102-2D94-F9B8-C8F41FB60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822" y="3264757"/>
            <a:ext cx="2730500" cy="685800"/>
          </a:xfrm>
          <a:prstGeom prst="rect">
            <a:avLst/>
          </a:prstGeom>
        </p:spPr>
      </p:pic>
      <p:pic>
        <p:nvPicPr>
          <p:cNvPr id="23" name="Kép 22" descr="A képen Betűtípus, Grafika, Grafikus tervezé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C3E913A-BEA4-9D1E-64D4-944CA60E9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86" y="3264757"/>
            <a:ext cx="2730500" cy="685800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5CB95F31-5852-7FFF-5D14-0EA69FC4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03822" y="3950423"/>
            <a:ext cx="2730500" cy="685800"/>
          </a:xfrm>
          <a:prstGeom prst="rect">
            <a:avLst/>
          </a:prstGeom>
        </p:spPr>
      </p:pic>
      <p:pic>
        <p:nvPicPr>
          <p:cNvPr id="29" name="Kép 28" descr="A képen Betűtípus, Grafika, Grafikus tervezés, szöve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F78098E-8CA9-2652-A1E6-215792E0C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786" y="3950423"/>
            <a:ext cx="2730500" cy="68580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1BA42A61-AA6A-1239-692A-A47AFFAE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03822" y="4636090"/>
            <a:ext cx="2730500" cy="68580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316EB2E0-92BF-A15E-7216-C0ADE21960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855786" y="4636090"/>
            <a:ext cx="27305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DFFA4438-0648-ACD9-740F-9805AE95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feladat: Megéri ez nekem?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3EA6B15-1135-2904-3BC6-6829563933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63423" y="948697"/>
            <a:ext cx="8774578" cy="57523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 descr="A képen Betűtípus, Grafika, tipográfia, emblém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7BB9523-8AEF-48DE-1BF0-A28FC92E0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565" y="4601586"/>
            <a:ext cx="2057400" cy="495300"/>
          </a:xfrm>
          <a:prstGeom prst="rect">
            <a:avLst/>
          </a:prstGeom>
        </p:spPr>
      </p:pic>
      <p:pic>
        <p:nvPicPr>
          <p:cNvPr id="10" name="Kép 9" descr="A képen Betűtípus, Grafika, tipográfia, emblém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4451F6-A503-851C-2D54-4108CA07F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282" y="4011655"/>
            <a:ext cx="2057400" cy="49530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7F4212C-36DC-FB4D-2067-010B22F6D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6565" y="5222803"/>
            <a:ext cx="2057400" cy="533400"/>
          </a:xfrm>
          <a:prstGeom prst="rect">
            <a:avLst/>
          </a:prstGeom>
        </p:spPr>
      </p:pic>
      <p:pic>
        <p:nvPicPr>
          <p:cNvPr id="14" name="Kép 13" descr="A képen Betűtípus, Grafika, tipográfia, kalligráfi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D1083F3-85C9-FC63-0B23-69567C08E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534" y="3089508"/>
            <a:ext cx="2374900" cy="495300"/>
          </a:xfrm>
          <a:prstGeom prst="rect">
            <a:avLst/>
          </a:prstGeom>
        </p:spPr>
      </p:pic>
      <p:pic>
        <p:nvPicPr>
          <p:cNvPr id="16" name="Kép 15" descr="A képen Betűtípus, Grafika, embléma, Grafikus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66BBD6D-E582-31AE-47E1-15C0F0DF3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849" y="2072111"/>
            <a:ext cx="1574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1E3ABD31-3B5E-9FD7-A88D-9A069A1B859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1152000"/>
            <a:ext cx="5290636" cy="86690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 látható a képeken?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Milyen bevételeket ismertek fel?</a:t>
            </a:r>
          </a:p>
        </p:txBody>
      </p:sp>
      <p:sp>
        <p:nvSpPr>
          <p:cNvPr id="30" name="Alcím 5">
            <a:extLst>
              <a:ext uri="{FF2B5EF4-FFF2-40B4-BE49-F238E27FC236}">
                <a16:creationId xmlns:a16="http://schemas.microsoft.com/office/drawing/2014/main" id="{CD082CA7-8B65-1DE2-7DBF-DC7E2F53655D}"/>
              </a:ext>
            </a:extLst>
          </p:cNvPr>
          <p:cNvSpPr txBox="1">
            <a:spLocks/>
          </p:cNvSpPr>
          <p:nvPr/>
        </p:nvSpPr>
        <p:spPr>
          <a:xfrm>
            <a:off x="6300000" y="2304000"/>
            <a:ext cx="5290636" cy="2850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Bevételek: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A) fizetés</a:t>
            </a:r>
          </a:p>
          <a:p>
            <a:pPr>
              <a:lnSpc>
                <a:spcPct val="100000"/>
              </a:lnSpc>
            </a:pPr>
            <a:r>
              <a:rPr lang="hu-HU" sz="2400" dirty="0" err="1">
                <a:solidFill>
                  <a:schemeClr val="accent6"/>
                </a:solidFill>
              </a:rPr>
              <a:t>B</a:t>
            </a:r>
            <a:r>
              <a:rPr lang="hu-HU" sz="2400" dirty="0">
                <a:solidFill>
                  <a:schemeClr val="accent6"/>
                </a:solidFill>
              </a:rPr>
              <a:t>) családi pótlék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C) </a:t>
            </a:r>
            <a:r>
              <a:rPr lang="hu-HU" sz="2400" dirty="0" err="1">
                <a:solidFill>
                  <a:schemeClr val="accent6"/>
                </a:solidFill>
              </a:rPr>
              <a:t>cafeteria</a:t>
            </a:r>
            <a:r>
              <a:rPr lang="hu-HU" sz="2400" dirty="0">
                <a:solidFill>
                  <a:schemeClr val="accent6"/>
                </a:solidFill>
              </a:rPr>
              <a:t> (nem </a:t>
            </a:r>
            <a:r>
              <a:rPr lang="hu-HU" sz="2400" dirty="0" err="1">
                <a:solidFill>
                  <a:schemeClr val="accent6"/>
                </a:solidFill>
              </a:rPr>
              <a:t>pénzbeni</a:t>
            </a:r>
            <a:r>
              <a:rPr lang="hu-HU" sz="2400" dirty="0">
                <a:solidFill>
                  <a:schemeClr val="accent6"/>
                </a:solidFill>
              </a:rPr>
              <a:t> juttatás)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D) jutalom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E) nyeremény</a:t>
            </a:r>
          </a:p>
        </p:txBody>
      </p:sp>
      <p:grpSp>
        <p:nvGrpSpPr>
          <p:cNvPr id="15" name="Csoportba foglalás 14">
            <a:extLst>
              <a:ext uri="{FF2B5EF4-FFF2-40B4-BE49-F238E27FC236}">
                <a16:creationId xmlns:a16="http://schemas.microsoft.com/office/drawing/2014/main" id="{F8C10684-E704-635B-BFCB-363469D2DBDF}"/>
              </a:ext>
            </a:extLst>
          </p:cNvPr>
          <p:cNvGrpSpPr/>
          <p:nvPr/>
        </p:nvGrpSpPr>
        <p:grpSpPr>
          <a:xfrm>
            <a:off x="1519789" y="1130112"/>
            <a:ext cx="4423811" cy="5484361"/>
            <a:chOff x="1519789" y="1130112"/>
            <a:chExt cx="4423811" cy="5484361"/>
          </a:xfrm>
        </p:grpSpPr>
        <p:pic>
          <p:nvPicPr>
            <p:cNvPr id="14" name="Kép 13" descr="A képen szöveg, rajzfilm látható&#10;&#10;Előfordulhat, hogy a mesterséges intelligencia által létrehozott tartalom helytelen.">
              <a:extLst>
                <a:ext uri="{FF2B5EF4-FFF2-40B4-BE49-F238E27FC236}">
                  <a16:creationId xmlns:a16="http://schemas.microsoft.com/office/drawing/2014/main" id="{F8C1C769-A3C0-1050-EFF4-A9B0F6776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7446" y="1153473"/>
              <a:ext cx="4368800" cy="54610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AD5F9D7F-BBEA-61F7-20AD-07AC142F527C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1. PLAKÁT</a:t>
              </a:r>
            </a:p>
          </p:txBody>
        </p:sp>
      </p:grpSp>
      <p:sp>
        <p:nvSpPr>
          <p:cNvPr id="17" name="Cím 16">
            <a:extLst>
              <a:ext uri="{FF2B5EF4-FFF2-40B4-BE49-F238E27FC236}">
                <a16:creationId xmlns:a16="http://schemas.microsoft.com/office/drawing/2014/main" id="{9A924BFE-31C8-448A-5B3A-5EE3DC6B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20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3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E376A-F46D-3AD4-BB43-3FA4FF4BC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1DEA7B25-52D8-D8AA-6829-362B1D932C2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1152000"/>
            <a:ext cx="5290636" cy="866904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 látható a képeken?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Mire költ egy család?</a:t>
            </a:r>
          </a:p>
        </p:txBody>
      </p:sp>
      <p:sp>
        <p:nvSpPr>
          <p:cNvPr id="2" name="Alcím 5">
            <a:extLst>
              <a:ext uri="{FF2B5EF4-FFF2-40B4-BE49-F238E27FC236}">
                <a16:creationId xmlns:a16="http://schemas.microsoft.com/office/drawing/2014/main" id="{2965D980-6D9A-56AB-5398-14F5FF67A093}"/>
              </a:ext>
            </a:extLst>
          </p:cNvPr>
          <p:cNvSpPr txBox="1">
            <a:spLocks/>
          </p:cNvSpPr>
          <p:nvPr/>
        </p:nvSpPr>
        <p:spPr>
          <a:xfrm>
            <a:off x="6300000" y="2304000"/>
            <a:ext cx="5290636" cy="2850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Kiadások: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A) rezsi</a:t>
            </a:r>
          </a:p>
          <a:p>
            <a:pPr>
              <a:lnSpc>
                <a:spcPct val="100000"/>
              </a:lnSpc>
            </a:pPr>
            <a:r>
              <a:rPr lang="hu-HU" sz="2400" dirty="0" err="1">
                <a:solidFill>
                  <a:schemeClr val="accent6"/>
                </a:solidFill>
              </a:rPr>
              <a:t>B</a:t>
            </a:r>
            <a:r>
              <a:rPr lang="hu-HU" sz="2400" dirty="0">
                <a:solidFill>
                  <a:schemeClr val="accent6"/>
                </a:solidFill>
              </a:rPr>
              <a:t>) élelmiszer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C) ruházat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D) sport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E) szórakozás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52C41B0A-EF2F-8A53-7AD2-DE680DE5B091}"/>
              </a:ext>
            </a:extLst>
          </p:cNvPr>
          <p:cNvGrpSpPr/>
          <p:nvPr/>
        </p:nvGrpSpPr>
        <p:grpSpPr>
          <a:xfrm>
            <a:off x="1519789" y="1130112"/>
            <a:ext cx="4423811" cy="5484361"/>
            <a:chOff x="1519789" y="1130112"/>
            <a:chExt cx="4423811" cy="5484361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549094C3-60C4-8F65-0E30-04C4811E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153473"/>
              <a:ext cx="4368800" cy="54610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CB0A295F-7279-C0CF-BB85-031B6E1B55F5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2. PLAKÁT</a:t>
              </a:r>
            </a:p>
          </p:txBody>
        </p:sp>
      </p:grpSp>
      <p:sp>
        <p:nvSpPr>
          <p:cNvPr id="11" name="Cím 10">
            <a:extLst>
              <a:ext uri="{FF2B5EF4-FFF2-40B4-BE49-F238E27FC236}">
                <a16:creationId xmlns:a16="http://schemas.microsoft.com/office/drawing/2014/main" id="{03A1525F-CF5B-16D3-CEF5-A41F35A2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1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CBCB-3E53-549F-AAC1-E41662C75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0B13EA5D-DA07-DFD3-9ACB-507C7A1F3FB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2160000"/>
            <a:ext cx="5290636" cy="3586367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Mit gondoltok a család gazdálkodásáról?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Jól gazdálkodnak?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Min kellene változtatniuk?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Miért?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Kell-e gondolnunk váratlan kiadásokra?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Mik lehetnek ezek?</a:t>
            </a:r>
          </a:p>
        </p:txBody>
      </p:sp>
      <p:sp>
        <p:nvSpPr>
          <p:cNvPr id="6" name="Alcím 5">
            <a:extLst>
              <a:ext uri="{FF2B5EF4-FFF2-40B4-BE49-F238E27FC236}">
                <a16:creationId xmlns:a16="http://schemas.microsoft.com/office/drawing/2014/main" id="{F369AD3E-5996-5327-731C-FFA8779708B8}"/>
              </a:ext>
            </a:extLst>
          </p:cNvPr>
          <p:cNvSpPr txBox="1">
            <a:spLocks/>
          </p:cNvSpPr>
          <p:nvPr/>
        </p:nvSpPr>
        <p:spPr>
          <a:xfrm>
            <a:off x="6300000" y="1152000"/>
            <a:ext cx="529063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 család bevétele</a:t>
            </a:r>
            <a:br>
              <a:rPr lang="hu-HU" sz="2400" dirty="0">
                <a:solidFill>
                  <a:schemeClr val="accent6"/>
                </a:solidFill>
              </a:rPr>
            </a:br>
            <a:r>
              <a:rPr lang="hu-HU" sz="2400" dirty="0">
                <a:solidFill>
                  <a:schemeClr val="accent6"/>
                </a:solidFill>
              </a:rPr>
              <a:t>és kiadása megegyezik.</a:t>
            </a:r>
          </a:p>
        </p:txBody>
      </p: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DB2B7766-68D9-0CE3-105C-516A26AEF091}"/>
              </a:ext>
            </a:extLst>
          </p:cNvPr>
          <p:cNvGrpSpPr/>
          <p:nvPr/>
        </p:nvGrpSpPr>
        <p:grpSpPr>
          <a:xfrm>
            <a:off x="1519789" y="1130112"/>
            <a:ext cx="4423811" cy="5484361"/>
            <a:chOff x="1519789" y="1130112"/>
            <a:chExt cx="4423811" cy="5484361"/>
          </a:xfrm>
        </p:grpSpPr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34237477-44EC-01E6-CC33-752AE384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153473"/>
              <a:ext cx="4368800" cy="54610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Szövegdoboz 8">
              <a:extLst>
                <a:ext uri="{FF2B5EF4-FFF2-40B4-BE49-F238E27FC236}">
                  <a16:creationId xmlns:a16="http://schemas.microsoft.com/office/drawing/2014/main" id="{482FE6C1-98C1-71E0-08B5-78168DE591F7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3. PLAKÁT</a:t>
              </a:r>
            </a:p>
          </p:txBody>
        </p:sp>
      </p:grpSp>
      <p:sp>
        <p:nvSpPr>
          <p:cNvPr id="11" name="Cím 10">
            <a:extLst>
              <a:ext uri="{FF2B5EF4-FFF2-40B4-BE49-F238E27FC236}">
                <a16:creationId xmlns:a16="http://schemas.microsoft.com/office/drawing/2014/main" id="{4EA4B098-B33C-D246-4EAB-9AFAE34F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863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05E65-2D30-002A-B559-445885A2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2313AD78-645A-DE18-170A-CE83B716A3F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2160000"/>
            <a:ext cx="5290636" cy="2600712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Mit gondoltok a család gazdálkodásáról?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Mit kellene tenniük?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Hogyan lehetne változtatni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a gazdálkodásukon?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 van, ha váratlan kiadás merül fel?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B06EB7A6-A0FD-3C3A-7C8F-B6FE0243071C}"/>
              </a:ext>
            </a:extLst>
          </p:cNvPr>
          <p:cNvGrpSpPr/>
          <p:nvPr/>
        </p:nvGrpSpPr>
        <p:grpSpPr>
          <a:xfrm>
            <a:off x="1519789" y="1130112"/>
            <a:ext cx="4423811" cy="5484361"/>
            <a:chOff x="1519789" y="1130112"/>
            <a:chExt cx="4423811" cy="5484361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B3A837DD-85A5-998D-D718-5555B64F6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153473"/>
              <a:ext cx="4368800" cy="54610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Szövegdoboz 6">
              <a:extLst>
                <a:ext uri="{FF2B5EF4-FFF2-40B4-BE49-F238E27FC236}">
                  <a16:creationId xmlns:a16="http://schemas.microsoft.com/office/drawing/2014/main" id="{87A26E2A-F8AF-BAE7-C078-FC2C48B5DBDA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4. PLAKÁT</a:t>
              </a:r>
            </a:p>
          </p:txBody>
        </p:sp>
      </p:grpSp>
      <p:sp>
        <p:nvSpPr>
          <p:cNvPr id="8" name="Alcím 5">
            <a:extLst>
              <a:ext uri="{FF2B5EF4-FFF2-40B4-BE49-F238E27FC236}">
                <a16:creationId xmlns:a16="http://schemas.microsoft.com/office/drawing/2014/main" id="{E2E7891B-ED5D-D33D-BF28-5E8DB78465B8}"/>
              </a:ext>
            </a:extLst>
          </p:cNvPr>
          <p:cNvSpPr txBox="1">
            <a:spLocks/>
          </p:cNvSpPr>
          <p:nvPr/>
        </p:nvSpPr>
        <p:spPr>
          <a:xfrm>
            <a:off x="6300000" y="1152000"/>
            <a:ext cx="529063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 család kiadása</a:t>
            </a:r>
            <a:br>
              <a:rPr lang="hu-HU" sz="2400" dirty="0">
                <a:solidFill>
                  <a:schemeClr val="accent6"/>
                </a:solidFill>
              </a:rPr>
            </a:br>
            <a:r>
              <a:rPr lang="hu-HU" sz="2400" dirty="0">
                <a:solidFill>
                  <a:schemeClr val="accent6"/>
                </a:solidFill>
              </a:rPr>
              <a:t>több mint a bevétele.</a:t>
            </a:r>
          </a:p>
        </p:txBody>
      </p:sp>
      <p:sp>
        <p:nvSpPr>
          <p:cNvPr id="10" name="Cím 9">
            <a:extLst>
              <a:ext uri="{FF2B5EF4-FFF2-40B4-BE49-F238E27FC236}">
                <a16:creationId xmlns:a16="http://schemas.microsoft.com/office/drawing/2014/main" id="{F7775EF9-482D-7634-2E71-EAEE125D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26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50591-47BA-6734-1B76-3D014D10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76A049A8-0775-342C-1C11-29EAFCCD9078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2160000"/>
            <a:ext cx="5304625" cy="1605568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Mit gondoltok a család gazdálkodásáról?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 a neve a megmaradt pénznek?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spc="-20" dirty="0">
                <a:solidFill>
                  <a:schemeClr val="tx1"/>
                </a:solidFill>
              </a:rPr>
              <a:t>Pótoljátok a hiányzó mássalhangzókat!</a:t>
            </a:r>
          </a:p>
        </p:txBody>
      </p:sp>
      <p:sp>
        <p:nvSpPr>
          <p:cNvPr id="2" name="Alcím 5">
            <a:extLst>
              <a:ext uri="{FF2B5EF4-FFF2-40B4-BE49-F238E27FC236}">
                <a16:creationId xmlns:a16="http://schemas.microsoft.com/office/drawing/2014/main" id="{7A098305-F207-3B50-1469-FFE13BF6E499}"/>
              </a:ext>
            </a:extLst>
          </p:cNvPr>
          <p:cNvSpPr txBox="1">
            <a:spLocks/>
          </p:cNvSpPr>
          <p:nvPr/>
        </p:nvSpPr>
        <p:spPr>
          <a:xfrm>
            <a:off x="6300000" y="4474600"/>
            <a:ext cx="529063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Miért jó, ha van?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3AF25E9D-C99F-0745-37D7-6300E7816830}"/>
              </a:ext>
            </a:extLst>
          </p:cNvPr>
          <p:cNvGrpSpPr/>
          <p:nvPr/>
        </p:nvGrpSpPr>
        <p:grpSpPr>
          <a:xfrm>
            <a:off x="1519789" y="1130112"/>
            <a:ext cx="4423811" cy="4873288"/>
            <a:chOff x="1519789" y="1130112"/>
            <a:chExt cx="4423811" cy="4873288"/>
          </a:xfrm>
        </p:grpSpPr>
        <p:pic>
          <p:nvPicPr>
            <p:cNvPr id="16" name="Kép 15">
              <a:extLst>
                <a:ext uri="{FF2B5EF4-FFF2-40B4-BE49-F238E27FC236}">
                  <a16:creationId xmlns:a16="http://schemas.microsoft.com/office/drawing/2014/main" id="{74946250-2F52-4748-2A67-DE761414C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152000"/>
              <a:ext cx="4368800" cy="48514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5CE2F8BA-9C5E-CA59-5C18-CBF030BFC877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5. PLAKÁT</a:t>
              </a:r>
            </a:p>
          </p:txBody>
        </p:sp>
      </p:grpSp>
      <p:sp>
        <p:nvSpPr>
          <p:cNvPr id="18" name="Alcím 5">
            <a:extLst>
              <a:ext uri="{FF2B5EF4-FFF2-40B4-BE49-F238E27FC236}">
                <a16:creationId xmlns:a16="http://schemas.microsoft.com/office/drawing/2014/main" id="{03865B72-58DE-AEBE-A4EA-96C97674C4F4}"/>
              </a:ext>
            </a:extLst>
          </p:cNvPr>
          <p:cNvSpPr txBox="1">
            <a:spLocks/>
          </p:cNvSpPr>
          <p:nvPr/>
        </p:nvSpPr>
        <p:spPr>
          <a:xfrm>
            <a:off x="6300000" y="1152000"/>
            <a:ext cx="529063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 család bevétele</a:t>
            </a:r>
            <a:br>
              <a:rPr lang="hu-HU" sz="2400" dirty="0">
                <a:solidFill>
                  <a:schemeClr val="accent6"/>
                </a:solidFill>
              </a:rPr>
            </a:br>
            <a:r>
              <a:rPr lang="hu-HU" sz="2400" dirty="0">
                <a:solidFill>
                  <a:schemeClr val="accent6"/>
                </a:solidFill>
              </a:rPr>
              <a:t>több mint a kiadása.</a:t>
            </a:r>
          </a:p>
        </p:txBody>
      </p:sp>
      <p:sp>
        <p:nvSpPr>
          <p:cNvPr id="20" name="Cím 19">
            <a:extLst>
              <a:ext uri="{FF2B5EF4-FFF2-40B4-BE49-F238E27FC236}">
                <a16:creationId xmlns:a16="http://schemas.microsoft.com/office/drawing/2014/main" id="{4F318F34-272F-6244-8B88-DF1C539D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D0418FA6-A81A-A0E4-02B2-0EB966A21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000" y="3888639"/>
            <a:ext cx="5308600" cy="39370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8859C097-5933-C2AB-9F5A-05856B01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000" y="3891952"/>
            <a:ext cx="53086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2" grpId="0"/>
      <p:bldP spid="1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77583-F0CB-A6D4-0369-431C5AA8A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lcím 5">
            <a:extLst>
              <a:ext uri="{FF2B5EF4-FFF2-40B4-BE49-F238E27FC236}">
                <a16:creationId xmlns:a16="http://schemas.microsoft.com/office/drawing/2014/main" id="{3CBE40A8-D7BB-BA74-FC9F-7B7C0F530A6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300000" y="4932000"/>
            <a:ext cx="5290636" cy="1364476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Mire fordítható még a megtakarítás?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Mennyire fontos a megtakarítás?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Minden családnál szükséges?</a:t>
            </a:r>
          </a:p>
        </p:txBody>
      </p:sp>
      <p:sp>
        <p:nvSpPr>
          <p:cNvPr id="2" name="Alcím 5">
            <a:extLst>
              <a:ext uri="{FF2B5EF4-FFF2-40B4-BE49-F238E27FC236}">
                <a16:creationId xmlns:a16="http://schemas.microsoft.com/office/drawing/2014/main" id="{FF12D13C-9A5B-5515-1C7B-CDECFFBEB790}"/>
              </a:ext>
            </a:extLst>
          </p:cNvPr>
          <p:cNvSpPr txBox="1">
            <a:spLocks/>
          </p:cNvSpPr>
          <p:nvPr/>
        </p:nvSpPr>
        <p:spPr>
          <a:xfrm>
            <a:off x="6300000" y="1800000"/>
            <a:ext cx="5290636" cy="2850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Meg­ta­karítások: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A) autó­vásárlás</a:t>
            </a:r>
          </a:p>
          <a:p>
            <a:pPr>
              <a:lnSpc>
                <a:spcPct val="100000"/>
              </a:lnSpc>
            </a:pPr>
            <a:r>
              <a:rPr lang="hu-HU" sz="2400" dirty="0" err="1">
                <a:solidFill>
                  <a:schemeClr val="accent6"/>
                </a:solidFill>
              </a:rPr>
              <a:t>B</a:t>
            </a:r>
            <a:r>
              <a:rPr lang="hu-HU" sz="2400" dirty="0">
                <a:solidFill>
                  <a:schemeClr val="accent6"/>
                </a:solidFill>
              </a:rPr>
              <a:t>) utazás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C) tanulás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D) lakás­vásárlás</a:t>
            </a:r>
          </a:p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accent6"/>
                </a:solidFill>
              </a:rPr>
              <a:t>E) bankbetét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11CA05FB-AFB3-7568-2078-2F04CD277932}"/>
              </a:ext>
            </a:extLst>
          </p:cNvPr>
          <p:cNvGrpSpPr/>
          <p:nvPr/>
        </p:nvGrpSpPr>
        <p:grpSpPr>
          <a:xfrm>
            <a:off x="1519789" y="1130112"/>
            <a:ext cx="4423811" cy="5484361"/>
            <a:chOff x="1519789" y="1130112"/>
            <a:chExt cx="4423811" cy="5484361"/>
          </a:xfrm>
        </p:grpSpPr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976297AF-A9AC-FF37-2BBA-8C6E801B0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47446" y="1153473"/>
              <a:ext cx="4368800" cy="5461000"/>
            </a:xfrm>
            <a:prstGeom prst="rect">
              <a:avLst/>
            </a:prstGeom>
            <a:ln w="28575"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2B0911E4-F058-EDC7-9F02-53B709AE8F78}"/>
                </a:ext>
              </a:extLst>
            </p:cNvPr>
            <p:cNvSpPr txBox="1"/>
            <p:nvPr/>
          </p:nvSpPr>
          <p:spPr>
            <a:xfrm>
              <a:off x="1519789" y="1130112"/>
              <a:ext cx="4423811" cy="37042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tIns="46800" rIns="90000" rtlCol="0" anchor="ctr" anchorCtr="0">
              <a:spAutoFit/>
            </a:bodyPr>
            <a:lstStyle/>
            <a:p>
              <a:pPr algn="ctr"/>
              <a:r>
                <a:rPr lang="hu-HU" sz="1800" b="1" i="0" dirty="0">
                  <a:solidFill>
                    <a:schemeClr val="bg1"/>
                  </a:solidFill>
                  <a:latin typeface="DINPro-Bold" panose="02000503030000020004" pitchFamily="2" charset="0"/>
                </a:rPr>
                <a:t>6. PLAKÁT</a:t>
              </a:r>
            </a:p>
          </p:txBody>
        </p:sp>
      </p:grpSp>
      <p:sp>
        <p:nvSpPr>
          <p:cNvPr id="10" name="Cím 9">
            <a:extLst>
              <a:ext uri="{FF2B5EF4-FFF2-40B4-BE49-F238E27FC236}">
                <a16:creationId xmlns:a16="http://schemas.microsoft.com/office/drawing/2014/main" id="{928DE359-5E4C-8EBC-8874-2194DCD0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1. feladat: A családok költségvetése</a:t>
            </a:r>
            <a:endParaRPr lang="hu-HU" dirty="0"/>
          </a:p>
        </p:txBody>
      </p:sp>
      <p:sp>
        <p:nvSpPr>
          <p:cNvPr id="11" name="Alcím 5">
            <a:extLst>
              <a:ext uri="{FF2B5EF4-FFF2-40B4-BE49-F238E27FC236}">
                <a16:creationId xmlns:a16="http://schemas.microsoft.com/office/drawing/2014/main" id="{7E802EF4-428E-9DF1-0462-8C24D82AE0E9}"/>
              </a:ext>
            </a:extLst>
          </p:cNvPr>
          <p:cNvSpPr txBox="1">
            <a:spLocks/>
          </p:cNvSpPr>
          <p:nvPr/>
        </p:nvSpPr>
        <p:spPr>
          <a:xfrm>
            <a:off x="6300000" y="1152000"/>
            <a:ext cx="529063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 baseline="0">
                <a:solidFill>
                  <a:schemeClr val="tx2"/>
                </a:solidFill>
                <a:latin typeface="DINPro-Bold" panose="0200050303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hu-HU" sz="2400" dirty="0">
                <a:solidFill>
                  <a:schemeClr val="tx1"/>
                </a:solidFill>
              </a:rPr>
              <a:t>Mi látható a képeken?</a:t>
            </a:r>
          </a:p>
        </p:txBody>
      </p:sp>
    </p:spTree>
    <p:extLst>
      <p:ext uri="{BB962C8B-B14F-4D97-AF65-F5344CB8AC3E}">
        <p14:creationId xmlns:p14="http://schemas.microsoft.com/office/powerpoint/2010/main" val="249768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2" grpId="0" uiExpand="1" build="p"/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BD09-041D-6B91-BBC7-50CCDFC2F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FECF47-BC16-FCF3-9B55-0585D626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feladat: Megtakarítások</a:t>
            </a:r>
          </a:p>
        </p:txBody>
      </p:sp>
      <p:graphicFrame>
        <p:nvGraphicFramePr>
          <p:cNvPr id="5" name="Táblázat 9">
            <a:extLst>
              <a:ext uri="{FF2B5EF4-FFF2-40B4-BE49-F238E27FC236}">
                <a16:creationId xmlns:a16="http://schemas.microsoft.com/office/drawing/2014/main" id="{AB08FE07-9804-E22E-63C1-B0683E1BD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64408"/>
              </p:ext>
            </p:extLst>
          </p:nvPr>
        </p:nvGraphicFramePr>
        <p:xfrm>
          <a:off x="610018" y="1206000"/>
          <a:ext cx="10987044" cy="513130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658502721"/>
                    </a:ext>
                  </a:extLst>
                </a:gridCol>
                <a:gridCol w="3024000">
                  <a:extLst>
                    <a:ext uri="{9D8B030D-6E8A-4147-A177-3AD203B41FA5}">
                      <a16:colId xmlns:a16="http://schemas.microsoft.com/office/drawing/2014/main" val="1734280863"/>
                    </a:ext>
                  </a:extLst>
                </a:gridCol>
                <a:gridCol w="2073522">
                  <a:extLst>
                    <a:ext uri="{9D8B030D-6E8A-4147-A177-3AD203B41FA5}">
                      <a16:colId xmlns:a16="http://schemas.microsoft.com/office/drawing/2014/main" val="4137243519"/>
                    </a:ext>
                  </a:extLst>
                </a:gridCol>
                <a:gridCol w="2073522">
                  <a:extLst>
                    <a:ext uri="{9D8B030D-6E8A-4147-A177-3AD203B41FA5}">
                      <a16:colId xmlns:a16="http://schemas.microsoft.com/office/drawing/2014/main" val="3616926047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703649557"/>
                    </a:ext>
                  </a:extLst>
                </a:gridCol>
              </a:tblGrid>
              <a:tr h="1008455">
                <a:tc gridSpan="2"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hu-HU" sz="2000" b="1" i="0" dirty="0">
                          <a:solidFill>
                            <a:schemeClr val="bg1"/>
                          </a:solidFill>
                          <a:latin typeface="DINPro-Bold" panose="02000503030000020004" pitchFamily="2" charset="0"/>
                        </a:rPr>
                        <a:t>CSALÁDNÉV</a:t>
                      </a:r>
                      <a:endParaRPr lang="hu-HU" sz="2000" b="0" i="0" dirty="0">
                        <a:solidFill>
                          <a:schemeClr val="bg1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1800" b="0" i="0" dirty="0">
                        <a:solidFill>
                          <a:srgbClr val="FF0000"/>
                        </a:solidFill>
                        <a:latin typeface="DINPro-Regular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1 HAVI (ÁTLAG)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MEGTAKA­RÍTÁS (FT)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ÉVES</a:t>
                      </a:r>
                      <a:br>
                        <a:rPr lang="hu-HU" sz="2000" b="1" i="0" dirty="0">
                          <a:latin typeface="DINPro-Bold" panose="02000503030000020004" pitchFamily="2" charset="0"/>
                        </a:rPr>
                      </a:b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MEGTAKA­RÍTÁS</a:t>
                      </a:r>
                      <a:br>
                        <a:rPr lang="hu-HU" sz="2000" b="1" i="0" dirty="0">
                          <a:latin typeface="DINPro-Bold" panose="02000503030000020004" pitchFamily="2" charset="0"/>
                        </a:rPr>
                      </a:b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(FT)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i="0" dirty="0">
                          <a:latin typeface="DINPro-Bold" panose="02000503030000020004" pitchFamily="2" charset="0"/>
                        </a:rPr>
                        <a:t>CÉL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43738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1.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891252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2.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48215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3.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50846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4.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677273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5.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713681"/>
                  </a:ext>
                </a:extLst>
              </a:tr>
              <a:tr h="687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hu-HU" sz="2000" b="1" dirty="0">
                          <a:effectLst/>
                          <a:latin typeface="DINPro-Bold" panose="02000503030000020004" pitchFamily="2" charset="0"/>
                        </a:rPr>
                        <a:t>6.</a:t>
                      </a:r>
                      <a:endParaRPr lang="hu-HU" sz="2000" b="0" i="0" dirty="0">
                        <a:latin typeface="DINPro-Medium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hu-HU" sz="2000" b="1" i="0" dirty="0">
                        <a:solidFill>
                          <a:schemeClr val="accent6"/>
                        </a:solidFill>
                        <a:latin typeface="DINPro-Bold" panose="02000503030000020004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879701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506D864A-F8F2-B250-4180-7DEFCC3B7137}"/>
              </a:ext>
            </a:extLst>
          </p:cNvPr>
          <p:cNvSpPr txBox="1">
            <a:spLocks/>
          </p:cNvSpPr>
          <p:nvPr/>
        </p:nvSpPr>
        <p:spPr>
          <a:xfrm>
            <a:off x="4025900" y="2403000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90 000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596F65C-9779-C05D-0973-3CF468A55C98}"/>
              </a:ext>
            </a:extLst>
          </p:cNvPr>
          <p:cNvSpPr txBox="1">
            <a:spLocks/>
          </p:cNvSpPr>
          <p:nvPr/>
        </p:nvSpPr>
        <p:spPr>
          <a:xfrm>
            <a:off x="4025900" y="3086454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50 000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C5CEEE0-B9B0-1AC1-BABF-9F5E31541793}"/>
              </a:ext>
            </a:extLst>
          </p:cNvPr>
          <p:cNvSpPr txBox="1">
            <a:spLocks/>
          </p:cNvSpPr>
          <p:nvPr/>
        </p:nvSpPr>
        <p:spPr>
          <a:xfrm>
            <a:off x="4025900" y="3769908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20 000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6B6891E-8C36-ACEA-9D16-74B4DAEA9385}"/>
              </a:ext>
            </a:extLst>
          </p:cNvPr>
          <p:cNvSpPr txBox="1">
            <a:spLocks/>
          </p:cNvSpPr>
          <p:nvPr/>
        </p:nvSpPr>
        <p:spPr>
          <a:xfrm>
            <a:off x="4025900" y="4453362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40 000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54D69DC-0D8B-B4F3-87FC-32CA59128CFF}"/>
              </a:ext>
            </a:extLst>
          </p:cNvPr>
          <p:cNvSpPr txBox="1">
            <a:spLocks/>
          </p:cNvSpPr>
          <p:nvPr/>
        </p:nvSpPr>
        <p:spPr>
          <a:xfrm>
            <a:off x="4025900" y="5136816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30 000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8BAC5AA-6139-05A7-9130-3CBE2FB15FC3}"/>
              </a:ext>
            </a:extLst>
          </p:cNvPr>
          <p:cNvSpPr txBox="1">
            <a:spLocks/>
          </p:cNvSpPr>
          <p:nvPr/>
        </p:nvSpPr>
        <p:spPr>
          <a:xfrm>
            <a:off x="4033440" y="5820271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15 000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99A960A-0FEA-6D18-7656-515EFD8C897E}"/>
              </a:ext>
            </a:extLst>
          </p:cNvPr>
          <p:cNvSpPr txBox="1">
            <a:spLocks/>
          </p:cNvSpPr>
          <p:nvPr/>
        </p:nvSpPr>
        <p:spPr>
          <a:xfrm>
            <a:off x="6103540" y="2403000"/>
            <a:ext cx="2070100" cy="369332"/>
          </a:xfrm>
          <a:prstGeom prst="rect">
            <a:avLst/>
          </a:prstGeom>
          <a:noFill/>
        </p:spPr>
        <p:txBody>
          <a:bodyPr wrap="square" lIns="0" tIns="0" rIns="251999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1 080 000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13482B8-8D30-0386-17EF-33239822E015}"/>
              </a:ext>
            </a:extLst>
          </p:cNvPr>
          <p:cNvSpPr txBox="1">
            <a:spLocks/>
          </p:cNvSpPr>
          <p:nvPr/>
        </p:nvSpPr>
        <p:spPr>
          <a:xfrm>
            <a:off x="6103540" y="3086454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600 000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6AFEDBD-6CCB-5B57-D96D-CFA79612A5B3}"/>
              </a:ext>
            </a:extLst>
          </p:cNvPr>
          <p:cNvSpPr txBox="1">
            <a:spLocks/>
          </p:cNvSpPr>
          <p:nvPr/>
        </p:nvSpPr>
        <p:spPr>
          <a:xfrm>
            <a:off x="6103540" y="3769908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240 000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7FC792D-76AD-7EE9-EA5D-BD31346245C5}"/>
              </a:ext>
            </a:extLst>
          </p:cNvPr>
          <p:cNvSpPr txBox="1">
            <a:spLocks/>
          </p:cNvSpPr>
          <p:nvPr/>
        </p:nvSpPr>
        <p:spPr>
          <a:xfrm>
            <a:off x="6103540" y="4453362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480 000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BD045D0-ECA3-ED2D-643C-924C2509F66B}"/>
              </a:ext>
            </a:extLst>
          </p:cNvPr>
          <p:cNvSpPr txBox="1">
            <a:spLocks/>
          </p:cNvSpPr>
          <p:nvPr/>
        </p:nvSpPr>
        <p:spPr>
          <a:xfrm>
            <a:off x="6103540" y="5136816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360 000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2A78F402-F884-410B-42C9-A113254B2462}"/>
              </a:ext>
            </a:extLst>
          </p:cNvPr>
          <p:cNvSpPr txBox="1">
            <a:spLocks/>
          </p:cNvSpPr>
          <p:nvPr/>
        </p:nvSpPr>
        <p:spPr>
          <a:xfrm>
            <a:off x="6111080" y="5820271"/>
            <a:ext cx="2070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400" b="1" i="0" dirty="0">
                <a:solidFill>
                  <a:schemeClr val="accent6"/>
                </a:solidFill>
                <a:latin typeface="DINPro-Bold" panose="02000503030000020004" pitchFamily="2" charset="0"/>
              </a:rPr>
              <a:t>180 000</a:t>
            </a:r>
          </a:p>
        </p:txBody>
      </p:sp>
    </p:spTree>
    <p:extLst>
      <p:ext uri="{BB962C8B-B14F-4D97-AF65-F5344CB8AC3E}">
        <p14:creationId xmlns:p14="http://schemas.microsoft.com/office/powerpoint/2010/main" val="6216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6025AD-4E8D-FB83-BAFA-825290DFD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feladat: Befektetések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C9B5B37-913A-EE7C-E382-E3E30446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63423" y="948697"/>
            <a:ext cx="8774578" cy="5752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Kép 43">
            <a:extLst>
              <a:ext uri="{FF2B5EF4-FFF2-40B4-BE49-F238E27FC236}">
                <a16:creationId xmlns:a16="http://schemas.microsoft.com/office/drawing/2014/main" id="{BE0A903A-4D1A-C229-E840-3C91C41CAB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03136" y="1049411"/>
            <a:ext cx="15875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Kép 45">
            <a:extLst>
              <a:ext uri="{FF2B5EF4-FFF2-40B4-BE49-F238E27FC236}">
                <a16:creationId xmlns:a16="http://schemas.microsoft.com/office/drawing/2014/main" id="{3C921B36-9B08-846C-9E64-C3B1FECE22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003136" y="1523416"/>
            <a:ext cx="15875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Kép 47">
            <a:extLst>
              <a:ext uri="{FF2B5EF4-FFF2-40B4-BE49-F238E27FC236}">
                <a16:creationId xmlns:a16="http://schemas.microsoft.com/office/drawing/2014/main" id="{64E3ACBC-B2BC-0858-11E5-9D1042E6D1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03136" y="1997421"/>
            <a:ext cx="1587500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Kép 49">
            <a:extLst>
              <a:ext uri="{FF2B5EF4-FFF2-40B4-BE49-F238E27FC236}">
                <a16:creationId xmlns:a16="http://schemas.microsoft.com/office/drawing/2014/main" id="{C18F34D4-EAE3-A498-47BF-C05C60FF9D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03136" y="2484126"/>
            <a:ext cx="1587500" cy="482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Kép 51">
            <a:extLst>
              <a:ext uri="{FF2B5EF4-FFF2-40B4-BE49-F238E27FC236}">
                <a16:creationId xmlns:a16="http://schemas.microsoft.com/office/drawing/2014/main" id="{00A924D6-A6D5-2CC2-187C-1D277EDA4B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03136" y="2958131"/>
            <a:ext cx="15875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Kép 53">
            <a:extLst>
              <a:ext uri="{FF2B5EF4-FFF2-40B4-BE49-F238E27FC236}">
                <a16:creationId xmlns:a16="http://schemas.microsoft.com/office/drawing/2014/main" id="{6D8F3B76-D1C6-1CDE-7BE6-97D5A25142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003136" y="3546436"/>
            <a:ext cx="15875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Kép 55">
            <a:extLst>
              <a:ext uri="{FF2B5EF4-FFF2-40B4-BE49-F238E27FC236}">
                <a16:creationId xmlns:a16="http://schemas.microsoft.com/office/drawing/2014/main" id="{61D56C8A-A632-38F5-AAF6-D54A7847FD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003136" y="4147441"/>
            <a:ext cx="15875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Kép 57">
            <a:extLst>
              <a:ext uri="{FF2B5EF4-FFF2-40B4-BE49-F238E27FC236}">
                <a16:creationId xmlns:a16="http://schemas.microsoft.com/office/drawing/2014/main" id="{73297D9D-13F6-9249-082D-4DE1CF8538C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003136" y="4748446"/>
            <a:ext cx="1587500" cy="46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Kép 59">
            <a:extLst>
              <a:ext uri="{FF2B5EF4-FFF2-40B4-BE49-F238E27FC236}">
                <a16:creationId xmlns:a16="http://schemas.microsoft.com/office/drawing/2014/main" id="{A2BC2A3C-7329-377D-A99D-643F4EBC990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003136" y="5209751"/>
            <a:ext cx="1587500" cy="457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Kép 61">
            <a:extLst>
              <a:ext uri="{FF2B5EF4-FFF2-40B4-BE49-F238E27FC236}">
                <a16:creationId xmlns:a16="http://schemas.microsoft.com/office/drawing/2014/main" id="{BE1A2A1D-7BB6-E747-EDCB-39762B3139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003136" y="5658356"/>
            <a:ext cx="1587500" cy="46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Kép 63">
            <a:extLst>
              <a:ext uri="{FF2B5EF4-FFF2-40B4-BE49-F238E27FC236}">
                <a16:creationId xmlns:a16="http://schemas.microsoft.com/office/drawing/2014/main" id="{E30EF33E-3298-C699-17DA-644676DAA0F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003136" y="6119663"/>
            <a:ext cx="1587500" cy="46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9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7526 0.3018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7 L -0.5737 0.543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2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275 0.088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116 L -0.27526 0.2347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6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57383 0.2476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57357 0.072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57383 -0.105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7526 -0.166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57409 0.076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1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57357 -0.458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98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57357 -0.459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gyéni tervezés">
  <a:themeElements>
    <a:clrScheme name="Penz7_78">
      <a:dk1>
        <a:srgbClr val="000000"/>
      </a:dk1>
      <a:lt1>
        <a:srgbClr val="FFFFFF"/>
      </a:lt1>
      <a:dk2>
        <a:srgbClr val="008CCF"/>
      </a:dk2>
      <a:lt2>
        <a:srgbClr val="E7E6E6"/>
      </a:lt2>
      <a:accent1>
        <a:srgbClr val="008CCF"/>
      </a:accent1>
      <a:accent2>
        <a:srgbClr val="99D1EC"/>
      </a:accent2>
      <a:accent3>
        <a:srgbClr val="A5A5A5"/>
      </a:accent3>
      <a:accent4>
        <a:srgbClr val="EE7034"/>
      </a:accent4>
      <a:accent5>
        <a:srgbClr val="00AA9F"/>
      </a:accent5>
      <a:accent6>
        <a:srgbClr val="DE2A8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23747</TotalTime>
  <Words>659</Words>
  <Application>Microsoft Macintosh PowerPoint</Application>
  <PresentationFormat>Szélesvásznú</PresentationFormat>
  <Paragraphs>119</Paragraphs>
  <Slides>11</Slides>
  <Notes>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7" baseType="lpstr">
      <vt:lpstr>Arial</vt:lpstr>
      <vt:lpstr>DINPro-Regular</vt:lpstr>
      <vt:lpstr>DINPro-Bold</vt:lpstr>
      <vt:lpstr>DINPro-Medium</vt:lpstr>
      <vt:lpstr>Aptos</vt:lpstr>
      <vt:lpstr>1_Egyéni tervezés</vt:lpstr>
      <vt:lpstr>PowerPoint-bemutató</vt:lpstr>
      <vt:lpstr>1. feladat: A családok költségvetése</vt:lpstr>
      <vt:lpstr>1. feladat: A családok költségvetése</vt:lpstr>
      <vt:lpstr>1. feladat: A családok költségvetése</vt:lpstr>
      <vt:lpstr>1. feladat: A családok költségvetése</vt:lpstr>
      <vt:lpstr>1. feladat: A családok költségvetése</vt:lpstr>
      <vt:lpstr>1. feladat: A családok költségvetése</vt:lpstr>
      <vt:lpstr>2. feladat: Megtakarítások</vt:lpstr>
      <vt:lpstr>3. feladat: Befektetések</vt:lpstr>
      <vt:lpstr>4. feladat: Pénzügyi befektetések</vt:lpstr>
      <vt:lpstr>5. feladat: Megéri ez nekem?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Mariann</dc:creator>
  <cp:lastModifiedBy>Németh Mariann</cp:lastModifiedBy>
  <cp:revision>360</cp:revision>
  <dcterms:created xsi:type="dcterms:W3CDTF">2022-12-26T14:20:29Z</dcterms:created>
  <dcterms:modified xsi:type="dcterms:W3CDTF">2025-02-14T13:08:55Z</dcterms:modified>
</cp:coreProperties>
</file>