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90" r:id="rId1"/>
  </p:sldMasterIdLst>
  <p:notesMasterIdLst>
    <p:notesMasterId r:id="rId19"/>
  </p:notesMasterIdLst>
  <p:sldIdLst>
    <p:sldId id="256" r:id="rId2"/>
    <p:sldId id="268" r:id="rId3"/>
    <p:sldId id="307" r:id="rId4"/>
    <p:sldId id="308" r:id="rId5"/>
    <p:sldId id="313" r:id="rId6"/>
    <p:sldId id="309" r:id="rId7"/>
    <p:sldId id="306" r:id="rId8"/>
    <p:sldId id="311" r:id="rId9"/>
    <p:sldId id="312" r:id="rId10"/>
    <p:sldId id="310" r:id="rId11"/>
    <p:sldId id="315" r:id="rId12"/>
    <p:sldId id="316" r:id="rId13"/>
    <p:sldId id="290" r:id="rId14"/>
    <p:sldId id="291" r:id="rId15"/>
    <p:sldId id="317" r:id="rId16"/>
    <p:sldId id="319" r:id="rId17"/>
    <p:sldId id="318" r:id="rId18"/>
  </p:sldIdLst>
  <p:sldSz cx="12192000" cy="6858000"/>
  <p:notesSz cx="6858000" cy="9144000"/>
  <p:embeddedFontLst>
    <p:embeddedFont>
      <p:font typeface="DINPro-Bold" panose="02000503030000020004" pitchFamily="2" charset="0"/>
      <p:bold r:id="rId20"/>
    </p:embeddedFont>
    <p:embeddedFont>
      <p:font typeface="DINPro-Medium" panose="02000503030000020004" pitchFamily="2" charset="0"/>
      <p:regular r:id="rId21"/>
    </p:embeddedFont>
    <p:embeddedFont>
      <p:font typeface="DINPro-Regular" panose="02000503030000020004" pitchFamily="2" charset="0"/>
      <p:regular r:id="rId22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00"/>
    <p:restoredTop sz="83665"/>
  </p:normalViewPr>
  <p:slideViewPr>
    <p:cSldViewPr snapToGrid="0">
      <p:cViewPr varScale="1">
        <p:scale>
          <a:sx n="87" d="100"/>
          <a:sy n="87" d="100"/>
        </p:scale>
        <p:origin x="129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A6D5C-126D-6043-926B-1829069640AB}" type="datetimeFigureOut">
              <a:rPr lang="hu-HU" smtClean="0"/>
              <a:t>2025. 02. 17.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21D-E57A-1449-A5BC-15E3B22206C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5615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697865" indent="0" algn="just">
              <a:lnSpc>
                <a:spcPct val="90000"/>
              </a:lnSpc>
              <a:spcBef>
                <a:spcPts val="600"/>
              </a:spcBef>
              <a:spcAft>
                <a:spcPts val="115"/>
              </a:spcAft>
            </a:pPr>
            <a:endParaRPr lang="hu-HU" sz="1200" dirty="0">
              <a:effectLst/>
              <a:latin typeface="DINPro-Regular" panose="02000503030000020004" pitchFamily="2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3321D-E57A-1449-A5BC-15E3B22206C8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3064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337820" indent="0" algn="just">
              <a:lnSpc>
                <a:spcPct val="103000"/>
              </a:lnSpc>
              <a:spcAft>
                <a:spcPts val="115"/>
              </a:spcAft>
              <a:buFont typeface="Arial" panose="020B0604020202020204" pitchFamily="34" charset="0"/>
              <a:buNone/>
            </a:pPr>
            <a:endParaRPr lang="hu-HU" sz="1200" dirty="0">
              <a:latin typeface="DINPro-Regular" panose="02000503030000020004" pitchFamily="2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3321D-E57A-1449-A5BC-15E3B22206C8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4591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3321D-E57A-1449-A5BC-15E3B22206C8}" type="slidenum">
              <a:rPr lang="hu-HU" smtClean="0"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6672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337820" indent="0" algn="just">
              <a:lnSpc>
                <a:spcPct val="103000"/>
              </a:lnSpc>
              <a:spcAft>
                <a:spcPts val="115"/>
              </a:spcAft>
              <a:buFont typeface="Arial" panose="020B0604020202020204" pitchFamily="34" charset="0"/>
              <a:buNone/>
            </a:pPr>
            <a:endParaRPr lang="hu-HU" sz="1200" dirty="0">
              <a:latin typeface="DINPro-Regular" panose="02000503030000020004" pitchFamily="2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3321D-E57A-1449-A5BC-15E3B22206C8}" type="slidenum">
              <a:rPr lang="hu-HU" smtClean="0"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0607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>
              <a:latin typeface="DINPro-Regular" panose="02000503030000020004" pitchFamily="2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3321D-E57A-1449-A5BC-15E3B22206C8}" type="slidenum">
              <a:rPr lang="hu-HU" smtClean="0"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6208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337820" indent="0" algn="just">
              <a:lnSpc>
                <a:spcPct val="103000"/>
              </a:lnSpc>
              <a:spcAft>
                <a:spcPts val="115"/>
              </a:spcAft>
              <a:buFont typeface="Arial" panose="020B0604020202020204" pitchFamily="34" charset="0"/>
              <a:buNone/>
            </a:pPr>
            <a:endParaRPr lang="hu-HU" sz="1200" b="0" dirty="0">
              <a:latin typeface="DINPro-Regular" panose="02000503030000020004" pitchFamily="2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3321D-E57A-1449-A5BC-15E3B22206C8}" type="slidenum">
              <a:rPr lang="hu-HU" smtClean="0"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2776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E07EF-772C-A99E-0F61-03DD508E8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523A1146-9DF7-6EF5-B610-ADF7562053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E286D6EE-35DC-55E7-C1E7-9E2DB65D7E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>
              <a:latin typeface="DINPro-Regular" panose="02000503030000020004" pitchFamily="2" charset="0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867742B-973F-45B6-B1A3-4B6C53AF6D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3321D-E57A-1449-A5BC-15E3B22206C8}" type="slidenum">
              <a:rPr lang="hu-HU" smtClean="0"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8487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59055-5D3D-79A8-2F47-AB65690C0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4B68DA77-C57A-0331-F8C4-48F5DFC019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461265B3-F0D1-1652-09DD-F4F0440EBE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>
              <a:latin typeface="DINPro-Regular" panose="02000503030000020004" pitchFamily="2" charset="0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59A6EDF-53B7-A132-3A93-68B39847C7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3321D-E57A-1449-A5BC-15E3B22206C8}" type="slidenum">
              <a:rPr lang="hu-HU" smtClean="0"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76726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3321D-E57A-1449-A5BC-15E3B22206C8}" type="slidenum">
              <a:rPr lang="hu-HU" smtClean="0"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0735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D945FE15-AFC1-505F-D106-3ADE1A3B30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zöveg helye 10">
            <a:extLst>
              <a:ext uri="{FF2B5EF4-FFF2-40B4-BE49-F238E27FC236}">
                <a16:creationId xmlns:a16="http://schemas.microsoft.com/office/drawing/2014/main" id="{0CB96D4E-AC8B-357B-04A8-DC7CD28101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6052165"/>
            <a:ext cx="2555875" cy="50323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 b="1" i="0">
                <a:solidFill>
                  <a:schemeClr val="bg1"/>
                </a:solidFill>
                <a:latin typeface="DINPro-Bold" panose="02000503030000020004" pitchFamily="2" charset="0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3" name="Szöveg helye 10">
            <a:extLst>
              <a:ext uri="{FF2B5EF4-FFF2-40B4-BE49-F238E27FC236}">
                <a16:creationId xmlns:a16="http://schemas.microsoft.com/office/drawing/2014/main" id="{1D9D09AF-2F47-AA25-5AB4-E17F0FA953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48223" y="3883395"/>
            <a:ext cx="1381226" cy="44797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buNone/>
              <a:defRPr sz="2800" b="1" i="0">
                <a:solidFill>
                  <a:schemeClr val="bg1"/>
                </a:solidFill>
                <a:latin typeface="DINPro-Bold" panose="02000503030000020004" pitchFamily="2" charset="0"/>
              </a:defRPr>
            </a:lvl1pPr>
          </a:lstStyle>
          <a:p>
            <a:pPr lvl="0"/>
            <a:r>
              <a:rPr lang="hu-HU" dirty="0"/>
              <a:t>2025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C57367AC-95F7-EFDE-D931-D15607055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648000"/>
            <a:ext cx="5731846" cy="229449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4000" b="1" i="0">
                <a:solidFill>
                  <a:schemeClr val="tx1"/>
                </a:solidFill>
                <a:latin typeface="DINPro-Bold" panose="02000503030000020004" pitchFamily="2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DABE7E99-E229-3430-6B7B-977721DC6CB6}"/>
              </a:ext>
            </a:extLst>
          </p:cNvPr>
          <p:cNvCxnSpPr>
            <a:cxnSpLocks/>
          </p:cNvCxnSpPr>
          <p:nvPr userDrawn="1"/>
        </p:nvCxnSpPr>
        <p:spPr>
          <a:xfrm>
            <a:off x="540000" y="2022649"/>
            <a:ext cx="4804840" cy="0"/>
          </a:xfrm>
          <a:prstGeom prst="line">
            <a:avLst/>
          </a:prstGeom>
          <a:ln w="381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632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helye 1">
            <a:extLst>
              <a:ext uri="{FF2B5EF4-FFF2-40B4-BE49-F238E27FC236}">
                <a16:creationId xmlns:a16="http://schemas.microsoft.com/office/drawing/2014/main" id="{11C498F4-9335-4C51-2E2D-9A9CF0A4C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6" y="304799"/>
            <a:ext cx="10043190" cy="4663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200" b="0" i="0" baseline="0"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2" name="Alcím 2">
            <a:extLst>
              <a:ext uri="{FF2B5EF4-FFF2-40B4-BE49-F238E27FC236}">
                <a16:creationId xmlns:a16="http://schemas.microsoft.com/office/drawing/2014/main" id="{FCFF4851-F9AA-7BF8-3C9D-69C7A11AB3C4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01363" y="1162800"/>
            <a:ext cx="10989271" cy="4663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8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13" name="Szöveg helye 18">
            <a:extLst>
              <a:ext uri="{FF2B5EF4-FFF2-40B4-BE49-F238E27FC236}">
                <a16:creationId xmlns:a16="http://schemas.microsoft.com/office/drawing/2014/main" id="{D1D80218-C6CB-7E08-CF12-6B5E62827E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663" y="1981200"/>
            <a:ext cx="10988675" cy="4349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baseline="0"/>
            </a:lvl1pPr>
            <a:lvl2pPr marL="0">
              <a:spcBef>
                <a:spcPts val="1200"/>
              </a:spcBef>
              <a:buClr>
                <a:schemeClr val="tx2"/>
              </a:buClr>
              <a:buSzPct val="120000"/>
              <a:defRPr sz="2200" b="0">
                <a:latin typeface="DINPro-Regular" panose="02000503030000020004" pitchFamily="2" charset="0"/>
              </a:defRPr>
            </a:lvl2pPr>
            <a:lvl3pPr>
              <a:buClr>
                <a:schemeClr val="tx2"/>
              </a:buClr>
              <a:buSzPct val="120000"/>
              <a:defRPr sz="2200">
                <a:latin typeface="DINPro-Regular" panose="02000503030000020004" pitchFamily="2" charset="0"/>
              </a:defRPr>
            </a:lvl3pPr>
            <a:lvl4pPr>
              <a:buClr>
                <a:schemeClr val="tx2"/>
              </a:buClr>
              <a:buSzPct val="120000"/>
              <a:defRPr sz="2200">
                <a:latin typeface="DINPro-Regular" panose="02000503030000020004" pitchFamily="2" charset="0"/>
              </a:defRPr>
            </a:lvl4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Harmadik szint</a:t>
            </a:r>
          </a:p>
          <a:p>
            <a:pPr lvl="1"/>
            <a:endParaRPr lang="hu-HU" dirty="0"/>
          </a:p>
        </p:txBody>
      </p: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14600A1A-F0BB-427E-D9F4-82EBA2A4A162}"/>
              </a:ext>
            </a:extLst>
          </p:cNvPr>
          <p:cNvCxnSpPr>
            <a:cxnSpLocks/>
          </p:cNvCxnSpPr>
          <p:nvPr userDrawn="1"/>
        </p:nvCxnSpPr>
        <p:spPr>
          <a:xfrm>
            <a:off x="1547446" y="900000"/>
            <a:ext cx="10042892" cy="0"/>
          </a:xfrm>
          <a:prstGeom prst="line">
            <a:avLst/>
          </a:prstGeom>
          <a:ln w="381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Kép 20">
            <a:extLst>
              <a:ext uri="{FF2B5EF4-FFF2-40B4-BE49-F238E27FC236}">
                <a16:creationId xmlns:a16="http://schemas.microsoft.com/office/drawing/2014/main" id="{988480C7-0F24-DE4E-1E6C-ED7B22D39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5367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6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A0978CC5-315D-01ED-195B-3F1FC8E3B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57997" y="0"/>
            <a:ext cx="5334000" cy="6858000"/>
          </a:xfrm>
          <a:prstGeom prst="rect">
            <a:avLst/>
          </a:prstGeom>
        </p:spPr>
      </p:pic>
      <p:sp>
        <p:nvSpPr>
          <p:cNvPr id="8" name="Cím helye 1">
            <a:extLst>
              <a:ext uri="{FF2B5EF4-FFF2-40B4-BE49-F238E27FC236}">
                <a16:creationId xmlns:a16="http://schemas.microsoft.com/office/drawing/2014/main" id="{7DE2D44B-124C-94ED-EC28-1F16910D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6" y="304799"/>
            <a:ext cx="10043190" cy="4663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200" b="0" i="0" baseline="0"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2" name="Kép helye 21">
            <a:extLst>
              <a:ext uri="{FF2B5EF4-FFF2-40B4-BE49-F238E27FC236}">
                <a16:creationId xmlns:a16="http://schemas.microsoft.com/office/drawing/2014/main" id="{A7CF01D6-FBE2-5285-6B47-E8127B498B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99" y="4203700"/>
            <a:ext cx="3512093" cy="23495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latin typeface="DINPro-Bold" panose="02000503030000020004" pitchFamily="2" charset="0"/>
              </a:defRPr>
            </a:lvl1pPr>
          </a:lstStyle>
          <a:p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36127E1-2D57-F3E1-B63D-7ED3CC4F0A2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01363" y="1162800"/>
            <a:ext cx="10989271" cy="4663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8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4" name="Szöveg helye 18">
            <a:extLst>
              <a:ext uri="{FF2B5EF4-FFF2-40B4-BE49-F238E27FC236}">
                <a16:creationId xmlns:a16="http://schemas.microsoft.com/office/drawing/2014/main" id="{9B6B837A-6E40-5FE8-B0DE-9362E3236A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663" y="1981200"/>
            <a:ext cx="10988675" cy="4349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baseline="0"/>
            </a:lvl1pPr>
            <a:lvl2pPr marL="0">
              <a:spcBef>
                <a:spcPts val="1200"/>
              </a:spcBef>
              <a:buClr>
                <a:schemeClr val="tx2"/>
              </a:buClr>
              <a:buSzPct val="120000"/>
              <a:defRPr sz="2200" b="0">
                <a:latin typeface="DINPro-Regular" panose="02000503030000020004" pitchFamily="2" charset="0"/>
              </a:defRPr>
            </a:lvl2pPr>
            <a:lvl3pPr>
              <a:buClr>
                <a:schemeClr val="tx2"/>
              </a:buClr>
              <a:buSzPct val="120000"/>
              <a:defRPr sz="2200">
                <a:latin typeface="DINPro-Regular" panose="02000503030000020004" pitchFamily="2" charset="0"/>
              </a:defRPr>
            </a:lvl3pPr>
            <a:lvl4pPr>
              <a:buClr>
                <a:schemeClr val="tx2"/>
              </a:buClr>
              <a:buSzPct val="120000"/>
              <a:defRPr sz="2200">
                <a:latin typeface="DINPro-Regular" panose="02000503030000020004" pitchFamily="2" charset="0"/>
              </a:defRPr>
            </a:lvl4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Harmadik szint</a:t>
            </a:r>
          </a:p>
          <a:p>
            <a:pPr lvl="1"/>
            <a:endParaRPr lang="hu-HU" dirty="0"/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6CE7CA10-A758-E86D-2734-7BAED479CD2A}"/>
              </a:ext>
            </a:extLst>
          </p:cNvPr>
          <p:cNvCxnSpPr>
            <a:cxnSpLocks/>
          </p:cNvCxnSpPr>
          <p:nvPr userDrawn="1"/>
        </p:nvCxnSpPr>
        <p:spPr>
          <a:xfrm>
            <a:off x="1547446" y="900000"/>
            <a:ext cx="8823775" cy="0"/>
          </a:xfrm>
          <a:prstGeom prst="line">
            <a:avLst/>
          </a:prstGeom>
          <a:ln w="381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ép 4">
            <a:extLst>
              <a:ext uri="{FF2B5EF4-FFF2-40B4-BE49-F238E27FC236}">
                <a16:creationId xmlns:a16="http://schemas.microsoft.com/office/drawing/2014/main" id="{C5B82F84-6ABE-29F4-686A-AA791BE15A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5367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ép helye 16">
            <a:extLst>
              <a:ext uri="{FF2B5EF4-FFF2-40B4-BE49-F238E27FC236}">
                <a16:creationId xmlns:a16="http://schemas.microsoft.com/office/drawing/2014/main" id="{E70D3D92-B940-D80B-6C35-1D58361AB0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1067" y="1973263"/>
            <a:ext cx="10989271" cy="4367212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9" name="Cím helye 1">
            <a:extLst>
              <a:ext uri="{FF2B5EF4-FFF2-40B4-BE49-F238E27FC236}">
                <a16:creationId xmlns:a16="http://schemas.microsoft.com/office/drawing/2014/main" id="{F9308277-B188-F347-30C1-3FE3683A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6" y="304799"/>
            <a:ext cx="10043190" cy="4663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200" b="0" i="0" baseline="0"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0" name="Alcím 2">
            <a:extLst>
              <a:ext uri="{FF2B5EF4-FFF2-40B4-BE49-F238E27FC236}">
                <a16:creationId xmlns:a16="http://schemas.microsoft.com/office/drawing/2014/main" id="{46B6EE83-74D2-8626-62B4-2ECAB053D9C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01363" y="1162800"/>
            <a:ext cx="10989271" cy="4663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8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2FEDBA88-7C34-4107-E07F-AFF456E3F17A}"/>
              </a:ext>
            </a:extLst>
          </p:cNvPr>
          <p:cNvCxnSpPr>
            <a:cxnSpLocks/>
          </p:cNvCxnSpPr>
          <p:nvPr userDrawn="1"/>
        </p:nvCxnSpPr>
        <p:spPr>
          <a:xfrm>
            <a:off x="1547446" y="900000"/>
            <a:ext cx="10042892" cy="0"/>
          </a:xfrm>
          <a:prstGeom prst="line">
            <a:avLst/>
          </a:prstGeom>
          <a:ln w="381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>
            <a:extLst>
              <a:ext uri="{FF2B5EF4-FFF2-40B4-BE49-F238E27FC236}">
                <a16:creationId xmlns:a16="http://schemas.microsoft.com/office/drawing/2014/main" id="{A74B203B-B896-7B83-0A87-4DFFD865DB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5367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1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ép helye 16">
            <a:extLst>
              <a:ext uri="{FF2B5EF4-FFF2-40B4-BE49-F238E27FC236}">
                <a16:creationId xmlns:a16="http://schemas.microsoft.com/office/drawing/2014/main" id="{3FEE5846-C229-DC3F-E73E-ED7A26438E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769" y="1162800"/>
            <a:ext cx="10989271" cy="517767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9" name="Cím helye 1">
            <a:extLst>
              <a:ext uri="{FF2B5EF4-FFF2-40B4-BE49-F238E27FC236}">
                <a16:creationId xmlns:a16="http://schemas.microsoft.com/office/drawing/2014/main" id="{F9308277-B188-F347-30C1-3FE3683A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6" y="304799"/>
            <a:ext cx="10043190" cy="4663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200" b="0" i="0" baseline="0"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2FEDBA88-7C34-4107-E07F-AFF456E3F17A}"/>
              </a:ext>
            </a:extLst>
          </p:cNvPr>
          <p:cNvCxnSpPr>
            <a:cxnSpLocks/>
          </p:cNvCxnSpPr>
          <p:nvPr userDrawn="1"/>
        </p:nvCxnSpPr>
        <p:spPr>
          <a:xfrm>
            <a:off x="1547446" y="900000"/>
            <a:ext cx="10042892" cy="0"/>
          </a:xfrm>
          <a:prstGeom prst="line">
            <a:avLst/>
          </a:prstGeom>
          <a:ln w="381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ép 2">
            <a:extLst>
              <a:ext uri="{FF2B5EF4-FFF2-40B4-BE49-F238E27FC236}">
                <a16:creationId xmlns:a16="http://schemas.microsoft.com/office/drawing/2014/main" id="{628AA331-BF96-F856-E8DA-517A89A2C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5367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1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C0044E21-60F3-AA36-16D3-868F066E958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7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8CCF"/>
          </a:solidFill>
          <a:latin typeface="DINPro-Bold" panose="0200050303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b="1" i="0" kern="1200">
          <a:solidFill>
            <a:schemeClr val="tx1"/>
          </a:solidFill>
          <a:latin typeface="DINPro-Bold" panose="02000503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PiMoOrMYZo?feature=oembed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VPzEABaVPA?feature=oembed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>
            <a:extLst>
              <a:ext uri="{FF2B5EF4-FFF2-40B4-BE49-F238E27FC236}">
                <a16:creationId xmlns:a16="http://schemas.microsoft.com/office/drawing/2014/main" id="{F08BBFF3-D1FD-C9F0-14A6-F8D8C6CD0A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9–12. évfolyam</a:t>
            </a:r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5AC4FBFE-B37A-396C-F80E-ABAD1F9FAD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2025</a:t>
            </a:r>
          </a:p>
        </p:txBody>
      </p:sp>
      <p:sp>
        <p:nvSpPr>
          <p:cNvPr id="6" name="Cím 3">
            <a:extLst>
              <a:ext uri="{FF2B5EF4-FFF2-40B4-BE49-F238E27FC236}">
                <a16:creationId xmlns:a16="http://schemas.microsoft.com/office/drawing/2014/main" id="{6CC4931D-CC1F-2DA0-A552-8B1AE5A61EFA}"/>
              </a:ext>
            </a:extLst>
          </p:cNvPr>
          <p:cNvSpPr txBox="1">
            <a:spLocks/>
          </p:cNvSpPr>
          <p:nvPr/>
        </p:nvSpPr>
        <p:spPr>
          <a:xfrm>
            <a:off x="540000" y="647999"/>
            <a:ext cx="5731846" cy="211507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DINPro-Bold" panose="0200050303000002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Okosan</a:t>
            </a:r>
            <a:br>
              <a:rPr lang="hu-HU" dirty="0"/>
            </a:br>
            <a:r>
              <a:rPr lang="hu-HU" dirty="0"/>
              <a:t>a befektetésekről</a:t>
            </a:r>
            <a:endParaRPr lang="hu-HU" sz="5400" dirty="0"/>
          </a:p>
        </p:txBody>
      </p:sp>
    </p:spTree>
    <p:extLst>
      <p:ext uri="{BB962C8B-B14F-4D97-AF65-F5344CB8AC3E}">
        <p14:creationId xmlns:p14="http://schemas.microsoft.com/office/powerpoint/2010/main" val="1520477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>
            <a:extLst>
              <a:ext uri="{FF2B5EF4-FFF2-40B4-BE49-F238E27FC236}">
                <a16:creationId xmlns:a16="http://schemas.microsoft.com/office/drawing/2014/main" id="{0DEE388D-86EE-DFE7-AB50-BF7057F5F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3. feladat: „Ne tegyünk minden tojást egy kosárba!”</a:t>
            </a:r>
          </a:p>
        </p:txBody>
      </p:sp>
      <p:pic>
        <p:nvPicPr>
          <p:cNvPr id="3" name="Online médiaelem 2" descr="Befektetési lehetőségek">
            <a:hlinkClick r:id="" action="ppaction://media"/>
            <a:extLst>
              <a:ext uri="{FF2B5EF4-FFF2-40B4-BE49-F238E27FC236}">
                <a16:creationId xmlns:a16="http://schemas.microsoft.com/office/drawing/2014/main" id="{3856205D-5A8B-2025-1DE7-3603E42DC8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47444" y="1152000"/>
            <a:ext cx="9353497" cy="5284726"/>
          </a:xfrm>
          <a:custGeom>
            <a:avLst/>
            <a:gdLst>
              <a:gd name="connsiteX0" fmla="*/ 0 w 9353497"/>
              <a:gd name="connsiteY0" fmla="*/ 0 h 5284726"/>
              <a:gd name="connsiteX1" fmla="*/ 9353497 w 9353497"/>
              <a:gd name="connsiteY1" fmla="*/ 0 h 5284726"/>
              <a:gd name="connsiteX2" fmla="*/ 9353497 w 9353497"/>
              <a:gd name="connsiteY2" fmla="*/ 5284726 h 5284726"/>
              <a:gd name="connsiteX3" fmla="*/ 0 w 9353497"/>
              <a:gd name="connsiteY3" fmla="*/ 5284726 h 5284726"/>
              <a:gd name="connsiteX4" fmla="*/ 0 w 9353497"/>
              <a:gd name="connsiteY4" fmla="*/ 0 h 528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3497" h="5284726" fill="none" extrusionOk="0">
                <a:moveTo>
                  <a:pt x="0" y="0"/>
                </a:moveTo>
                <a:cubicBezTo>
                  <a:pt x="2241284" y="-49533"/>
                  <a:pt x="8119413" y="-14809"/>
                  <a:pt x="9353497" y="0"/>
                </a:cubicBezTo>
                <a:cubicBezTo>
                  <a:pt x="9441136" y="941428"/>
                  <a:pt x="9280818" y="4158223"/>
                  <a:pt x="9353497" y="5284726"/>
                </a:cubicBezTo>
                <a:cubicBezTo>
                  <a:pt x="6282227" y="5236495"/>
                  <a:pt x="3423199" y="5369181"/>
                  <a:pt x="0" y="5284726"/>
                </a:cubicBezTo>
                <a:cubicBezTo>
                  <a:pt x="-38581" y="3741795"/>
                  <a:pt x="63341" y="935372"/>
                  <a:pt x="0" y="0"/>
                </a:cubicBezTo>
                <a:close/>
              </a:path>
              <a:path w="9353497" h="5284726" stroke="0" extrusionOk="0">
                <a:moveTo>
                  <a:pt x="0" y="0"/>
                </a:moveTo>
                <a:cubicBezTo>
                  <a:pt x="2881163" y="118645"/>
                  <a:pt x="5693015" y="116012"/>
                  <a:pt x="9353497" y="0"/>
                </a:cubicBezTo>
                <a:cubicBezTo>
                  <a:pt x="9220615" y="1784924"/>
                  <a:pt x="9438448" y="3074326"/>
                  <a:pt x="9353497" y="5284726"/>
                </a:cubicBezTo>
                <a:cubicBezTo>
                  <a:pt x="5676285" y="5419326"/>
                  <a:pt x="3165946" y="5127530"/>
                  <a:pt x="0" y="5284726"/>
                </a:cubicBezTo>
                <a:cubicBezTo>
                  <a:pt x="-20187" y="4405513"/>
                  <a:pt x="-152480" y="2326432"/>
                  <a:pt x="0" y="0"/>
                </a:cubicBezTo>
                <a:close/>
              </a:path>
            </a:pathLst>
          </a:custGeom>
          <a:ln w="38100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54560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4F185-A3E2-3655-255C-0B97033B6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F310BF-4947-EE6D-6CD6-09FD1E1D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4. feladat: A Molnár család megint tanácskozik</a:t>
            </a:r>
          </a:p>
        </p:txBody>
      </p:sp>
      <p:sp>
        <p:nvSpPr>
          <p:cNvPr id="4" name="Alcím 2">
            <a:extLst>
              <a:ext uri="{FF2B5EF4-FFF2-40B4-BE49-F238E27FC236}">
                <a16:creationId xmlns:a16="http://schemas.microsoft.com/office/drawing/2014/main" id="{B1C27D18-AF08-76DC-7A8D-FDD8BEBE2F6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547444" y="1152000"/>
            <a:ext cx="10043190" cy="332399"/>
          </a:xfrm>
        </p:spPr>
        <p:txBody>
          <a:bodyPr>
            <a:spAutoFit/>
          </a:bodyPr>
          <a:lstStyle/>
          <a:p>
            <a:r>
              <a:rPr lang="hu-HU" sz="2400" dirty="0"/>
              <a:t>Befektetési lehetőségek</a:t>
            </a:r>
          </a:p>
        </p:txBody>
      </p:sp>
      <p:graphicFrame>
        <p:nvGraphicFramePr>
          <p:cNvPr id="5" name="Tartalom helye 4">
            <a:extLst>
              <a:ext uri="{FF2B5EF4-FFF2-40B4-BE49-F238E27FC236}">
                <a16:creationId xmlns:a16="http://schemas.microsoft.com/office/drawing/2014/main" id="{9FEBBC7B-35B4-7029-422E-BF113D549E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403701"/>
              </p:ext>
            </p:extLst>
          </p:nvPr>
        </p:nvGraphicFramePr>
        <p:xfrm>
          <a:off x="1547443" y="1656000"/>
          <a:ext cx="10043190" cy="478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1677">
                  <a:extLst>
                    <a:ext uri="{9D8B030D-6E8A-4147-A177-3AD203B41FA5}">
                      <a16:colId xmlns:a16="http://schemas.microsoft.com/office/drawing/2014/main" val="1067703849"/>
                    </a:ext>
                  </a:extLst>
                </a:gridCol>
                <a:gridCol w="4234375">
                  <a:extLst>
                    <a:ext uri="{9D8B030D-6E8A-4147-A177-3AD203B41FA5}">
                      <a16:colId xmlns:a16="http://schemas.microsoft.com/office/drawing/2014/main" val="4136091876"/>
                    </a:ext>
                  </a:extLst>
                </a:gridCol>
                <a:gridCol w="2967138">
                  <a:extLst>
                    <a:ext uri="{9D8B030D-6E8A-4147-A177-3AD203B41FA5}">
                      <a16:colId xmlns:a16="http://schemas.microsoft.com/office/drawing/2014/main" val="296613160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r>
                        <a:rPr lang="hu-HU" sz="1900" b="0" i="0" kern="1200" dirty="0">
                          <a:solidFill>
                            <a:schemeClr val="bg1"/>
                          </a:solidFill>
                          <a:effectLst/>
                          <a:latin typeface="DINPro-Bold" panose="02000503030000020004" pitchFamily="2" charset="0"/>
                        </a:rPr>
                        <a:t>A MEGTAKARÍTÁS</a:t>
                      </a:r>
                    </a:p>
                    <a:p>
                      <a:r>
                        <a:rPr lang="hu-HU" sz="1900" b="0" i="0" kern="1200" dirty="0">
                          <a:solidFill>
                            <a:schemeClr val="bg1"/>
                          </a:solidFill>
                          <a:effectLst/>
                          <a:latin typeface="DINPro-Bold" panose="02000503030000020004" pitchFamily="2" charset="0"/>
                        </a:rPr>
                        <a:t>ÖSSZEGE</a:t>
                      </a:r>
                      <a:endParaRPr lang="hu-HU" sz="1900" b="0" i="0" dirty="0">
                        <a:solidFill>
                          <a:schemeClr val="bg1"/>
                        </a:solidFill>
                        <a:latin typeface="DINPro-Bold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900" b="0" i="0" kern="1200" dirty="0">
                          <a:solidFill>
                            <a:schemeClr val="bg1"/>
                          </a:solidFill>
                          <a:effectLst/>
                          <a:latin typeface="DINPro-Bold" panose="02000503030000020004" pitchFamily="2" charset="0"/>
                        </a:rPr>
                        <a:t>A BEFEKTETÉS TÍPUSA</a:t>
                      </a:r>
                      <a:endParaRPr lang="hu-HU" sz="1900" b="0" i="0" dirty="0">
                        <a:solidFill>
                          <a:schemeClr val="bg1"/>
                        </a:solidFill>
                        <a:latin typeface="DINPro-Bold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900" b="0" i="0" kern="1200" dirty="0">
                          <a:solidFill>
                            <a:schemeClr val="bg1"/>
                          </a:solidFill>
                          <a:effectLst/>
                          <a:latin typeface="DINPro-Bold" panose="02000503030000020004" pitchFamily="2" charset="0"/>
                        </a:rPr>
                        <a:t>JELLEMZŐ</a:t>
                      </a:r>
                      <a:br>
                        <a:rPr lang="hu-HU" sz="1900" b="0" i="0" kern="1200" dirty="0">
                          <a:solidFill>
                            <a:schemeClr val="bg1"/>
                          </a:solidFill>
                          <a:effectLst/>
                          <a:latin typeface="DINPro-Bold" panose="02000503030000020004" pitchFamily="2" charset="0"/>
                        </a:rPr>
                      </a:br>
                      <a:r>
                        <a:rPr lang="hu-HU" sz="1900" b="0" i="0" kern="1200" dirty="0">
                          <a:solidFill>
                            <a:schemeClr val="bg1"/>
                          </a:solidFill>
                          <a:effectLst/>
                          <a:latin typeface="DINPro-Bold" panose="02000503030000020004" pitchFamily="2" charset="0"/>
                        </a:rPr>
                        <a:t>BEFEKTETÉSI IDŐTÁV</a:t>
                      </a:r>
                      <a:endParaRPr lang="hu-HU" sz="1900" b="0" i="0" dirty="0">
                        <a:solidFill>
                          <a:schemeClr val="bg1"/>
                        </a:solidFill>
                        <a:latin typeface="DINPro-Bold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95328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hu-HU" sz="1900" b="0" i="0" kern="1200" spc="-30" baseline="0" dirty="0">
                          <a:solidFill>
                            <a:srgbClr val="152243"/>
                          </a:solidFill>
                          <a:effectLst/>
                          <a:latin typeface="DINPro-Regular" panose="02000503030000020004" pitchFamily="2" charset="0"/>
                        </a:rPr>
                        <a:t>kis összegű megtakarítás</a:t>
                      </a:r>
                      <a:br>
                        <a:rPr lang="hu-HU" sz="1900" b="0" i="0" kern="1200" spc="-20" baseline="0" dirty="0">
                          <a:solidFill>
                            <a:srgbClr val="152243"/>
                          </a:solidFill>
                          <a:effectLst/>
                          <a:latin typeface="DINPro-Regular" panose="02000503030000020004" pitchFamily="2" charset="0"/>
                        </a:rPr>
                      </a:br>
                      <a:r>
                        <a:rPr lang="hu-HU" sz="1900" b="0" i="0" kern="1200" dirty="0">
                          <a:solidFill>
                            <a:srgbClr val="152243"/>
                          </a:solidFill>
                          <a:effectLst/>
                          <a:latin typeface="DINPro-Regular" panose="02000503030000020004" pitchFamily="2" charset="0"/>
                        </a:rPr>
                        <a:t>(néhány ezer Ft-tól)</a:t>
                      </a:r>
                      <a:endParaRPr lang="hu-HU" sz="1900" b="0" i="0" dirty="0">
                        <a:solidFill>
                          <a:srgbClr val="152243"/>
                        </a:solidFill>
                        <a:latin typeface="DINPro-Regular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900" b="1" i="0" kern="1200" dirty="0">
                          <a:solidFill>
                            <a:srgbClr val="152243"/>
                          </a:solidFill>
                          <a:effectLst/>
                          <a:latin typeface="DINPro-Bold" panose="02000503030000020004" pitchFamily="2" charset="0"/>
                        </a:rPr>
                        <a:t>bankbetét</a:t>
                      </a:r>
                      <a:r>
                        <a:rPr lang="hu-HU" sz="1900" b="0" i="0" kern="1200" dirty="0">
                          <a:solidFill>
                            <a:srgbClr val="152243"/>
                          </a:solidFill>
                          <a:effectLst/>
                          <a:latin typeface="DINPro-Medium" panose="02000503030000020004" pitchFamily="2" charset="0"/>
                        </a:rPr>
                        <a:t> </a:t>
                      </a:r>
                      <a:r>
                        <a:rPr lang="hu-HU" sz="1900" b="0" i="0" kern="1200" dirty="0">
                          <a:solidFill>
                            <a:srgbClr val="152243"/>
                          </a:solidFill>
                          <a:effectLst/>
                          <a:latin typeface="DINPro-Regular" panose="02000503030000020004" pitchFamily="2" charset="0"/>
                        </a:rPr>
                        <a:t>típusú</a:t>
                      </a:r>
                      <a:br>
                        <a:rPr lang="hu-HU" sz="1900" b="0" i="0" kern="1200" dirty="0">
                          <a:solidFill>
                            <a:srgbClr val="152243"/>
                          </a:solidFill>
                          <a:effectLst/>
                          <a:latin typeface="DINPro-Regular" panose="02000503030000020004" pitchFamily="2" charset="0"/>
                        </a:rPr>
                      </a:br>
                      <a:r>
                        <a:rPr lang="hu-HU" sz="1900" b="0" i="0" kern="1200" dirty="0">
                          <a:solidFill>
                            <a:srgbClr val="152243"/>
                          </a:solidFill>
                          <a:effectLst/>
                          <a:latin typeface="DINPro-Regular" panose="02000503030000020004" pitchFamily="2" charset="0"/>
                        </a:rPr>
                        <a:t>(folyószámla-lekötés)</a:t>
                      </a:r>
                      <a:endParaRPr lang="hu-HU" sz="1900" b="0" i="0" dirty="0">
                        <a:solidFill>
                          <a:srgbClr val="152243"/>
                        </a:solidFill>
                        <a:latin typeface="DINPro-Regular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900" b="0" i="0" kern="1200" dirty="0">
                          <a:solidFill>
                            <a:srgbClr val="152243"/>
                          </a:solidFill>
                          <a:effectLst/>
                          <a:latin typeface="DINPro-Regular" panose="02000503030000020004" pitchFamily="2" charset="0"/>
                        </a:rPr>
                        <a:t>1–12 hónap</a:t>
                      </a:r>
                      <a:endParaRPr lang="hu-HU" sz="1900" b="0" i="0" dirty="0">
                        <a:solidFill>
                          <a:srgbClr val="152243"/>
                        </a:solidFill>
                        <a:latin typeface="DINPro-Regular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263454"/>
                  </a:ext>
                </a:extLst>
              </a:tr>
              <a:tr h="396000">
                <a:tc rowSpan="2">
                  <a:txBody>
                    <a:bodyPr/>
                    <a:lstStyle/>
                    <a:p>
                      <a:r>
                        <a:rPr lang="hu-HU" sz="1900" b="0" i="0" kern="1200" dirty="0">
                          <a:solidFill>
                            <a:srgbClr val="152243"/>
                          </a:solidFill>
                          <a:effectLst/>
                          <a:latin typeface="DINPro-Regular" panose="02000503030000020004" pitchFamily="2" charset="0"/>
                        </a:rPr>
                        <a:t>kis összegű rendszeres</a:t>
                      </a:r>
                      <a:br>
                        <a:rPr lang="hu-HU" sz="1900" b="0" i="0" kern="1200" dirty="0">
                          <a:solidFill>
                            <a:srgbClr val="152243"/>
                          </a:solidFill>
                          <a:effectLst/>
                          <a:latin typeface="DINPro-Regular" panose="02000503030000020004" pitchFamily="2" charset="0"/>
                        </a:rPr>
                      </a:br>
                      <a:r>
                        <a:rPr lang="hu-HU" sz="1900" b="0" i="0" kern="1200" dirty="0">
                          <a:solidFill>
                            <a:srgbClr val="152243"/>
                          </a:solidFill>
                          <a:effectLst/>
                          <a:latin typeface="DINPro-Regular" panose="02000503030000020004" pitchFamily="2" charset="0"/>
                        </a:rPr>
                        <a:t>megtakarítás (néhány</a:t>
                      </a:r>
                      <a:br>
                        <a:rPr lang="hu-HU" sz="1900" b="0" i="0" kern="1200" dirty="0">
                          <a:solidFill>
                            <a:srgbClr val="152243"/>
                          </a:solidFill>
                          <a:effectLst/>
                          <a:latin typeface="DINPro-Regular" panose="02000503030000020004" pitchFamily="2" charset="0"/>
                        </a:rPr>
                      </a:br>
                      <a:r>
                        <a:rPr lang="hu-HU" sz="1900" b="0" i="0" kern="1200" dirty="0">
                          <a:solidFill>
                            <a:srgbClr val="152243"/>
                          </a:solidFill>
                          <a:effectLst/>
                          <a:latin typeface="DINPro-Regular" panose="02000503030000020004" pitchFamily="2" charset="0"/>
                        </a:rPr>
                        <a:t>ezer–tízezer Ft/hó)</a:t>
                      </a:r>
                      <a:endParaRPr lang="hu-HU" sz="1900" b="0" i="0" dirty="0">
                        <a:solidFill>
                          <a:srgbClr val="152243"/>
                        </a:solidFill>
                        <a:latin typeface="DINPro-Regular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900" b="1" i="0" kern="1200" dirty="0">
                          <a:solidFill>
                            <a:srgbClr val="152243"/>
                          </a:solidFill>
                          <a:effectLst/>
                          <a:latin typeface="DINPro-Bold" panose="02000503030000020004" pitchFamily="2" charset="0"/>
                        </a:rPr>
                        <a:t>megtakarítással kombinált</a:t>
                      </a:r>
                      <a:br>
                        <a:rPr lang="hu-HU" sz="1900" b="1" i="0" kern="1200" dirty="0">
                          <a:solidFill>
                            <a:srgbClr val="152243"/>
                          </a:solidFill>
                          <a:effectLst/>
                          <a:latin typeface="DINPro-Bold" panose="02000503030000020004" pitchFamily="2" charset="0"/>
                        </a:rPr>
                      </a:br>
                      <a:r>
                        <a:rPr lang="hu-HU" sz="1900" b="1" i="0" kern="1200" dirty="0">
                          <a:solidFill>
                            <a:srgbClr val="152243"/>
                          </a:solidFill>
                          <a:effectLst/>
                          <a:latin typeface="DINPro-Bold" panose="02000503030000020004" pitchFamily="2" charset="0"/>
                        </a:rPr>
                        <a:t>életbiztosítás</a:t>
                      </a:r>
                      <a:endParaRPr lang="hu-HU" sz="1900" b="1" i="0" dirty="0">
                        <a:solidFill>
                          <a:srgbClr val="152243"/>
                        </a:solidFill>
                        <a:latin typeface="DINPro-Bold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hu-HU" sz="1900" b="0" i="0" kern="1200" dirty="0">
                          <a:solidFill>
                            <a:srgbClr val="152243"/>
                          </a:solidFill>
                          <a:effectLst/>
                          <a:latin typeface="DINPro-Regular" panose="02000503030000020004" pitchFamily="2" charset="0"/>
                        </a:rPr>
                        <a:t>min. 10 év</a:t>
                      </a:r>
                      <a:endParaRPr lang="hu-HU" sz="1900" b="0" i="0" dirty="0">
                        <a:solidFill>
                          <a:srgbClr val="152243"/>
                        </a:solidFill>
                        <a:latin typeface="DINPro-Regular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57271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hu-HU" sz="1100" dirty="0">
                        <a:solidFill>
                          <a:srgbClr val="15224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5B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900" b="1" i="0" kern="1200" dirty="0">
                          <a:solidFill>
                            <a:srgbClr val="152243"/>
                          </a:solidFill>
                          <a:effectLst/>
                          <a:latin typeface="DINPro-Bold" panose="02000503030000020004" pitchFamily="2" charset="0"/>
                        </a:rPr>
                        <a:t>önkéntes nyugdíjpénztári befizetés</a:t>
                      </a:r>
                      <a:endParaRPr lang="hu-HU" sz="1900" b="1" i="0" dirty="0">
                        <a:solidFill>
                          <a:srgbClr val="152243"/>
                        </a:solidFill>
                        <a:latin typeface="DINPro-Bold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sz="1900" b="0" i="0" dirty="0">
                        <a:solidFill>
                          <a:srgbClr val="152243"/>
                        </a:solidFill>
                        <a:latin typeface="DINPro-Medium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58243"/>
                  </a:ext>
                </a:extLst>
              </a:tr>
              <a:tr h="396000">
                <a:tc rowSpan="3">
                  <a:txBody>
                    <a:bodyPr/>
                    <a:lstStyle/>
                    <a:p>
                      <a:r>
                        <a:rPr lang="hu-HU" sz="1900" b="0" i="0" kern="1200" dirty="0">
                          <a:solidFill>
                            <a:srgbClr val="152243"/>
                          </a:solidFill>
                          <a:effectLst/>
                          <a:latin typeface="DINPro-Regular" panose="02000503030000020004" pitchFamily="2" charset="0"/>
                        </a:rPr>
                        <a:t>minimum 10 ezer Ft</a:t>
                      </a:r>
                      <a:endParaRPr lang="hu-HU" sz="1900" b="0" i="0" dirty="0">
                        <a:solidFill>
                          <a:srgbClr val="152243"/>
                        </a:solidFill>
                        <a:latin typeface="DINPro-Regular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900" b="0" i="0" kern="1200" spc="-20" baseline="0" dirty="0">
                          <a:solidFill>
                            <a:srgbClr val="152243"/>
                          </a:solidFill>
                          <a:effectLst/>
                          <a:latin typeface="DINPro-Regular" panose="02000503030000020004" pitchFamily="2" charset="0"/>
                        </a:rPr>
                        <a:t>féléves és egyéves magyar </a:t>
                      </a:r>
                      <a:r>
                        <a:rPr lang="hu-HU" sz="1900" b="1" i="0" kern="1200" spc="-20" baseline="0" dirty="0">
                          <a:solidFill>
                            <a:srgbClr val="152243"/>
                          </a:solidFill>
                          <a:effectLst/>
                          <a:latin typeface="DINPro-Bold" panose="02000503030000020004" pitchFamily="2" charset="0"/>
                        </a:rPr>
                        <a:t>állampapír</a:t>
                      </a:r>
                      <a:endParaRPr lang="hu-HU" sz="1900" b="1" i="0" spc="-20" baseline="0" dirty="0">
                        <a:solidFill>
                          <a:srgbClr val="152243"/>
                        </a:solidFill>
                        <a:latin typeface="DINPro-Bold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900" b="0" i="0" dirty="0">
                          <a:solidFill>
                            <a:srgbClr val="152243"/>
                          </a:solidFill>
                          <a:latin typeface="DINPro-Regular" panose="02000503030000020004" pitchFamily="2" charset="0"/>
                        </a:rPr>
                        <a:t>6 és 12 hónap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770724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hu-HU" sz="1100" dirty="0">
                        <a:solidFill>
                          <a:srgbClr val="15224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5B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900" b="1" i="0" kern="1200" dirty="0">
                          <a:solidFill>
                            <a:srgbClr val="152243"/>
                          </a:solidFill>
                          <a:effectLst/>
                          <a:latin typeface="DINPro-Bold" panose="02000503030000020004" pitchFamily="2" charset="0"/>
                        </a:rPr>
                        <a:t>befektetési jegyek</a:t>
                      </a:r>
                      <a:endParaRPr lang="hu-HU" sz="1900" b="1" i="0" dirty="0">
                        <a:solidFill>
                          <a:srgbClr val="152243"/>
                        </a:solidFill>
                        <a:latin typeface="DINPro-Bold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hu-HU" sz="1900" b="0" i="0" kern="1200" dirty="0">
                          <a:solidFill>
                            <a:srgbClr val="152243"/>
                          </a:solidFill>
                          <a:effectLst/>
                          <a:latin typeface="DINPro-Regular" panose="02000503030000020004" pitchFamily="2" charset="0"/>
                        </a:rPr>
                        <a:t>3 hónaptól több évig</a:t>
                      </a:r>
                      <a:endParaRPr lang="hu-HU" sz="1900" b="0" i="0" dirty="0">
                        <a:solidFill>
                          <a:srgbClr val="152243"/>
                        </a:solidFill>
                        <a:latin typeface="DINPro-Regular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396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hu-HU" sz="1100" dirty="0">
                        <a:solidFill>
                          <a:srgbClr val="15224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5B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900" b="0" i="0" kern="1200" dirty="0">
                          <a:solidFill>
                            <a:srgbClr val="152243"/>
                          </a:solidFill>
                          <a:effectLst/>
                          <a:latin typeface="DINPro-Regular" panose="02000503030000020004" pitchFamily="2" charset="0"/>
                        </a:rPr>
                        <a:t>pénzintézetek</a:t>
                      </a:r>
                      <a:r>
                        <a:rPr lang="hu-HU" sz="1900" b="0" i="0" kern="1200" dirty="0">
                          <a:solidFill>
                            <a:srgbClr val="152243"/>
                          </a:solidFill>
                          <a:effectLst/>
                          <a:latin typeface="DINPro-Medium" panose="02000503030000020004" pitchFamily="2" charset="0"/>
                        </a:rPr>
                        <a:t> </a:t>
                      </a:r>
                      <a:r>
                        <a:rPr lang="hu-HU" sz="1900" b="1" i="0" kern="1200" dirty="0">
                          <a:solidFill>
                            <a:srgbClr val="152243"/>
                          </a:solidFill>
                          <a:effectLst/>
                          <a:latin typeface="DINPro-Bold" panose="02000503030000020004" pitchFamily="2" charset="0"/>
                        </a:rPr>
                        <a:t>értékpapírjai</a:t>
                      </a:r>
                      <a:endParaRPr lang="hu-HU" sz="1900" b="1" i="0" dirty="0">
                        <a:solidFill>
                          <a:srgbClr val="152243"/>
                        </a:solidFill>
                        <a:latin typeface="DINPro-Bold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sz="1800" dirty="0">
                        <a:solidFill>
                          <a:srgbClr val="15224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5B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222524"/>
                  </a:ext>
                </a:extLst>
              </a:tr>
              <a:tr h="396000">
                <a:tc rowSpan="2">
                  <a:txBody>
                    <a:bodyPr/>
                    <a:lstStyle/>
                    <a:p>
                      <a:r>
                        <a:rPr lang="hu-HU" sz="1900" b="0" i="0" kern="1200" dirty="0">
                          <a:solidFill>
                            <a:srgbClr val="152243"/>
                          </a:solidFill>
                          <a:effectLst/>
                          <a:latin typeface="DINPro-Regular" panose="02000503030000020004" pitchFamily="2" charset="0"/>
                        </a:rPr>
                        <a:t>minimum 50-100 ezer Ft</a:t>
                      </a:r>
                      <a:endParaRPr lang="hu-HU" sz="1900" b="0" i="0" dirty="0">
                        <a:solidFill>
                          <a:srgbClr val="152243"/>
                        </a:solidFill>
                        <a:latin typeface="DINPro-Regular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900" b="1" i="0" kern="1200" dirty="0">
                          <a:solidFill>
                            <a:srgbClr val="152243"/>
                          </a:solidFill>
                          <a:effectLst/>
                          <a:latin typeface="DINPro-Bold" panose="02000503030000020004" pitchFamily="2" charset="0"/>
                        </a:rPr>
                        <a:t>részvények</a:t>
                      </a:r>
                      <a:endParaRPr lang="hu-HU" sz="1900" b="1" i="0" dirty="0">
                        <a:solidFill>
                          <a:srgbClr val="152243"/>
                        </a:solidFill>
                        <a:latin typeface="DINPro-Bold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900" b="0" i="0" dirty="0">
                          <a:solidFill>
                            <a:srgbClr val="152243"/>
                          </a:solidFill>
                          <a:latin typeface="DINPro-Regular" panose="02000503030000020004" pitchFamily="2" charset="0"/>
                        </a:rPr>
                        <a:t>változó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146297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hu-HU" sz="1100" dirty="0">
                        <a:solidFill>
                          <a:srgbClr val="15224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5B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900" b="1" i="0" dirty="0">
                          <a:solidFill>
                            <a:srgbClr val="152243"/>
                          </a:solidFill>
                          <a:latin typeface="DINPro-Bold" panose="02000503030000020004" pitchFamily="2" charset="0"/>
                        </a:rPr>
                        <a:t>állampapírok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900" b="0" i="0" dirty="0">
                          <a:solidFill>
                            <a:srgbClr val="152243"/>
                          </a:solidFill>
                          <a:latin typeface="DINPro-Regular" panose="02000503030000020004" pitchFamily="2" charset="0"/>
                        </a:rPr>
                        <a:t>3 hónap–10 év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15872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hu-HU" sz="1900" b="0" i="0" kern="1200" dirty="0">
                          <a:solidFill>
                            <a:srgbClr val="152243"/>
                          </a:solidFill>
                          <a:effectLst/>
                          <a:latin typeface="DINPro-Regular" panose="02000503030000020004" pitchFamily="2" charset="0"/>
                        </a:rPr>
                        <a:t>minimum 1 millió Ft</a:t>
                      </a:r>
                      <a:endParaRPr lang="hu-HU" sz="1900" b="0" i="0" dirty="0">
                        <a:solidFill>
                          <a:srgbClr val="152243"/>
                        </a:solidFill>
                        <a:latin typeface="DINPro-Regular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900" b="1" i="0" kern="1200" dirty="0">
                          <a:solidFill>
                            <a:srgbClr val="152243"/>
                          </a:solidFill>
                          <a:effectLst/>
                          <a:latin typeface="DINPro-Bold" panose="02000503030000020004" pitchFamily="2" charset="0"/>
                        </a:rPr>
                        <a:t>ingatlan, műtárgy</a:t>
                      </a:r>
                      <a:endParaRPr lang="hu-HU" sz="1900" b="1" i="0" dirty="0">
                        <a:solidFill>
                          <a:srgbClr val="152243"/>
                        </a:solidFill>
                        <a:latin typeface="DINPro-Bold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900" b="0" i="0" kern="1200" spc="-30" baseline="0" dirty="0">
                          <a:solidFill>
                            <a:srgbClr val="152243"/>
                          </a:solidFill>
                          <a:effectLst/>
                          <a:latin typeface="DINPro-Regular" panose="02000503030000020004" pitchFamily="2" charset="0"/>
                        </a:rPr>
                        <a:t>általában 1 évnél hosszabb</a:t>
                      </a:r>
                      <a:endParaRPr lang="hu-HU" sz="1900" b="0" i="0" spc="-30" baseline="0" dirty="0">
                        <a:solidFill>
                          <a:srgbClr val="152243"/>
                        </a:solidFill>
                        <a:latin typeface="DINPro-Regular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70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420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59F1D-5486-8269-AFCE-584C5D882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083046-A328-DEA2-6E76-B390C0794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4. feladat: A Molnár család megint tanácskozik</a:t>
            </a:r>
          </a:p>
        </p:txBody>
      </p:sp>
      <p:graphicFrame>
        <p:nvGraphicFramePr>
          <p:cNvPr id="7" name="Táblázat 9">
            <a:extLst>
              <a:ext uri="{FF2B5EF4-FFF2-40B4-BE49-F238E27FC236}">
                <a16:creationId xmlns:a16="http://schemas.microsoft.com/office/drawing/2014/main" id="{96156F1C-4AE8-B726-4680-A6C625FFC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783563"/>
              </p:ext>
            </p:extLst>
          </p:nvPr>
        </p:nvGraphicFramePr>
        <p:xfrm>
          <a:off x="1548001" y="1152000"/>
          <a:ext cx="10042637" cy="5256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55319">
                  <a:extLst>
                    <a:ext uri="{9D8B030D-6E8A-4147-A177-3AD203B41FA5}">
                      <a16:colId xmlns:a16="http://schemas.microsoft.com/office/drawing/2014/main" val="658502721"/>
                    </a:ext>
                  </a:extLst>
                </a:gridCol>
                <a:gridCol w="1314553">
                  <a:extLst>
                    <a:ext uri="{9D8B030D-6E8A-4147-A177-3AD203B41FA5}">
                      <a16:colId xmlns:a16="http://schemas.microsoft.com/office/drawing/2014/main" val="3112797264"/>
                    </a:ext>
                  </a:extLst>
                </a:gridCol>
                <a:gridCol w="1314553">
                  <a:extLst>
                    <a:ext uri="{9D8B030D-6E8A-4147-A177-3AD203B41FA5}">
                      <a16:colId xmlns:a16="http://schemas.microsoft.com/office/drawing/2014/main" val="2564343061"/>
                    </a:ext>
                  </a:extLst>
                </a:gridCol>
                <a:gridCol w="1314553">
                  <a:extLst>
                    <a:ext uri="{9D8B030D-6E8A-4147-A177-3AD203B41FA5}">
                      <a16:colId xmlns:a16="http://schemas.microsoft.com/office/drawing/2014/main" val="1075188588"/>
                    </a:ext>
                  </a:extLst>
                </a:gridCol>
                <a:gridCol w="1314553">
                  <a:extLst>
                    <a:ext uri="{9D8B030D-6E8A-4147-A177-3AD203B41FA5}">
                      <a16:colId xmlns:a16="http://schemas.microsoft.com/office/drawing/2014/main" val="1238115258"/>
                    </a:ext>
                  </a:extLst>
                </a:gridCol>
                <a:gridCol w="1314553">
                  <a:extLst>
                    <a:ext uri="{9D8B030D-6E8A-4147-A177-3AD203B41FA5}">
                      <a16:colId xmlns:a16="http://schemas.microsoft.com/office/drawing/2014/main" val="3616926047"/>
                    </a:ext>
                  </a:extLst>
                </a:gridCol>
                <a:gridCol w="1314553">
                  <a:extLst>
                    <a:ext uri="{9D8B030D-6E8A-4147-A177-3AD203B41FA5}">
                      <a16:colId xmlns:a16="http://schemas.microsoft.com/office/drawing/2014/main" val="703649557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1" i="0" dirty="0">
                          <a:solidFill>
                            <a:schemeClr val="bg1"/>
                          </a:solidFill>
                          <a:latin typeface="DINPro-Bold" panose="02000503030000020004" pitchFamily="2" charset="0"/>
                        </a:rPr>
                        <a:t>A BEFEKTETÉS</a:t>
                      </a:r>
                      <a:br>
                        <a:rPr lang="hu-HU" sz="2000" b="1" i="0" dirty="0">
                          <a:solidFill>
                            <a:schemeClr val="bg1"/>
                          </a:solidFill>
                          <a:latin typeface="DINPro-Bold" panose="02000503030000020004" pitchFamily="2" charset="0"/>
                        </a:rPr>
                      </a:br>
                      <a:r>
                        <a:rPr lang="hu-HU" sz="2000" b="1" i="0" dirty="0">
                          <a:solidFill>
                            <a:schemeClr val="bg1"/>
                          </a:solidFill>
                          <a:latin typeface="DINPro-Bold" panose="02000503030000020004" pitchFamily="2" charset="0"/>
                        </a:rPr>
                        <a:t>TÍPUSA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2000" b="1" i="0" dirty="0">
                          <a:solidFill>
                            <a:schemeClr val="bg1"/>
                          </a:solidFill>
                          <a:latin typeface="DINPro-Bold" panose="02000503030000020004" pitchFamily="2" charset="0"/>
                        </a:rPr>
                        <a:t>1.</a:t>
                      </a:r>
                      <a:br>
                        <a:rPr lang="hu-HU" sz="2000" b="1" i="0" dirty="0">
                          <a:solidFill>
                            <a:schemeClr val="bg1"/>
                          </a:solidFill>
                          <a:latin typeface="DINPro-Bold" panose="02000503030000020004" pitchFamily="2" charset="0"/>
                        </a:rPr>
                      </a:br>
                      <a:r>
                        <a:rPr lang="hu-HU" sz="2000" b="1" i="0" dirty="0">
                          <a:solidFill>
                            <a:schemeClr val="bg1"/>
                          </a:solidFill>
                          <a:latin typeface="DINPro-Bold" panose="02000503030000020004" pitchFamily="2" charset="0"/>
                        </a:rPr>
                        <a:t>CSOPORT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2000" b="1" i="0" dirty="0">
                          <a:solidFill>
                            <a:schemeClr val="bg1"/>
                          </a:solidFill>
                          <a:latin typeface="DINPro-Bold" panose="02000503030000020004" pitchFamily="2" charset="0"/>
                        </a:rPr>
                        <a:t>2.</a:t>
                      </a:r>
                      <a:br>
                        <a:rPr lang="hu-HU" sz="2000" b="1" i="0" dirty="0">
                          <a:solidFill>
                            <a:schemeClr val="bg1"/>
                          </a:solidFill>
                          <a:latin typeface="DINPro-Bold" panose="02000503030000020004" pitchFamily="2" charset="0"/>
                        </a:rPr>
                      </a:br>
                      <a:r>
                        <a:rPr lang="hu-HU" sz="2000" b="1" i="0" dirty="0">
                          <a:solidFill>
                            <a:schemeClr val="bg1"/>
                          </a:solidFill>
                          <a:latin typeface="DINPro-Bold" panose="02000503030000020004" pitchFamily="2" charset="0"/>
                        </a:rPr>
                        <a:t>CSOPORT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2000" b="1" i="0" dirty="0">
                          <a:solidFill>
                            <a:schemeClr val="bg1"/>
                          </a:solidFill>
                          <a:latin typeface="DINPro-Bold" panose="02000503030000020004" pitchFamily="2" charset="0"/>
                        </a:rPr>
                        <a:t>3.</a:t>
                      </a:r>
                      <a:br>
                        <a:rPr lang="hu-HU" sz="2000" b="1" i="0" dirty="0">
                          <a:solidFill>
                            <a:schemeClr val="bg1"/>
                          </a:solidFill>
                          <a:latin typeface="DINPro-Bold" panose="02000503030000020004" pitchFamily="2" charset="0"/>
                        </a:rPr>
                      </a:br>
                      <a:r>
                        <a:rPr lang="hu-HU" sz="2000" b="1" i="0" dirty="0">
                          <a:solidFill>
                            <a:schemeClr val="bg1"/>
                          </a:solidFill>
                          <a:latin typeface="DINPro-Bold" panose="02000503030000020004" pitchFamily="2" charset="0"/>
                        </a:rPr>
                        <a:t>CSOPORT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2000" b="1" i="0" dirty="0">
                          <a:solidFill>
                            <a:schemeClr val="bg1"/>
                          </a:solidFill>
                          <a:latin typeface="DINPro-Bold" panose="02000503030000020004" pitchFamily="2" charset="0"/>
                        </a:rPr>
                        <a:t>4.</a:t>
                      </a:r>
                      <a:br>
                        <a:rPr lang="hu-HU" sz="2000" b="1" i="0" dirty="0">
                          <a:solidFill>
                            <a:schemeClr val="bg1"/>
                          </a:solidFill>
                          <a:latin typeface="DINPro-Bold" panose="02000503030000020004" pitchFamily="2" charset="0"/>
                        </a:rPr>
                      </a:br>
                      <a:r>
                        <a:rPr lang="hu-HU" sz="2000" b="1" i="0" dirty="0">
                          <a:solidFill>
                            <a:schemeClr val="bg1"/>
                          </a:solidFill>
                          <a:latin typeface="DINPro-Bold" panose="02000503030000020004" pitchFamily="2" charset="0"/>
                        </a:rPr>
                        <a:t>CSOPORT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2000" b="1" i="0" dirty="0">
                          <a:solidFill>
                            <a:schemeClr val="bg1"/>
                          </a:solidFill>
                          <a:latin typeface="DINPro-Bold" panose="02000503030000020004" pitchFamily="2" charset="0"/>
                        </a:rPr>
                        <a:t>5.</a:t>
                      </a:r>
                      <a:br>
                        <a:rPr lang="hu-HU" sz="2000" b="1" i="0" dirty="0">
                          <a:solidFill>
                            <a:schemeClr val="bg1"/>
                          </a:solidFill>
                          <a:latin typeface="DINPro-Bold" panose="02000503030000020004" pitchFamily="2" charset="0"/>
                        </a:rPr>
                      </a:br>
                      <a:r>
                        <a:rPr lang="hu-HU" sz="2000" b="1" i="0" dirty="0">
                          <a:solidFill>
                            <a:schemeClr val="bg1"/>
                          </a:solidFill>
                          <a:latin typeface="DINPro-Bold" panose="02000503030000020004" pitchFamily="2" charset="0"/>
                        </a:rPr>
                        <a:t>CSOPORT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2000" b="1" i="0" dirty="0">
                          <a:solidFill>
                            <a:schemeClr val="bg1"/>
                          </a:solidFill>
                          <a:latin typeface="DINPro-Bold" panose="02000503030000020004" pitchFamily="2" charset="0"/>
                        </a:rPr>
                        <a:t>6.</a:t>
                      </a:r>
                      <a:br>
                        <a:rPr lang="hu-HU" sz="2000" b="1" i="0" dirty="0">
                          <a:solidFill>
                            <a:schemeClr val="bg1"/>
                          </a:solidFill>
                          <a:latin typeface="DINPro-Bold" panose="02000503030000020004" pitchFamily="2" charset="0"/>
                        </a:rPr>
                      </a:br>
                      <a:r>
                        <a:rPr lang="hu-HU" sz="2000" b="1" i="0" dirty="0">
                          <a:solidFill>
                            <a:schemeClr val="bg1"/>
                          </a:solidFill>
                          <a:latin typeface="DINPro-Bold" panose="02000503030000020004" pitchFamily="2" charset="0"/>
                        </a:rPr>
                        <a:t>CSOPORT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43738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solidFill>
                            <a:schemeClr val="tx1"/>
                          </a:solidFill>
                          <a:latin typeface="DINPro-Medium" panose="02000503030000020004" pitchFamily="2" charset="0"/>
                        </a:rPr>
                        <a:t>bankbetét típusú</a:t>
                      </a:r>
                      <a:br>
                        <a:rPr lang="hu-HU" sz="2000" b="0" i="0" dirty="0">
                          <a:solidFill>
                            <a:schemeClr val="tx1"/>
                          </a:solidFill>
                          <a:latin typeface="DINPro-Medium" panose="02000503030000020004" pitchFamily="2" charset="0"/>
                        </a:rPr>
                      </a:br>
                      <a:r>
                        <a:rPr lang="hu-HU" sz="2000" b="0" i="0" dirty="0">
                          <a:solidFill>
                            <a:schemeClr val="tx1"/>
                          </a:solidFill>
                          <a:latin typeface="DINPro-Medium" panose="02000503030000020004" pitchFamily="2" charset="0"/>
                        </a:rPr>
                        <a:t>(folyószámla-</a:t>
                      </a:r>
                      <a:br>
                        <a:rPr lang="hu-HU" sz="2000" b="0" i="0" dirty="0">
                          <a:solidFill>
                            <a:schemeClr val="tx1"/>
                          </a:solidFill>
                          <a:latin typeface="DINPro-Medium" panose="02000503030000020004" pitchFamily="2" charset="0"/>
                        </a:rPr>
                      </a:br>
                      <a:r>
                        <a:rPr lang="hu-HU" sz="2000" b="0" i="0" dirty="0">
                          <a:solidFill>
                            <a:schemeClr val="tx1"/>
                          </a:solidFill>
                          <a:latin typeface="DINPro-Medium" panose="02000503030000020004" pitchFamily="2" charset="0"/>
                        </a:rPr>
                        <a:t>lekötés)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u-HU" sz="2000" b="0" i="0" u="none" strike="noStrike" kern="1200" baseline="0" dirty="0">
                        <a:solidFill>
                          <a:schemeClr val="tx1"/>
                        </a:solidFill>
                        <a:latin typeface="DINPro-Medium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u-HU" sz="2000" b="0" i="0" u="none" strike="noStrike" kern="1200" baseline="0" dirty="0">
                        <a:solidFill>
                          <a:schemeClr val="tx1"/>
                        </a:solidFill>
                        <a:latin typeface="DINPro-Medium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u-HU" sz="2000" b="0" i="0" u="none" strike="noStrike" kern="1200" baseline="0" dirty="0">
                        <a:solidFill>
                          <a:schemeClr val="tx1"/>
                        </a:solidFill>
                        <a:latin typeface="DINPro-Medium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u-HU" sz="2000" b="0" i="0" u="none" strike="noStrike" kern="1200" baseline="0" dirty="0">
                        <a:solidFill>
                          <a:schemeClr val="tx1"/>
                        </a:solidFill>
                        <a:latin typeface="DINPro-Medium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u-HU" sz="2000" b="0" i="0" u="none" strike="noStrike" kern="1200" baseline="0" dirty="0">
                        <a:solidFill>
                          <a:schemeClr val="tx1"/>
                        </a:solidFill>
                        <a:latin typeface="DINPro-Medium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2000" b="0" i="0" dirty="0">
                        <a:solidFill>
                          <a:schemeClr val="tx1"/>
                        </a:solidFill>
                        <a:latin typeface="DINPro-Medium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042627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solidFill>
                            <a:schemeClr val="tx1"/>
                          </a:solidFill>
                          <a:latin typeface="DINPro-Medium" panose="02000503030000020004" pitchFamily="2" charset="0"/>
                        </a:rPr>
                        <a:t>önkéntes</a:t>
                      </a:r>
                      <a:br>
                        <a:rPr lang="hu-HU" sz="2000" b="0" i="0" dirty="0">
                          <a:solidFill>
                            <a:schemeClr val="tx1"/>
                          </a:solidFill>
                          <a:latin typeface="DINPro-Medium" panose="02000503030000020004" pitchFamily="2" charset="0"/>
                        </a:rPr>
                      </a:br>
                      <a:r>
                        <a:rPr lang="hu-HU" sz="2000" b="0" i="0" dirty="0">
                          <a:solidFill>
                            <a:schemeClr val="tx1"/>
                          </a:solidFill>
                          <a:latin typeface="DINPro-Medium" panose="02000503030000020004" pitchFamily="2" charset="0"/>
                        </a:rPr>
                        <a:t>nyugdíj­pénztári</a:t>
                      </a:r>
                      <a:br>
                        <a:rPr lang="hu-HU" sz="2000" b="0" i="0" dirty="0">
                          <a:solidFill>
                            <a:schemeClr val="tx1"/>
                          </a:solidFill>
                          <a:latin typeface="DINPro-Medium" panose="02000503030000020004" pitchFamily="2" charset="0"/>
                        </a:rPr>
                      </a:br>
                      <a:r>
                        <a:rPr lang="hu-HU" sz="2000" b="0" i="0" dirty="0">
                          <a:solidFill>
                            <a:schemeClr val="tx1"/>
                          </a:solidFill>
                          <a:latin typeface="DINPro-Medium" panose="02000503030000020004" pitchFamily="2" charset="0"/>
                        </a:rPr>
                        <a:t>befizetés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2000" b="0" i="0" dirty="0">
                        <a:solidFill>
                          <a:schemeClr val="tx1"/>
                        </a:solidFill>
                        <a:latin typeface="DINPro-Medium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2000" b="0" i="0" dirty="0">
                        <a:solidFill>
                          <a:schemeClr val="tx1"/>
                        </a:solidFill>
                        <a:latin typeface="DINPro-Medium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2000" b="0" i="0" dirty="0">
                        <a:solidFill>
                          <a:schemeClr val="tx1"/>
                        </a:solidFill>
                        <a:latin typeface="DINPro-Medium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2000" b="0" i="0" dirty="0">
                        <a:solidFill>
                          <a:schemeClr val="tx1"/>
                        </a:solidFill>
                        <a:latin typeface="DINPro-Medium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2000" b="0" i="0" dirty="0">
                        <a:solidFill>
                          <a:schemeClr val="tx1"/>
                        </a:solidFill>
                        <a:latin typeface="DINPro-Medium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2000" b="0" i="0" dirty="0">
                        <a:solidFill>
                          <a:schemeClr val="tx1"/>
                        </a:solidFill>
                        <a:latin typeface="DINPro-Medium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047481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solidFill>
                            <a:schemeClr val="tx1"/>
                          </a:solidFill>
                          <a:latin typeface="DINPro-Medium" panose="02000503030000020004" pitchFamily="2" charset="0"/>
                        </a:rPr>
                        <a:t>állampapír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2000" b="0" i="0" dirty="0">
                        <a:solidFill>
                          <a:schemeClr val="tx1"/>
                        </a:solidFill>
                        <a:latin typeface="DINPro-Medium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2000" b="0" i="0" dirty="0">
                        <a:solidFill>
                          <a:schemeClr val="tx1"/>
                        </a:solidFill>
                        <a:latin typeface="DINPro-Medium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2000" b="0" i="0" dirty="0">
                        <a:solidFill>
                          <a:schemeClr val="tx1"/>
                        </a:solidFill>
                        <a:latin typeface="DINPro-Medium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2000" b="0" i="0" dirty="0">
                        <a:solidFill>
                          <a:schemeClr val="tx1"/>
                        </a:solidFill>
                        <a:latin typeface="DINPro-Medium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2000" b="0" i="0" dirty="0">
                        <a:solidFill>
                          <a:schemeClr val="tx1"/>
                        </a:solidFill>
                        <a:latin typeface="DINPro-Medium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2000" b="0" i="0" dirty="0">
                        <a:solidFill>
                          <a:schemeClr val="tx1"/>
                        </a:solidFill>
                        <a:latin typeface="DINPro-Medium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923259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solidFill>
                            <a:schemeClr val="tx1"/>
                          </a:solidFill>
                          <a:latin typeface="DINPro-Medium" panose="02000503030000020004" pitchFamily="2" charset="0"/>
                        </a:rPr>
                        <a:t>részvény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2000" b="0" i="0" dirty="0">
                        <a:solidFill>
                          <a:schemeClr val="tx1"/>
                        </a:solidFill>
                        <a:latin typeface="DINPro-Medium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2000" b="0" i="0" dirty="0">
                        <a:solidFill>
                          <a:schemeClr val="tx1"/>
                        </a:solidFill>
                        <a:latin typeface="DINPro-Medium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2000" b="0" i="0" dirty="0">
                        <a:solidFill>
                          <a:schemeClr val="tx1"/>
                        </a:solidFill>
                        <a:latin typeface="DINPro-Medium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2000" b="0" i="0" dirty="0">
                        <a:solidFill>
                          <a:schemeClr val="tx1"/>
                        </a:solidFill>
                        <a:latin typeface="DINPro-Medium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2000" b="0" i="0" dirty="0">
                        <a:solidFill>
                          <a:schemeClr val="tx1"/>
                        </a:solidFill>
                        <a:latin typeface="DINPro-Medium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2000" b="0" i="0" dirty="0">
                        <a:solidFill>
                          <a:schemeClr val="tx1"/>
                        </a:solidFill>
                        <a:latin typeface="DINPro-Medium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4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776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B8E46B-26C5-B0B6-133D-BCB8FC199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4. feladat: A Molnár család megint tanácskozik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7515720-90AC-2FB9-B7D5-200E0FD3A61B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547444" y="1152000"/>
            <a:ext cx="10043190" cy="332399"/>
          </a:xfrm>
        </p:spPr>
        <p:txBody>
          <a:bodyPr>
            <a:spAutoFit/>
          </a:bodyPr>
          <a:lstStyle/>
          <a:p>
            <a:r>
              <a:rPr lang="hu-HU" sz="2400" dirty="0"/>
              <a:t>Mi védi a befektetők pénzét?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C812CD3-9ECE-8149-CC44-12F6869B3B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6684" y="1728000"/>
            <a:ext cx="7681556" cy="2790508"/>
          </a:xfrm>
        </p:spPr>
        <p:txBody>
          <a:bodyPr wrap="square">
            <a:spAutoFit/>
          </a:bodyPr>
          <a:lstStyle/>
          <a:p>
            <a:pPr marL="720000" indent="-25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Ha egy bank nem tudja visszafizetni a nála betétet tartók pénzét, akkor az Országos Betétbiztosítási Alap (OBA) meghatározott keretek között kártalanítást fizet.</a:t>
            </a:r>
          </a:p>
          <a:p>
            <a:pPr marL="720000" indent="-25200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A kockázatosabb befektetési formák közül választókat egy másik intézmény,</a:t>
            </a:r>
            <a:br>
              <a:rPr lang="hu-HU" sz="2400" dirty="0"/>
            </a:br>
            <a:r>
              <a:rPr lang="hu-HU" sz="2400" dirty="0"/>
              <a:t>a Befektető-védelmi Alap (BEVA) védi.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6B698693-B62A-5DEF-9E51-570355C432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/>
        </p:blipFill>
        <p:spPr>
          <a:xfrm>
            <a:off x="7404100" y="1638300"/>
            <a:ext cx="47879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4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4EA04D-2EDD-F6E5-2F31-92FF69137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4. feladat: A Molnár család megint tanácskozik</a:t>
            </a:r>
          </a:p>
        </p:txBody>
      </p:sp>
      <p:sp>
        <p:nvSpPr>
          <p:cNvPr id="4" name="Alcím 2">
            <a:extLst>
              <a:ext uri="{FF2B5EF4-FFF2-40B4-BE49-F238E27FC236}">
                <a16:creationId xmlns:a16="http://schemas.microsoft.com/office/drawing/2014/main" id="{0FDF29A1-3B9F-9086-FC03-DAB31CC3E422}"/>
              </a:ext>
            </a:extLst>
          </p:cNvPr>
          <p:cNvSpPr txBox="1">
            <a:spLocks/>
          </p:cNvSpPr>
          <p:nvPr/>
        </p:nvSpPr>
        <p:spPr>
          <a:xfrm>
            <a:off x="1547444" y="1152000"/>
            <a:ext cx="1004319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 baseline="0">
                <a:solidFill>
                  <a:schemeClr val="tx2"/>
                </a:solidFill>
                <a:latin typeface="DINPro-Bold" panose="0200050303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/>
              <a:t>A várható hozam és a kockázat közötti összefüggés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9E0DA58-EF19-3C3D-E001-996E8646E7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72844" y="1656000"/>
            <a:ext cx="10008000" cy="4769931"/>
          </a:xfrm>
          <a:prstGeom prst="rect">
            <a:avLst/>
          </a:prstGeom>
          <a:solidFill>
            <a:schemeClr val="bg1"/>
          </a:solidFill>
          <a:ln w="28575">
            <a:solidFill>
              <a:srgbClr val="45B8AB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854235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9C429-1B6C-6F2C-2F77-C486A633E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24CB29-D984-026D-AB67-7F206FB00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4. feladat: A Molnár család megint tanácskozik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5F8921A-844F-DD8F-7D1A-4F1CD524FF9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547444" y="1152000"/>
            <a:ext cx="10043190" cy="332399"/>
          </a:xfrm>
        </p:spPr>
        <p:txBody>
          <a:bodyPr>
            <a:spAutoFit/>
          </a:bodyPr>
          <a:lstStyle/>
          <a:p>
            <a:r>
              <a:rPr lang="hu-HU" sz="2400" dirty="0"/>
              <a:t>„Ne tegyünk minden tojást egy kosárba!”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189C48D-3F1F-690F-08AE-A5B8745EFA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6684" y="1728000"/>
            <a:ext cx="6142316" cy="2257028"/>
          </a:xfrm>
        </p:spPr>
        <p:txBody>
          <a:bodyPr wrap="square">
            <a:spAutoFit/>
          </a:bodyPr>
          <a:lstStyle/>
          <a:p>
            <a:pPr marL="720000" indent="-25200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Mit jelenthet a fenti angol mondás?</a:t>
            </a:r>
          </a:p>
          <a:p>
            <a:pPr marL="720000" indent="-25200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Hogyan vonatkoztatható</a:t>
            </a:r>
            <a:br>
              <a:rPr lang="hu-HU" sz="2400" dirty="0"/>
            </a:br>
            <a:r>
              <a:rPr lang="hu-HU" sz="2400" dirty="0"/>
              <a:t>a befektetési döntésekre?</a:t>
            </a:r>
          </a:p>
          <a:p>
            <a:pPr marL="720000" indent="-25200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Mit jelent a befektetések</a:t>
            </a:r>
            <a:br>
              <a:rPr lang="hu-HU" sz="2400" dirty="0"/>
            </a:br>
            <a:r>
              <a:rPr lang="hu-HU" sz="2400" dirty="0"/>
              <a:t>esetén a diverzifikáció?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4BF59341-4673-B776-6769-1798286390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/>
        </p:blipFill>
        <p:spPr>
          <a:xfrm>
            <a:off x="4572000" y="11430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2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D4F3E-C00C-8C0C-96E9-9851D3491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8454B0-9759-4314-A833-91CDB1BD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5. feladat: Igaz vagy hamis?</a:t>
            </a:r>
          </a:p>
        </p:txBody>
      </p:sp>
      <p:sp>
        <p:nvSpPr>
          <p:cNvPr id="12" name="Alcím 2">
            <a:extLst>
              <a:ext uri="{FF2B5EF4-FFF2-40B4-BE49-F238E27FC236}">
                <a16:creationId xmlns:a16="http://schemas.microsoft.com/office/drawing/2014/main" id="{C132E2B7-E357-0DED-B7CC-1F1113B657B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547444" y="1152000"/>
            <a:ext cx="10043190" cy="332399"/>
          </a:xfrm>
        </p:spPr>
        <p:txBody>
          <a:bodyPr>
            <a:spAutoFit/>
          </a:bodyPr>
          <a:lstStyle/>
          <a:p>
            <a:r>
              <a:rPr lang="hu-HU" sz="2400" dirty="0"/>
              <a:t>Döntsétek el az alábbi állításokról, hogy igazak vagy hamisak!</a:t>
            </a:r>
          </a:p>
        </p:txBody>
      </p:sp>
      <p:graphicFrame>
        <p:nvGraphicFramePr>
          <p:cNvPr id="10" name="Táblázat 9">
            <a:extLst>
              <a:ext uri="{FF2B5EF4-FFF2-40B4-BE49-F238E27FC236}">
                <a16:creationId xmlns:a16="http://schemas.microsoft.com/office/drawing/2014/main" id="{A3AEE8EC-0447-EA3D-DF59-CEF32E2CF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254148"/>
              </p:ext>
            </p:extLst>
          </p:nvPr>
        </p:nvGraphicFramePr>
        <p:xfrm>
          <a:off x="1547444" y="1655999"/>
          <a:ext cx="10043189" cy="489720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51812">
                  <a:extLst>
                    <a:ext uri="{9D8B030D-6E8A-4147-A177-3AD203B41FA5}">
                      <a16:colId xmlns:a16="http://schemas.microsoft.com/office/drawing/2014/main" val="4137243519"/>
                    </a:ext>
                  </a:extLst>
                </a:gridCol>
                <a:gridCol w="7757438">
                  <a:extLst>
                    <a:ext uri="{9D8B030D-6E8A-4147-A177-3AD203B41FA5}">
                      <a16:colId xmlns:a16="http://schemas.microsoft.com/office/drawing/2014/main" val="1750815831"/>
                    </a:ext>
                  </a:extLst>
                </a:gridCol>
                <a:gridCol w="1733939">
                  <a:extLst>
                    <a:ext uri="{9D8B030D-6E8A-4147-A177-3AD203B41FA5}">
                      <a16:colId xmlns:a16="http://schemas.microsoft.com/office/drawing/2014/main" val="3616926047"/>
                    </a:ext>
                  </a:extLst>
                </a:gridCol>
              </a:tblGrid>
              <a:tr h="68947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2000" b="0" i="0" dirty="0">
                          <a:latin typeface="DINPro-Bold" panose="02000503030000020004" pitchFamily="2" charset="0"/>
                        </a:rPr>
                        <a:t>ÁLLÍTÁS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2000" b="0" i="0" dirty="0">
                          <a:latin typeface="DINPro-Bold" panose="02000503030000020004" pitchFamily="2" charset="0"/>
                        </a:rPr>
                        <a:t>MEGOLDÁS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43738"/>
                  </a:ext>
                </a:extLst>
              </a:tr>
              <a:tr h="841546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1" i="0" dirty="0">
                          <a:solidFill>
                            <a:schemeClr val="tx1"/>
                          </a:solidFill>
                          <a:latin typeface="DINPro-Bold" panose="02000503030000020004" pitchFamily="2" charset="0"/>
                        </a:rPr>
                        <a:t>1.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2000" b="0" i="0" dirty="0">
                        <a:solidFill>
                          <a:schemeClr val="tx1"/>
                        </a:solidFill>
                        <a:latin typeface="DINPro-Medium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endParaRPr lang="hu-HU" sz="2000" b="1" i="0" dirty="0">
                        <a:solidFill>
                          <a:schemeClr val="accent6"/>
                        </a:solidFill>
                        <a:latin typeface="DINPro-Bold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891252"/>
                  </a:ext>
                </a:extLst>
              </a:tr>
              <a:tr h="8415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2000" b="1" i="0" dirty="0">
                          <a:solidFill>
                            <a:schemeClr val="tx1"/>
                          </a:solidFill>
                          <a:latin typeface="DINPro-Bold" panose="02000503030000020004" pitchFamily="2" charset="0"/>
                        </a:rPr>
                        <a:t>2.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2000" b="0" i="0" dirty="0">
                        <a:solidFill>
                          <a:schemeClr val="tx1"/>
                        </a:solidFill>
                        <a:latin typeface="DINPro-Medium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2000" b="1" i="0" dirty="0">
                        <a:solidFill>
                          <a:schemeClr val="accent6"/>
                        </a:solidFill>
                        <a:latin typeface="DINPro-Bold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48215"/>
                  </a:ext>
                </a:extLst>
              </a:tr>
              <a:tr h="8415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2000" b="1" i="0" dirty="0">
                          <a:solidFill>
                            <a:schemeClr val="tx1"/>
                          </a:solidFill>
                          <a:latin typeface="DINPro-Bold" panose="02000503030000020004" pitchFamily="2" charset="0"/>
                        </a:rPr>
                        <a:t>3.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2000" b="0" i="0" dirty="0">
                        <a:solidFill>
                          <a:schemeClr val="tx1"/>
                        </a:solidFill>
                        <a:latin typeface="DINPro-Medium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2000" b="1" i="0" dirty="0">
                        <a:solidFill>
                          <a:schemeClr val="accent6"/>
                        </a:solidFill>
                        <a:latin typeface="DINPro-Bold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750846"/>
                  </a:ext>
                </a:extLst>
              </a:tr>
              <a:tr h="8415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2000" b="1" i="0" dirty="0">
                          <a:solidFill>
                            <a:schemeClr val="tx1"/>
                          </a:solidFill>
                          <a:latin typeface="DINPro-Bold" panose="02000503030000020004" pitchFamily="2" charset="0"/>
                        </a:rPr>
                        <a:t>4.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2000" b="0" i="0" dirty="0">
                        <a:solidFill>
                          <a:schemeClr val="tx1"/>
                        </a:solidFill>
                        <a:latin typeface="DINPro-Medium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2000" b="1" i="0" dirty="0">
                        <a:solidFill>
                          <a:schemeClr val="accent6"/>
                        </a:solidFill>
                        <a:latin typeface="DINPro-Bold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677273"/>
                  </a:ext>
                </a:extLst>
              </a:tr>
              <a:tr h="8415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2000" b="1" i="0" dirty="0">
                          <a:solidFill>
                            <a:schemeClr val="tx1"/>
                          </a:solidFill>
                          <a:latin typeface="DINPro-Bold" panose="02000503030000020004" pitchFamily="2" charset="0"/>
                        </a:rPr>
                        <a:t>5.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2000" b="0" i="0" dirty="0">
                        <a:solidFill>
                          <a:schemeClr val="tx1"/>
                        </a:solidFill>
                        <a:latin typeface="DINPro-Medium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2000" b="1" i="0" dirty="0">
                        <a:solidFill>
                          <a:schemeClr val="accent6"/>
                        </a:solidFill>
                        <a:latin typeface="DINPro-Bold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879701"/>
                  </a:ext>
                </a:extLst>
              </a:tr>
            </a:tbl>
          </a:graphicData>
        </a:graphic>
      </p:graphicFrame>
      <p:sp>
        <p:nvSpPr>
          <p:cNvPr id="11" name="Szöveg helye 6">
            <a:extLst>
              <a:ext uri="{FF2B5EF4-FFF2-40B4-BE49-F238E27FC236}">
                <a16:creationId xmlns:a16="http://schemas.microsoft.com/office/drawing/2014/main" id="{2BB32865-755E-A6FD-8BA3-2ABD66CA5FE9}"/>
              </a:ext>
            </a:extLst>
          </p:cNvPr>
          <p:cNvSpPr txBox="1">
            <a:spLocks/>
          </p:cNvSpPr>
          <p:nvPr/>
        </p:nvSpPr>
        <p:spPr>
          <a:xfrm>
            <a:off x="9856694" y="2354729"/>
            <a:ext cx="1742289" cy="828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kern="1200" baseline="0">
                <a:solidFill>
                  <a:schemeClr val="tx1"/>
                </a:solidFill>
                <a:latin typeface="DINPro-Bold" panose="02000503030000020004" pitchFamily="2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b="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SzPct val="100000"/>
            </a:pPr>
            <a:r>
              <a:rPr lang="hu-HU" sz="2000" dirty="0">
                <a:solidFill>
                  <a:schemeClr val="accent6"/>
                </a:solidFill>
              </a:rPr>
              <a:t>hamis</a:t>
            </a:r>
            <a:endParaRPr lang="hu-HU" sz="2000" dirty="0">
              <a:solidFill>
                <a:schemeClr val="accent6"/>
              </a:solidFill>
              <a:latin typeface="DINPro-Regular" panose="02000503030000020004" pitchFamily="2" charset="0"/>
            </a:endParaRPr>
          </a:p>
        </p:txBody>
      </p:sp>
      <p:sp>
        <p:nvSpPr>
          <p:cNvPr id="3" name="Szöveg helye 6">
            <a:extLst>
              <a:ext uri="{FF2B5EF4-FFF2-40B4-BE49-F238E27FC236}">
                <a16:creationId xmlns:a16="http://schemas.microsoft.com/office/drawing/2014/main" id="{8DE65BF7-33B8-56B8-9C56-7D21BE62C1EC}"/>
              </a:ext>
            </a:extLst>
          </p:cNvPr>
          <p:cNvSpPr txBox="1">
            <a:spLocks/>
          </p:cNvSpPr>
          <p:nvPr/>
        </p:nvSpPr>
        <p:spPr>
          <a:xfrm>
            <a:off x="2097741" y="2354729"/>
            <a:ext cx="7758953" cy="828000"/>
          </a:xfrm>
          <a:prstGeom prst="rect">
            <a:avLst/>
          </a:prstGeom>
        </p:spPr>
        <p:txBody>
          <a:bodyPr wrap="square" lIns="108000" tIns="0" rIns="0" b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kern="1200" baseline="0">
                <a:solidFill>
                  <a:schemeClr val="tx1"/>
                </a:solidFill>
                <a:latin typeface="DINPro-Bold" panose="02000503030000020004" pitchFamily="2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b="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SzPct val="100000"/>
            </a:pPr>
            <a:r>
              <a:rPr lang="hu-HU" sz="2000" b="1" dirty="0">
                <a:solidFill>
                  <a:schemeClr val="tx1"/>
                </a:solidFill>
              </a:rPr>
              <a:t>Minden megtakarítás befektetés.</a:t>
            </a:r>
          </a:p>
        </p:txBody>
      </p:sp>
      <p:sp>
        <p:nvSpPr>
          <p:cNvPr id="4" name="Szöveg helye 6">
            <a:extLst>
              <a:ext uri="{FF2B5EF4-FFF2-40B4-BE49-F238E27FC236}">
                <a16:creationId xmlns:a16="http://schemas.microsoft.com/office/drawing/2014/main" id="{78C515C9-C5F7-6B84-3C84-B31FA5DB9686}"/>
              </a:ext>
            </a:extLst>
          </p:cNvPr>
          <p:cNvSpPr txBox="1">
            <a:spLocks/>
          </p:cNvSpPr>
          <p:nvPr/>
        </p:nvSpPr>
        <p:spPr>
          <a:xfrm>
            <a:off x="9856694" y="3194057"/>
            <a:ext cx="1742289" cy="828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kern="1200" baseline="0">
                <a:solidFill>
                  <a:schemeClr val="tx1"/>
                </a:solidFill>
                <a:latin typeface="DINPro-Bold" panose="02000503030000020004" pitchFamily="2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b="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SzPct val="100000"/>
            </a:pPr>
            <a:r>
              <a:rPr lang="hu-HU" sz="2000" dirty="0">
                <a:solidFill>
                  <a:schemeClr val="accent6"/>
                </a:solidFill>
              </a:rPr>
              <a:t>igaz</a:t>
            </a:r>
            <a:endParaRPr lang="hu-HU" sz="2000" dirty="0">
              <a:solidFill>
                <a:schemeClr val="accent6"/>
              </a:solidFill>
              <a:latin typeface="DINPro-Regular" panose="02000503030000020004" pitchFamily="2" charset="0"/>
            </a:endParaRPr>
          </a:p>
        </p:txBody>
      </p:sp>
      <p:sp>
        <p:nvSpPr>
          <p:cNvPr id="5" name="Szöveg helye 6">
            <a:extLst>
              <a:ext uri="{FF2B5EF4-FFF2-40B4-BE49-F238E27FC236}">
                <a16:creationId xmlns:a16="http://schemas.microsoft.com/office/drawing/2014/main" id="{C22B1D47-CFC5-6A2A-0786-4D639259F148}"/>
              </a:ext>
            </a:extLst>
          </p:cNvPr>
          <p:cNvSpPr txBox="1">
            <a:spLocks/>
          </p:cNvSpPr>
          <p:nvPr/>
        </p:nvSpPr>
        <p:spPr>
          <a:xfrm>
            <a:off x="2097741" y="3194057"/>
            <a:ext cx="7758953" cy="828000"/>
          </a:xfrm>
          <a:prstGeom prst="rect">
            <a:avLst/>
          </a:prstGeom>
        </p:spPr>
        <p:txBody>
          <a:bodyPr wrap="square" lIns="108000" tIns="0" rIns="0" b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kern="1200" baseline="0">
                <a:solidFill>
                  <a:schemeClr val="tx1"/>
                </a:solidFill>
                <a:latin typeface="DINPro-Bold" panose="02000503030000020004" pitchFamily="2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b="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hu-HU" sz="2000" b="1" dirty="0">
                <a:solidFill>
                  <a:schemeClr val="tx1"/>
                </a:solidFill>
              </a:rPr>
              <a:t>A befektetés hozama lehet a kamat, vagy az árfolyamnyereség is.</a:t>
            </a:r>
          </a:p>
        </p:txBody>
      </p:sp>
      <p:sp>
        <p:nvSpPr>
          <p:cNvPr id="6" name="Szöveg helye 6">
            <a:extLst>
              <a:ext uri="{FF2B5EF4-FFF2-40B4-BE49-F238E27FC236}">
                <a16:creationId xmlns:a16="http://schemas.microsoft.com/office/drawing/2014/main" id="{F5D910BD-21D8-A4BE-3532-4E010E9A5744}"/>
              </a:ext>
            </a:extLst>
          </p:cNvPr>
          <p:cNvSpPr txBox="1">
            <a:spLocks/>
          </p:cNvSpPr>
          <p:nvPr/>
        </p:nvSpPr>
        <p:spPr>
          <a:xfrm>
            <a:off x="9856694" y="4033384"/>
            <a:ext cx="1742289" cy="828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kern="1200" baseline="0">
                <a:solidFill>
                  <a:schemeClr val="tx1"/>
                </a:solidFill>
                <a:latin typeface="DINPro-Bold" panose="02000503030000020004" pitchFamily="2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b="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SzPct val="100000"/>
            </a:pPr>
            <a:r>
              <a:rPr lang="hu-HU" sz="2000" dirty="0">
                <a:solidFill>
                  <a:schemeClr val="accent6"/>
                </a:solidFill>
              </a:rPr>
              <a:t>igaz</a:t>
            </a:r>
            <a:endParaRPr lang="hu-HU" sz="2000" dirty="0">
              <a:solidFill>
                <a:schemeClr val="accent6"/>
              </a:solidFill>
              <a:latin typeface="DINPro-Regular" panose="02000503030000020004" pitchFamily="2" charset="0"/>
            </a:endParaRPr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AB3DC1A6-E884-B591-FF10-21A2831D9E96}"/>
              </a:ext>
            </a:extLst>
          </p:cNvPr>
          <p:cNvSpPr txBox="1">
            <a:spLocks/>
          </p:cNvSpPr>
          <p:nvPr/>
        </p:nvSpPr>
        <p:spPr>
          <a:xfrm>
            <a:off x="2097741" y="4033384"/>
            <a:ext cx="7758953" cy="828000"/>
          </a:xfrm>
          <a:prstGeom prst="rect">
            <a:avLst/>
          </a:prstGeom>
        </p:spPr>
        <p:txBody>
          <a:bodyPr wrap="square" lIns="108000" tIns="0" rIns="0" b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kern="1200" baseline="0">
                <a:solidFill>
                  <a:schemeClr val="tx1"/>
                </a:solidFill>
                <a:latin typeface="DINPro-Bold" panose="02000503030000020004" pitchFamily="2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b="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hu-HU" sz="2000" b="1" dirty="0">
                <a:solidFill>
                  <a:schemeClr val="tx1"/>
                </a:solidFill>
              </a:rPr>
              <a:t>Kis összegű megtakarítással is lehet hosszútávú befektetési</a:t>
            </a:r>
            <a:br>
              <a:rPr lang="hu-HU" sz="2000" b="1" dirty="0">
                <a:solidFill>
                  <a:schemeClr val="tx1"/>
                </a:solidFill>
              </a:rPr>
            </a:br>
            <a:r>
              <a:rPr lang="hu-HU" sz="2000" b="1" dirty="0">
                <a:solidFill>
                  <a:schemeClr val="tx1"/>
                </a:solidFill>
              </a:rPr>
              <a:t>döntést hozni.</a:t>
            </a:r>
          </a:p>
        </p:txBody>
      </p:sp>
      <p:sp>
        <p:nvSpPr>
          <p:cNvPr id="8" name="Szöveg helye 6">
            <a:extLst>
              <a:ext uri="{FF2B5EF4-FFF2-40B4-BE49-F238E27FC236}">
                <a16:creationId xmlns:a16="http://schemas.microsoft.com/office/drawing/2014/main" id="{ECA2679E-949A-C6EB-C27F-394A84C110FB}"/>
              </a:ext>
            </a:extLst>
          </p:cNvPr>
          <p:cNvSpPr txBox="1">
            <a:spLocks/>
          </p:cNvSpPr>
          <p:nvPr/>
        </p:nvSpPr>
        <p:spPr>
          <a:xfrm>
            <a:off x="9856694" y="4872711"/>
            <a:ext cx="1742289" cy="828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kern="1200" baseline="0">
                <a:solidFill>
                  <a:schemeClr val="tx1"/>
                </a:solidFill>
                <a:latin typeface="DINPro-Bold" panose="02000503030000020004" pitchFamily="2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b="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SzPct val="100000"/>
            </a:pPr>
            <a:r>
              <a:rPr lang="hu-HU" sz="2000" dirty="0">
                <a:solidFill>
                  <a:schemeClr val="accent6"/>
                </a:solidFill>
              </a:rPr>
              <a:t>igaz</a:t>
            </a:r>
            <a:endParaRPr lang="hu-HU" sz="2000" dirty="0">
              <a:solidFill>
                <a:schemeClr val="accent6"/>
              </a:solidFill>
              <a:latin typeface="DINPro-Regular" panose="02000503030000020004" pitchFamily="2" charset="0"/>
            </a:endParaRPr>
          </a:p>
        </p:txBody>
      </p:sp>
      <p:sp>
        <p:nvSpPr>
          <p:cNvPr id="9" name="Szöveg helye 6">
            <a:extLst>
              <a:ext uri="{FF2B5EF4-FFF2-40B4-BE49-F238E27FC236}">
                <a16:creationId xmlns:a16="http://schemas.microsoft.com/office/drawing/2014/main" id="{E1FAF415-94AF-F75F-5CB3-311306F40C4C}"/>
              </a:ext>
            </a:extLst>
          </p:cNvPr>
          <p:cNvSpPr txBox="1">
            <a:spLocks/>
          </p:cNvSpPr>
          <p:nvPr/>
        </p:nvSpPr>
        <p:spPr>
          <a:xfrm>
            <a:off x="2097741" y="4872711"/>
            <a:ext cx="7758953" cy="828000"/>
          </a:xfrm>
          <a:prstGeom prst="rect">
            <a:avLst/>
          </a:prstGeom>
        </p:spPr>
        <p:txBody>
          <a:bodyPr wrap="square" lIns="108000" tIns="0" rIns="0" b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kern="1200" baseline="0">
                <a:solidFill>
                  <a:schemeClr val="tx1"/>
                </a:solidFill>
                <a:latin typeface="DINPro-Bold" panose="02000503030000020004" pitchFamily="2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b="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hu-HU" sz="2000" b="1" dirty="0">
                <a:solidFill>
                  <a:schemeClr val="tx1"/>
                </a:solidFill>
              </a:rPr>
              <a:t>Befektetések esetén a biztonság ára az alacsonyabb hozam.</a:t>
            </a:r>
          </a:p>
        </p:txBody>
      </p:sp>
      <p:sp>
        <p:nvSpPr>
          <p:cNvPr id="15" name="Szöveg helye 6">
            <a:extLst>
              <a:ext uri="{FF2B5EF4-FFF2-40B4-BE49-F238E27FC236}">
                <a16:creationId xmlns:a16="http://schemas.microsoft.com/office/drawing/2014/main" id="{3A8E03C6-72F4-BB90-2EE0-EC8482C8E59B}"/>
              </a:ext>
            </a:extLst>
          </p:cNvPr>
          <p:cNvSpPr txBox="1">
            <a:spLocks/>
          </p:cNvSpPr>
          <p:nvPr/>
        </p:nvSpPr>
        <p:spPr>
          <a:xfrm>
            <a:off x="9856694" y="5712039"/>
            <a:ext cx="1742289" cy="828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kern="1200" baseline="0">
                <a:solidFill>
                  <a:schemeClr val="tx1"/>
                </a:solidFill>
                <a:latin typeface="DINPro-Bold" panose="02000503030000020004" pitchFamily="2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b="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SzPct val="100000"/>
            </a:pPr>
            <a:r>
              <a:rPr lang="hu-HU" sz="2000" dirty="0">
                <a:solidFill>
                  <a:schemeClr val="accent6"/>
                </a:solidFill>
              </a:rPr>
              <a:t>hamis</a:t>
            </a:r>
            <a:endParaRPr lang="hu-HU" sz="2000" dirty="0">
              <a:solidFill>
                <a:schemeClr val="accent6"/>
              </a:solidFill>
              <a:latin typeface="DINPro-Regular" panose="02000503030000020004" pitchFamily="2" charset="0"/>
            </a:endParaRPr>
          </a:p>
        </p:txBody>
      </p:sp>
      <p:sp>
        <p:nvSpPr>
          <p:cNvPr id="16" name="Szöveg helye 6">
            <a:extLst>
              <a:ext uri="{FF2B5EF4-FFF2-40B4-BE49-F238E27FC236}">
                <a16:creationId xmlns:a16="http://schemas.microsoft.com/office/drawing/2014/main" id="{C534D77B-06C4-C851-E54D-49F993980213}"/>
              </a:ext>
            </a:extLst>
          </p:cNvPr>
          <p:cNvSpPr txBox="1">
            <a:spLocks/>
          </p:cNvSpPr>
          <p:nvPr/>
        </p:nvSpPr>
        <p:spPr>
          <a:xfrm>
            <a:off x="2097741" y="5712039"/>
            <a:ext cx="7758953" cy="828000"/>
          </a:xfrm>
          <a:prstGeom prst="rect">
            <a:avLst/>
          </a:prstGeom>
        </p:spPr>
        <p:txBody>
          <a:bodyPr wrap="square" lIns="108000" tIns="0" rIns="0" b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kern="1200" baseline="0">
                <a:solidFill>
                  <a:schemeClr val="tx1"/>
                </a:solidFill>
                <a:latin typeface="DINPro-Bold" panose="02000503030000020004" pitchFamily="2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b="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hu-HU" sz="2000" b="1" dirty="0">
                <a:solidFill>
                  <a:schemeClr val="tx1"/>
                </a:solidFill>
              </a:rPr>
              <a:t>A befektetési döntések esetén is érdemes a megérzéseinkre</a:t>
            </a:r>
            <a:br>
              <a:rPr lang="hu-HU" sz="2000" b="1" dirty="0">
                <a:solidFill>
                  <a:schemeClr val="tx1"/>
                </a:solidFill>
              </a:rPr>
            </a:br>
            <a:r>
              <a:rPr lang="hu-HU" sz="2000" b="1" dirty="0">
                <a:solidFill>
                  <a:schemeClr val="tx1"/>
                </a:solidFill>
              </a:rPr>
              <a:t>hagyatkozni.</a:t>
            </a:r>
          </a:p>
        </p:txBody>
      </p:sp>
    </p:spTree>
    <p:extLst>
      <p:ext uri="{BB962C8B-B14F-4D97-AF65-F5344CB8AC3E}">
        <p14:creationId xmlns:p14="http://schemas.microsoft.com/office/powerpoint/2010/main" val="326570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80AD4-835F-F975-86A2-64037A543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>
            <a:extLst>
              <a:ext uri="{FF2B5EF4-FFF2-40B4-BE49-F238E27FC236}">
                <a16:creationId xmlns:a16="http://schemas.microsoft.com/office/drawing/2014/main" id="{7F23D1DA-7035-3249-CCB5-8EE4D92576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46306" y="1656000"/>
            <a:ext cx="10045700" cy="4318000"/>
          </a:xfrm>
          <a:prstGeom prst="rect">
            <a:avLst/>
          </a:prstGeom>
          <a:noFill/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BAC82D5-7C3E-10BF-2897-C949E62E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6. feladat: Kamatszámítás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A33D731-C810-A50E-308D-D06821C2FAB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547444" y="1152000"/>
            <a:ext cx="10043190" cy="332399"/>
          </a:xfrm>
        </p:spPr>
        <p:txBody>
          <a:bodyPr>
            <a:spAutoFit/>
          </a:bodyPr>
          <a:lstStyle/>
          <a:p>
            <a:r>
              <a:rPr lang="hu-HU" sz="2400" dirty="0"/>
              <a:t>A kamat a befektetések egyik leggyakoribb hozama</a:t>
            </a:r>
          </a:p>
        </p:txBody>
      </p:sp>
    </p:spTree>
    <p:extLst>
      <p:ext uri="{BB962C8B-B14F-4D97-AF65-F5344CB8AC3E}">
        <p14:creationId xmlns:p14="http://schemas.microsoft.com/office/powerpoint/2010/main" val="339315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édiaelem 4" descr="Életpályánk pénzügyei">
            <a:hlinkClick r:id="" action="ppaction://media"/>
            <a:extLst>
              <a:ext uri="{FF2B5EF4-FFF2-40B4-BE49-F238E27FC236}">
                <a16:creationId xmlns:a16="http://schemas.microsoft.com/office/drawing/2014/main" id="{51E2D756-9A82-300B-5948-ECBD68A15DD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47444" y="1152000"/>
            <a:ext cx="9353496" cy="5284726"/>
          </a:xfrm>
          <a:custGeom>
            <a:avLst/>
            <a:gdLst>
              <a:gd name="connsiteX0" fmla="*/ 0 w 9353496"/>
              <a:gd name="connsiteY0" fmla="*/ 0 h 5284726"/>
              <a:gd name="connsiteX1" fmla="*/ 9353496 w 9353496"/>
              <a:gd name="connsiteY1" fmla="*/ 0 h 5284726"/>
              <a:gd name="connsiteX2" fmla="*/ 9353496 w 9353496"/>
              <a:gd name="connsiteY2" fmla="*/ 5284726 h 5284726"/>
              <a:gd name="connsiteX3" fmla="*/ 0 w 9353496"/>
              <a:gd name="connsiteY3" fmla="*/ 5284726 h 5284726"/>
              <a:gd name="connsiteX4" fmla="*/ 0 w 9353496"/>
              <a:gd name="connsiteY4" fmla="*/ 0 h 528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3496" h="5284726" fill="none" extrusionOk="0">
                <a:moveTo>
                  <a:pt x="0" y="0"/>
                </a:moveTo>
                <a:cubicBezTo>
                  <a:pt x="2241567" y="-49533"/>
                  <a:pt x="8119766" y="-14809"/>
                  <a:pt x="9353496" y="0"/>
                </a:cubicBezTo>
                <a:cubicBezTo>
                  <a:pt x="9441135" y="941428"/>
                  <a:pt x="9280817" y="4158223"/>
                  <a:pt x="9353496" y="5284726"/>
                </a:cubicBezTo>
                <a:cubicBezTo>
                  <a:pt x="6281923" y="5236495"/>
                  <a:pt x="3423091" y="5369181"/>
                  <a:pt x="0" y="5284726"/>
                </a:cubicBezTo>
                <a:cubicBezTo>
                  <a:pt x="-38581" y="3741795"/>
                  <a:pt x="63341" y="935372"/>
                  <a:pt x="0" y="0"/>
                </a:cubicBezTo>
                <a:close/>
              </a:path>
              <a:path w="9353496" h="5284726" stroke="0" extrusionOk="0">
                <a:moveTo>
                  <a:pt x="0" y="0"/>
                </a:moveTo>
                <a:cubicBezTo>
                  <a:pt x="2881214" y="118645"/>
                  <a:pt x="5693172" y="116012"/>
                  <a:pt x="9353496" y="0"/>
                </a:cubicBezTo>
                <a:cubicBezTo>
                  <a:pt x="9220614" y="1784924"/>
                  <a:pt x="9438447" y="3074326"/>
                  <a:pt x="9353496" y="5284726"/>
                </a:cubicBezTo>
                <a:cubicBezTo>
                  <a:pt x="5676058" y="5419326"/>
                  <a:pt x="3165583" y="5127530"/>
                  <a:pt x="0" y="5284726"/>
                </a:cubicBezTo>
                <a:cubicBezTo>
                  <a:pt x="-20187" y="4405513"/>
                  <a:pt x="-152480" y="2326432"/>
                  <a:pt x="0" y="0"/>
                </a:cubicBezTo>
                <a:close/>
              </a:path>
            </a:pathLst>
          </a:custGeom>
          <a:ln w="38100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  <p:sp>
        <p:nvSpPr>
          <p:cNvPr id="8" name="Cím 7">
            <a:extLst>
              <a:ext uri="{FF2B5EF4-FFF2-40B4-BE49-F238E27FC236}">
                <a16:creationId xmlns:a16="http://schemas.microsoft.com/office/drawing/2014/main" id="{0DEE388D-86EE-DFE7-AB50-BF7057F5F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1. feladat: Életpályánk pénzügyei</a:t>
            </a:r>
          </a:p>
        </p:txBody>
      </p:sp>
    </p:spTree>
    <p:extLst>
      <p:ext uri="{BB962C8B-B14F-4D97-AF65-F5344CB8AC3E}">
        <p14:creationId xmlns:p14="http://schemas.microsoft.com/office/powerpoint/2010/main" val="42408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79827207-F8D0-C261-EB85-DA3D54E954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47444" y="1656000"/>
            <a:ext cx="10045700" cy="3810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F497F67-F41E-1ACD-692F-501D15A01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1. feladat: Életpályánk pénzügyei</a:t>
            </a:r>
          </a:p>
        </p:txBody>
      </p:sp>
      <p:sp>
        <p:nvSpPr>
          <p:cNvPr id="4" name="Alcím 3">
            <a:extLst>
              <a:ext uri="{FF2B5EF4-FFF2-40B4-BE49-F238E27FC236}">
                <a16:creationId xmlns:a16="http://schemas.microsoft.com/office/drawing/2014/main" id="{74BD586C-A11B-78C2-B56F-1DE3450BF05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547444" y="1152000"/>
            <a:ext cx="10043190" cy="332399"/>
          </a:xfrm>
        </p:spPr>
        <p:txBody>
          <a:bodyPr>
            <a:spAutoFit/>
          </a:bodyPr>
          <a:lstStyle/>
          <a:p>
            <a:r>
              <a:rPr lang="hu-HU" sz="2400" dirty="0"/>
              <a:t>1. A megtakarítás és a befektetés fogalma, különbségek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0855E92-BB9E-C145-50D6-70E27A2F5573}"/>
              </a:ext>
            </a:extLst>
          </p:cNvPr>
          <p:cNvSpPr txBox="1"/>
          <p:nvPr/>
        </p:nvSpPr>
        <p:spPr>
          <a:xfrm>
            <a:off x="1623119" y="3484142"/>
            <a:ext cx="3600000" cy="123110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hu-HU" sz="2000" dirty="0">
                <a:latin typeface="DINPro-Medium" panose="02000503030000020004" pitchFamily="2" charset="0"/>
              </a:rPr>
              <a:t>Egy adott időszakban</a:t>
            </a:r>
            <a:br>
              <a:rPr lang="hu-HU" sz="2000" dirty="0">
                <a:latin typeface="DINPro-Medium" panose="02000503030000020004" pitchFamily="2" charset="0"/>
              </a:rPr>
            </a:br>
            <a:r>
              <a:rPr lang="hu-HU" sz="2000" dirty="0">
                <a:latin typeface="DINPro-Medium" panose="02000503030000020004" pitchFamily="2" charset="0"/>
              </a:rPr>
              <a:t>a megtermelt jövedelem</a:t>
            </a:r>
            <a:br>
              <a:rPr lang="hu-HU" sz="2000" dirty="0">
                <a:latin typeface="DINPro-Medium" panose="02000503030000020004" pitchFamily="2" charset="0"/>
              </a:rPr>
            </a:br>
            <a:r>
              <a:rPr lang="hu-HU" sz="2000" dirty="0">
                <a:latin typeface="DINPro-Medium" panose="02000503030000020004" pitchFamily="2" charset="0"/>
              </a:rPr>
              <a:t>fogyasztásra el nem</a:t>
            </a:r>
            <a:br>
              <a:rPr lang="hu-HU" sz="2000" dirty="0">
                <a:latin typeface="DINPro-Medium" panose="02000503030000020004" pitchFamily="2" charset="0"/>
              </a:rPr>
            </a:br>
            <a:r>
              <a:rPr lang="hu-HU" sz="2000" dirty="0">
                <a:latin typeface="DINPro-Medium" panose="02000503030000020004" pitchFamily="2" charset="0"/>
              </a:rPr>
              <a:t>költött része.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C7C79427-F5FC-BC39-EFCF-179A391DD4D0}"/>
              </a:ext>
            </a:extLst>
          </p:cNvPr>
          <p:cNvSpPr txBox="1"/>
          <p:nvPr/>
        </p:nvSpPr>
        <p:spPr>
          <a:xfrm>
            <a:off x="7923125" y="3268699"/>
            <a:ext cx="3600000" cy="166199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000" dirty="0">
                <a:solidFill>
                  <a:schemeClr val="tx1"/>
                </a:solidFill>
                <a:latin typeface="DINPro-Medium" panose="02000503030000020004" pitchFamily="2" charset="0"/>
              </a:rPr>
              <a:t>A befektetéssel</a:t>
            </a:r>
            <a:br>
              <a:rPr lang="hu-HU" sz="2000" dirty="0">
                <a:solidFill>
                  <a:schemeClr val="tx1"/>
                </a:solidFill>
                <a:latin typeface="DINPro-Medium" panose="02000503030000020004" pitchFamily="2" charset="0"/>
              </a:rPr>
            </a:br>
            <a:r>
              <a:rPr lang="hu-HU" sz="2000" dirty="0">
                <a:solidFill>
                  <a:schemeClr val="tx1"/>
                </a:solidFill>
                <a:latin typeface="DINPro-Medium" panose="02000503030000020004" pitchFamily="2" charset="0"/>
              </a:rPr>
              <a:t>a megtakarításaink</a:t>
            </a:r>
            <a:br>
              <a:rPr lang="hu-HU" sz="2000" dirty="0">
                <a:latin typeface="DINPro-Medium" panose="02000503030000020004" pitchFamily="2" charset="0"/>
              </a:rPr>
            </a:br>
            <a:r>
              <a:rPr lang="hu-HU" sz="2000" dirty="0">
                <a:solidFill>
                  <a:schemeClr val="tx1"/>
                </a:solidFill>
                <a:latin typeface="DINPro-Medium" panose="02000503030000020004" pitchFamily="2" charset="0"/>
              </a:rPr>
              <a:t>„használati jogát” </a:t>
            </a:r>
            <a:r>
              <a:rPr lang="hu-HU" sz="2000" b="1" dirty="0">
                <a:solidFill>
                  <a:schemeClr val="tx2"/>
                </a:solidFill>
                <a:latin typeface="DINPro-Bold" panose="02000503030000020004" pitchFamily="2" charset="0"/>
              </a:rPr>
              <a:t>hozam</a:t>
            </a:r>
            <a:r>
              <a:rPr lang="hu-HU" sz="2000" dirty="0">
                <a:solidFill>
                  <a:schemeClr val="tx1"/>
                </a:solidFill>
                <a:latin typeface="DINPro-Medium" panose="02000503030000020004" pitchFamily="2" charset="0"/>
              </a:rPr>
              <a:t> reményében, kockázatot vállalva átengedjük</a:t>
            </a:r>
            <a:br>
              <a:rPr lang="hu-HU" sz="2000" dirty="0">
                <a:solidFill>
                  <a:schemeClr val="tx1"/>
                </a:solidFill>
                <a:latin typeface="DINPro-Medium" panose="02000503030000020004" pitchFamily="2" charset="0"/>
              </a:rPr>
            </a:br>
            <a:r>
              <a:rPr lang="hu-HU" sz="2000" dirty="0">
                <a:solidFill>
                  <a:schemeClr val="tx1"/>
                </a:solidFill>
                <a:latin typeface="DINPro-Medium" panose="02000503030000020004" pitchFamily="2" charset="0"/>
              </a:rPr>
              <a:t>valaki másnak.</a:t>
            </a:r>
          </a:p>
        </p:txBody>
      </p:sp>
    </p:spTree>
    <p:extLst>
      <p:ext uri="{BB962C8B-B14F-4D97-AF65-F5344CB8AC3E}">
        <p14:creationId xmlns:p14="http://schemas.microsoft.com/office/powerpoint/2010/main" val="147476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34C1A-99C1-D4B3-E874-F2131FDD8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D16154-00F4-D7E9-D6DF-A9EA3F1E4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1. feladat: Életpályánk pénzügyei</a:t>
            </a:r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CFFF9027-74A3-E669-A0ED-C27A43CE1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219564"/>
              </p:ext>
            </p:extLst>
          </p:nvPr>
        </p:nvGraphicFramePr>
        <p:xfrm>
          <a:off x="1547446" y="1656000"/>
          <a:ext cx="10043190" cy="46443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5254">
                  <a:extLst>
                    <a:ext uri="{9D8B030D-6E8A-4147-A177-3AD203B41FA5}">
                      <a16:colId xmlns:a16="http://schemas.microsoft.com/office/drawing/2014/main" val="2556147181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1987068848"/>
                    </a:ext>
                  </a:extLst>
                </a:gridCol>
                <a:gridCol w="3627736">
                  <a:extLst>
                    <a:ext uri="{9D8B030D-6E8A-4147-A177-3AD203B41FA5}">
                      <a16:colId xmlns:a16="http://schemas.microsoft.com/office/drawing/2014/main" val="427417112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0" i="0" dirty="0">
                          <a:solidFill>
                            <a:schemeClr val="bg1"/>
                          </a:solidFill>
                          <a:effectLst/>
                          <a:latin typeface="DINPro-Bold" panose="0200050303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SZEMPONT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0" i="0" dirty="0">
                          <a:solidFill>
                            <a:schemeClr val="bg1"/>
                          </a:solidFill>
                          <a:effectLst/>
                          <a:latin typeface="DINPro-Bold" panose="02000503030000020004" pitchFamily="2" charset="0"/>
                        </a:rPr>
                        <a:t>MEGTAKARÍTÁS</a:t>
                      </a:r>
                      <a:endParaRPr lang="hu-HU" sz="2000" b="0" i="0" dirty="0">
                        <a:solidFill>
                          <a:schemeClr val="bg1"/>
                        </a:solidFill>
                        <a:effectLst/>
                        <a:latin typeface="DINPro-Bold" panose="0200050303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0" i="0" dirty="0">
                          <a:solidFill>
                            <a:schemeClr val="bg1"/>
                          </a:solidFill>
                          <a:effectLst/>
                          <a:latin typeface="DINPro-Bold" panose="02000503030000020004" pitchFamily="2" charset="0"/>
                        </a:rPr>
                        <a:t>BEFEKTETÉS</a:t>
                      </a:r>
                      <a:endParaRPr lang="hu-HU" sz="2000" b="0" i="0" dirty="0">
                        <a:solidFill>
                          <a:schemeClr val="bg1"/>
                        </a:solidFill>
                        <a:effectLst/>
                        <a:latin typeface="DINPro-Bold" panose="0200050303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06019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hu-HU" sz="2000" b="0" i="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Összetettség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u-HU" sz="2000" b="0" i="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</a:rPr>
                        <a:t>Egyszerűség, kevesebb</a:t>
                      </a:r>
                      <a:br>
                        <a:rPr lang="hu-HU" sz="2000" b="0" i="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</a:rPr>
                      </a:br>
                      <a:r>
                        <a:rPr lang="hu-HU" sz="2000" b="0" i="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</a:rPr>
                        <a:t>pénzügyi ismeret/</a:t>
                      </a:r>
                      <a:br>
                        <a:rPr lang="hu-HU" sz="2000" b="0" i="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</a:rPr>
                      </a:br>
                      <a:r>
                        <a:rPr lang="hu-HU" sz="2000" b="0" i="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</a:rPr>
                        <a:t>tapasztalat szükséges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hu-HU" sz="2000" b="0" i="0" kern="120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</a:rPr>
                        <a:t>Bonyolultság (komplexitás),</a:t>
                      </a:r>
                      <a:br>
                        <a:rPr lang="hu-HU" sz="2000" b="0" i="0" kern="120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</a:rPr>
                      </a:br>
                      <a:r>
                        <a:rPr lang="hu-HU" sz="2000" b="0" i="0" kern="120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</a:rPr>
                        <a:t>magas szintű pénzügyi</a:t>
                      </a:r>
                      <a:br>
                        <a:rPr lang="hu-HU" sz="2000" b="0" i="0" kern="120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</a:rPr>
                      </a:br>
                      <a:r>
                        <a:rPr lang="hu-HU" sz="2000" b="0" i="0" kern="1200" spc="-20" baseline="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</a:rPr>
                        <a:t>ismeret/tapasztalat szükséges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95292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hu-HU" sz="2000" b="0" i="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Kiszámíthatóság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u-HU" sz="2000" b="0" i="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</a:rPr>
                        <a:t>Kiszámítható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hu-HU" sz="2000" b="0" i="0" kern="120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</a:rPr>
                        <a:t>Olykor jelentős ingadozások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3051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hu-HU" sz="2000" b="0" i="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Nyereség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u-HU" sz="2000" b="0" i="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</a:rPr>
                        <a:t>Mérsékelt,</a:t>
                      </a:r>
                      <a:br>
                        <a:rPr lang="hu-HU" sz="2000" b="0" i="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</a:rPr>
                      </a:br>
                      <a:r>
                        <a:rPr lang="hu-HU" sz="2000" b="0" i="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</a:rPr>
                        <a:t>de biztosabb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hu-HU" sz="2000" b="0" i="0" kern="120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</a:rPr>
                        <a:t>Kiemelkedő nyereség</a:t>
                      </a:r>
                      <a:br>
                        <a:rPr lang="hu-HU" sz="2000" b="0" i="0" kern="120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</a:rPr>
                      </a:br>
                      <a:r>
                        <a:rPr lang="hu-HU" sz="2000" b="0" i="0" kern="120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</a:rPr>
                        <a:t>vagy veszteség lehetősége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08758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hu-HU" sz="2000" b="0" i="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Kockázat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u-HU" sz="2000" b="0" i="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</a:rPr>
                        <a:t>Alacsonyabb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hu-HU" sz="2000" b="0" i="0" kern="120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</a:rPr>
                        <a:t>Magasabb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27864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hu-HU" sz="2000" b="0" i="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Külső tényezők befolyásoló</a:t>
                      </a:r>
                      <a:br>
                        <a:rPr lang="hu-HU" sz="2000" b="0" i="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hu-HU" sz="2000" b="0" i="0" spc="-20" baseline="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hatása </a:t>
                      </a:r>
                      <a:r>
                        <a:rPr lang="hu-HU" sz="2000" b="0" i="0" kern="1200" spc="-20" baseline="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</a:rPr>
                        <a:t>(vállalat teljesítménye,</a:t>
                      </a:r>
                      <a:br>
                        <a:rPr lang="hu-HU" sz="2000" b="0" i="0" kern="120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</a:rPr>
                      </a:br>
                      <a:r>
                        <a:rPr lang="hu-HU" sz="2000" b="0" i="0" kern="120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</a:rPr>
                        <a:t>gazdasági környezet) </a:t>
                      </a:r>
                      <a:endParaRPr lang="hu-HU" sz="2000" b="0" i="0" dirty="0">
                        <a:solidFill>
                          <a:schemeClr val="tx1"/>
                        </a:solidFill>
                        <a:effectLst/>
                        <a:latin typeface="DINPro-Medium" panose="0200050303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hu-HU" sz="2000" b="0" i="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</a:rPr>
                        <a:t>Kisebb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2000" b="0" i="0" kern="120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</a:rPr>
                        <a:t>Jelentős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312470"/>
                  </a:ext>
                </a:extLst>
              </a:tr>
            </a:tbl>
          </a:graphicData>
        </a:graphic>
      </p:graphicFrame>
      <p:sp>
        <p:nvSpPr>
          <p:cNvPr id="4" name="Alcím 2">
            <a:extLst>
              <a:ext uri="{FF2B5EF4-FFF2-40B4-BE49-F238E27FC236}">
                <a16:creationId xmlns:a16="http://schemas.microsoft.com/office/drawing/2014/main" id="{14EB48A8-01BA-E05F-7066-4B6E4F1C459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547444" y="1152000"/>
            <a:ext cx="10043190" cy="332399"/>
          </a:xfrm>
        </p:spPr>
        <p:txBody>
          <a:bodyPr>
            <a:spAutoFit/>
          </a:bodyPr>
          <a:lstStyle/>
          <a:p>
            <a:r>
              <a:rPr lang="hu-HU" sz="2400" dirty="0"/>
              <a:t>3. A befektetési döntés tényezői, összefüggései</a:t>
            </a:r>
          </a:p>
        </p:txBody>
      </p:sp>
    </p:spTree>
    <p:extLst>
      <p:ext uri="{BB962C8B-B14F-4D97-AF65-F5344CB8AC3E}">
        <p14:creationId xmlns:p14="http://schemas.microsoft.com/office/powerpoint/2010/main" val="325959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614BB-FDE9-3277-AD89-ABEC41518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367D59-5088-3880-7C9E-9E520C225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1. feladat: Életpályánk pénzügyei</a:t>
            </a:r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DF50031C-7B97-6D0A-8B40-FAC6AD2E6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835432"/>
              </p:ext>
            </p:extLst>
          </p:nvPr>
        </p:nvGraphicFramePr>
        <p:xfrm>
          <a:off x="1547446" y="1656000"/>
          <a:ext cx="10043188" cy="48139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954">
                  <a:extLst>
                    <a:ext uri="{9D8B030D-6E8A-4147-A177-3AD203B41FA5}">
                      <a16:colId xmlns:a16="http://schemas.microsoft.com/office/drawing/2014/main" val="2556147181"/>
                    </a:ext>
                  </a:extLst>
                </a:gridCol>
                <a:gridCol w="7882234">
                  <a:extLst>
                    <a:ext uri="{9D8B030D-6E8A-4147-A177-3AD203B41FA5}">
                      <a16:colId xmlns:a16="http://schemas.microsoft.com/office/drawing/2014/main" val="427417112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900" b="1" i="0" kern="1200" dirty="0">
                          <a:solidFill>
                            <a:schemeClr val="bg1"/>
                          </a:solidFill>
                          <a:effectLst/>
                          <a:latin typeface="DINPro-Bold" panose="02000503030000020004" pitchFamily="2" charset="0"/>
                          <a:ea typeface="+mn-ea"/>
                          <a:cs typeface="+mn-cs"/>
                        </a:rPr>
                        <a:t>ÉLETPÁLYA-SZAKASZ</a:t>
                      </a:r>
                      <a:endParaRPr lang="hu-HU" sz="1900" b="1" i="0" dirty="0">
                        <a:solidFill>
                          <a:schemeClr val="bg1"/>
                        </a:solidFill>
                        <a:effectLst/>
                        <a:latin typeface="DINPro-Bold" panose="0200050303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900" b="1" i="0" kern="1200" dirty="0">
                          <a:solidFill>
                            <a:schemeClr val="bg1"/>
                          </a:solidFill>
                          <a:effectLst/>
                          <a:latin typeface="DINPro-Bold" panose="02000503030000020004" pitchFamily="2" charset="0"/>
                          <a:ea typeface="+mn-ea"/>
                          <a:cs typeface="+mn-cs"/>
                        </a:rPr>
                        <a:t>AKTUÁLIS PÉNZÜGYI DÖNTÉS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06019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hu-HU" sz="1900" b="0" i="0" kern="1200" baseline="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  <a:ea typeface="+mn-ea"/>
                          <a:cs typeface="+mn-cs"/>
                        </a:rPr>
                        <a:t>Születés</a:t>
                      </a:r>
                      <a:endParaRPr lang="hu-HU" sz="1900" b="0" i="0" baseline="0" dirty="0">
                        <a:solidFill>
                          <a:srgbClr val="152243"/>
                        </a:solidFill>
                        <a:effectLst/>
                        <a:latin typeface="DINPro-Medium" panose="0200050303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900" b="0" i="0" kern="1200" baseline="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  <a:ea typeface="+mn-ea"/>
                          <a:cs typeface="+mn-cs"/>
                        </a:rPr>
                        <a:t>Babakötvény Start számlával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95292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hu-HU" sz="1900" b="0" i="0" kern="1200" baseline="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  <a:ea typeface="+mn-ea"/>
                          <a:cs typeface="+mn-cs"/>
                        </a:rPr>
                        <a:t>Gyermekkor</a:t>
                      </a:r>
                      <a:endParaRPr lang="hu-HU" sz="1900" b="0" i="0" baseline="0" dirty="0">
                        <a:solidFill>
                          <a:srgbClr val="152243"/>
                        </a:solidFill>
                        <a:effectLst/>
                        <a:latin typeface="DINPro-Medium" panose="0200050303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u-HU" sz="1900" b="0" i="0" kern="1200" baseline="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  <a:ea typeface="+mn-ea"/>
                          <a:cs typeface="+mn-cs"/>
                        </a:rPr>
                        <a:t>Számlanyitási lehetőség, betétek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30513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hu-HU" sz="1900" b="0" i="0" kern="1200" baseline="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  <a:ea typeface="+mn-ea"/>
                          <a:cs typeface="+mn-cs"/>
                        </a:rPr>
                        <a:t>Középiskola</a:t>
                      </a:r>
                      <a:endParaRPr lang="hu-HU" sz="1900" b="0" i="0" baseline="0" dirty="0">
                        <a:solidFill>
                          <a:srgbClr val="152243"/>
                        </a:solidFill>
                        <a:effectLst/>
                        <a:latin typeface="DINPro-Medium" panose="0200050303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u-HU" sz="1900" b="0" i="0" kern="1200" baseline="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  <a:ea typeface="+mn-ea"/>
                          <a:cs typeface="+mn-cs"/>
                        </a:rPr>
                        <a:t>Takarékoskodás, bankszámlanyitási lehetőség szülői hozzájárulással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53406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hu-HU" sz="1900" b="0" i="0" kern="1200" baseline="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  <a:ea typeface="+mn-ea"/>
                          <a:cs typeface="+mn-cs"/>
                        </a:rPr>
                        <a:t>Felnőtté válás </a:t>
                      </a:r>
                      <a:endParaRPr lang="hu-HU" sz="1900" b="0" i="0" baseline="0" dirty="0">
                        <a:solidFill>
                          <a:srgbClr val="152243"/>
                        </a:solidFill>
                        <a:effectLst/>
                        <a:latin typeface="DINPro-Medium" panose="0200050303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u-HU" sz="1900" b="0" i="0" kern="1200" baseline="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  <a:ea typeface="+mn-ea"/>
                          <a:cs typeface="+mn-cs"/>
                        </a:rPr>
                        <a:t>Takarékoskodás, önálló bankszámlanyitási lehetőség, hitelképesség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17784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hu-HU" sz="1900" b="0" i="0" kern="1200" baseline="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  <a:ea typeface="+mn-ea"/>
                          <a:cs typeface="+mn-cs"/>
                        </a:rPr>
                        <a:t>25 éves kor felett </a:t>
                      </a:r>
                      <a:endParaRPr lang="hu-HU" sz="1900" b="0" i="0" baseline="0" dirty="0">
                        <a:solidFill>
                          <a:srgbClr val="152243"/>
                        </a:solidFill>
                        <a:effectLst/>
                        <a:latin typeface="DINPro-Medium" panose="0200050303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u-HU" sz="1900" b="0" i="0" kern="1200" baseline="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  <a:ea typeface="+mn-ea"/>
                          <a:cs typeface="+mn-cs"/>
                        </a:rPr>
                        <a:t>Megtakarítás, befektetések, hitelfelvétel lakás-, autóvásárlási céllal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08758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hu-HU" sz="1900" b="0" i="0" kern="1200" baseline="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  <a:ea typeface="+mn-ea"/>
                          <a:cs typeface="+mn-cs"/>
                        </a:rPr>
                        <a:t>30 éves kortól </a:t>
                      </a:r>
                      <a:endParaRPr lang="hu-HU" sz="1900" b="0" i="0" baseline="0" dirty="0">
                        <a:solidFill>
                          <a:srgbClr val="152243"/>
                        </a:solidFill>
                        <a:effectLst/>
                        <a:latin typeface="DINPro-Medium" panose="0200050303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900" b="0" i="0" kern="1200" baseline="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  <a:ea typeface="+mn-ea"/>
                          <a:cs typeface="+mn-cs"/>
                        </a:rPr>
                        <a:t>Családalapítási, családfenntartási céllal megtakarítási, befektetési</a:t>
                      </a:r>
                      <a:br>
                        <a:rPr lang="hu-HU" sz="1900" b="0" i="0" kern="1200" baseline="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  <a:ea typeface="+mn-ea"/>
                          <a:cs typeface="+mn-cs"/>
                        </a:rPr>
                      </a:br>
                      <a:r>
                        <a:rPr lang="hu-HU" sz="1900" b="0" i="0" kern="1200" baseline="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  <a:ea typeface="+mn-ea"/>
                          <a:cs typeface="+mn-cs"/>
                        </a:rPr>
                        <a:t>és hiteldöntések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27864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hu-HU" sz="1900" b="0" i="0" kern="1200" baseline="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  <a:ea typeface="+mn-ea"/>
                          <a:cs typeface="+mn-cs"/>
                        </a:rPr>
                        <a:t>45-50 éves kortól </a:t>
                      </a:r>
                      <a:endParaRPr lang="hu-HU" sz="1900" b="0" i="0" baseline="0" dirty="0">
                        <a:solidFill>
                          <a:srgbClr val="152243"/>
                        </a:solidFill>
                        <a:effectLst/>
                        <a:latin typeface="DINPro-Medium" panose="0200050303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900" b="0" i="0" kern="1200" baseline="0" dirty="0">
                          <a:solidFill>
                            <a:schemeClr val="tx1"/>
                          </a:solidFill>
                          <a:effectLst/>
                          <a:latin typeface="DINPro-Medium" panose="02000503030000020004" pitchFamily="2" charset="0"/>
                          <a:ea typeface="+mn-ea"/>
                          <a:cs typeface="+mn-cs"/>
                        </a:rPr>
                        <a:t>Idős korra való felkészülés: nyugdíj-előtakarékosság, életbiztosítás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312470"/>
                  </a:ext>
                </a:extLst>
              </a:tr>
            </a:tbl>
          </a:graphicData>
        </a:graphic>
      </p:graphicFrame>
      <p:sp>
        <p:nvSpPr>
          <p:cNvPr id="4" name="Alcím 2">
            <a:extLst>
              <a:ext uri="{FF2B5EF4-FFF2-40B4-BE49-F238E27FC236}">
                <a16:creationId xmlns:a16="http://schemas.microsoft.com/office/drawing/2014/main" id="{2E76311E-457D-51D0-2122-EA67FDDE526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547444" y="1152000"/>
            <a:ext cx="10043190" cy="332399"/>
          </a:xfrm>
        </p:spPr>
        <p:txBody>
          <a:bodyPr>
            <a:spAutoFit/>
          </a:bodyPr>
          <a:lstStyle/>
          <a:p>
            <a:r>
              <a:rPr lang="hu-HU" sz="2400" dirty="0">
                <a:solidFill>
                  <a:schemeClr val="accent1"/>
                </a:solidFill>
              </a:rPr>
              <a:t>4. Befektetési döntések konkrét élethelyzetekben</a:t>
            </a:r>
          </a:p>
        </p:txBody>
      </p:sp>
    </p:spTree>
    <p:extLst>
      <p:ext uri="{BB962C8B-B14F-4D97-AF65-F5344CB8AC3E}">
        <p14:creationId xmlns:p14="http://schemas.microsoft.com/office/powerpoint/2010/main" val="2606943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A2DB7C-ABFE-0E08-DACE-183BD3F4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feladat: Gondolattérkép</a:t>
            </a:r>
          </a:p>
        </p:txBody>
      </p:sp>
      <p:pic>
        <p:nvPicPr>
          <p:cNvPr id="5" name="Kép 4" descr="A képen szöveg, képernyőkép, Betűtípus, emblém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F3D7418A-9984-4C93-E95A-B045518F0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638" y="1828800"/>
            <a:ext cx="10045700" cy="381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6013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FA7C32-6D84-3ABF-EE7F-17EF78FA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3. feladat: „Ne tegyünk minden tojást egy kosárba!”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5C1991A-3D60-B5E3-20EB-D64EE690B51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547444" y="1152000"/>
            <a:ext cx="10043190" cy="332399"/>
          </a:xfrm>
        </p:spPr>
        <p:txBody>
          <a:bodyPr>
            <a:spAutoFit/>
          </a:bodyPr>
          <a:lstStyle/>
          <a:p>
            <a:r>
              <a:rPr lang="hu-HU" sz="2400" dirty="0"/>
              <a:t>1. Hogyan hozunk tudatos befektetési döntést?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AD22E6B7-B31B-AA2D-FFC0-B18697066A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47444" y="1656000"/>
            <a:ext cx="10045700" cy="4813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3237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B5702-CD26-2FF3-C1BA-72A12F20B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D42C39-B857-0C3F-7083-0EC3E2740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3. feladat: „Ne tegyünk minden tojást egy kosárba!”</a:t>
            </a:r>
            <a:endParaRPr lang="hu-HU" dirty="0"/>
          </a:p>
        </p:txBody>
      </p:sp>
      <p:sp>
        <p:nvSpPr>
          <p:cNvPr id="6" name="Alcím 2">
            <a:extLst>
              <a:ext uri="{FF2B5EF4-FFF2-40B4-BE49-F238E27FC236}">
                <a16:creationId xmlns:a16="http://schemas.microsoft.com/office/drawing/2014/main" id="{C2557D94-09BD-2BE6-A882-5EACC146EC8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547444" y="1152000"/>
            <a:ext cx="10043190" cy="332399"/>
          </a:xfrm>
        </p:spPr>
        <p:txBody>
          <a:bodyPr>
            <a:spAutoFit/>
          </a:bodyPr>
          <a:lstStyle/>
          <a:p>
            <a:r>
              <a:rPr lang="hu-HU" sz="2400" dirty="0"/>
              <a:t>1. Hogyan hozunk tudatos befektetési döntést?</a:t>
            </a:r>
          </a:p>
        </p:txBody>
      </p:sp>
      <p:pic>
        <p:nvPicPr>
          <p:cNvPr id="17" name="Kép 16" descr="A képen kör, képernyőkép, Grafika, emblém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F5FA2AE7-844E-1046-00B2-C0D8573E9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789" y="1663701"/>
            <a:ext cx="7556500" cy="4889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6571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9AE3E-CCC0-C8B0-3E39-5ED313ABC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21B331-BCA2-84BE-FCD8-9A135726C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3. feladat: „Ne tegyünk minden tojást egy kosárba!”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42CF4FF-5ACE-2953-A8F2-24B329A11A3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547444" y="1152000"/>
            <a:ext cx="10043190" cy="332399"/>
          </a:xfrm>
        </p:spPr>
        <p:txBody>
          <a:bodyPr>
            <a:spAutoFit/>
          </a:bodyPr>
          <a:lstStyle/>
          <a:p>
            <a:r>
              <a:rPr lang="hu-HU" sz="2400" dirty="0"/>
              <a:t>2. Milyen befektetési formák közül választhatunk?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B169682-80FA-0E3C-237C-5882C30AC1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72844" y="1656001"/>
            <a:ext cx="10008000" cy="4947064"/>
          </a:xfrm>
          <a:prstGeom prst="rect">
            <a:avLst/>
          </a:prstGeom>
          <a:solidFill>
            <a:schemeClr val="bg1"/>
          </a:solidFill>
          <a:ln w="28575">
            <a:solidFill>
              <a:srgbClr val="45B8AB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584491887"/>
      </p:ext>
    </p:extLst>
  </p:cSld>
  <p:clrMapOvr>
    <a:masterClrMapping/>
  </p:clrMapOvr>
</p:sld>
</file>

<file path=ppt/theme/theme1.xml><?xml version="1.0" encoding="utf-8"?>
<a:theme xmlns:a="http://schemas.openxmlformats.org/drawingml/2006/main" name="2_Egyéni tervezés">
  <a:themeElements>
    <a:clrScheme name="Penz7_912">
      <a:dk1>
        <a:srgbClr val="000000"/>
      </a:dk1>
      <a:lt1>
        <a:srgbClr val="FFFFFF"/>
      </a:lt1>
      <a:dk2>
        <a:srgbClr val="00AA9F"/>
      </a:dk2>
      <a:lt2>
        <a:srgbClr val="E7E6E6"/>
      </a:lt2>
      <a:accent1>
        <a:srgbClr val="00AA9F"/>
      </a:accent1>
      <a:accent2>
        <a:srgbClr val="B2DCD6"/>
      </a:accent2>
      <a:accent3>
        <a:srgbClr val="A5A5A5"/>
      </a:accent3>
      <a:accent4>
        <a:srgbClr val="EE7034"/>
      </a:accent4>
      <a:accent5>
        <a:srgbClr val="008CCF"/>
      </a:accent5>
      <a:accent6>
        <a:srgbClr val="DE2A8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éma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36271</TotalTime>
  <Words>679</Words>
  <Application>Microsoft Macintosh PowerPoint</Application>
  <PresentationFormat>Szélesvásznú</PresentationFormat>
  <Paragraphs>134</Paragraphs>
  <Slides>17</Slides>
  <Notes>9</Notes>
  <HiddenSlides>0</HiddenSlides>
  <MMClips>2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5" baseType="lpstr">
      <vt:lpstr>Arial</vt:lpstr>
      <vt:lpstr>DINPro-Regular</vt:lpstr>
      <vt:lpstr>Calibri</vt:lpstr>
      <vt:lpstr>DINPro-Medium</vt:lpstr>
      <vt:lpstr>Wingdings</vt:lpstr>
      <vt:lpstr>DINPro-Bold</vt:lpstr>
      <vt:lpstr>Symbol</vt:lpstr>
      <vt:lpstr>2_Egyéni tervezés</vt:lpstr>
      <vt:lpstr>PowerPoint-bemutató</vt:lpstr>
      <vt:lpstr>1. feladat: Életpályánk pénzügyei</vt:lpstr>
      <vt:lpstr>1. feladat: Életpályánk pénzügyei</vt:lpstr>
      <vt:lpstr>1. feladat: Életpályánk pénzügyei</vt:lpstr>
      <vt:lpstr>1. feladat: Életpályánk pénzügyei</vt:lpstr>
      <vt:lpstr>2. feladat: Gondolattérkép</vt:lpstr>
      <vt:lpstr>3. feladat: „Ne tegyünk minden tojást egy kosárba!”</vt:lpstr>
      <vt:lpstr>3. feladat: „Ne tegyünk minden tojást egy kosárba!”</vt:lpstr>
      <vt:lpstr>3. feladat: „Ne tegyünk minden tojást egy kosárba!”</vt:lpstr>
      <vt:lpstr>3. feladat: „Ne tegyünk minden tojást egy kosárba!”</vt:lpstr>
      <vt:lpstr>4. feladat: A Molnár család megint tanácskozik</vt:lpstr>
      <vt:lpstr>4. feladat: A Molnár család megint tanácskozik</vt:lpstr>
      <vt:lpstr>4. feladat: A Molnár család megint tanácskozik</vt:lpstr>
      <vt:lpstr>4. feladat: A Molnár család megint tanácskozik</vt:lpstr>
      <vt:lpstr>4. feladat: A Molnár család megint tanácskozik</vt:lpstr>
      <vt:lpstr>5. feladat: Igaz vagy hamis?</vt:lpstr>
      <vt:lpstr>6. feladat: Kamatszámítás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Németh Mariann</dc:creator>
  <cp:lastModifiedBy>Németh Mariann</cp:lastModifiedBy>
  <cp:revision>474</cp:revision>
  <dcterms:created xsi:type="dcterms:W3CDTF">2022-12-26T14:20:29Z</dcterms:created>
  <dcterms:modified xsi:type="dcterms:W3CDTF">2025-02-17T10:05:37Z</dcterms:modified>
</cp:coreProperties>
</file>