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08" r:id="rId3"/>
    <p:sldId id="336" r:id="rId4"/>
    <p:sldId id="347" r:id="rId5"/>
    <p:sldId id="359" r:id="rId6"/>
    <p:sldId id="348" r:id="rId7"/>
    <p:sldId id="349" r:id="rId8"/>
    <p:sldId id="350" r:id="rId9"/>
    <p:sldId id="271" r:id="rId10"/>
    <p:sldId id="279" r:id="rId11"/>
    <p:sldId id="351" r:id="rId12"/>
    <p:sldId id="352" r:id="rId13"/>
    <p:sldId id="353" r:id="rId14"/>
    <p:sldId id="354" r:id="rId15"/>
    <p:sldId id="355" r:id="rId16"/>
    <p:sldId id="360" r:id="rId17"/>
    <p:sldId id="356" r:id="rId18"/>
    <p:sldId id="357" r:id="rId19"/>
    <p:sldId id="358" r:id="rId20"/>
    <p:sldId id="274" r:id="rId21"/>
    <p:sldId id="361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2A0"/>
    <a:srgbClr val="FDF4AE"/>
    <a:srgbClr val="D3F4FF"/>
    <a:srgbClr val="F7EDBF"/>
    <a:srgbClr val="F1E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14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07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551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06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49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68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29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28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35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75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99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9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24100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6E32A0"/>
                </a:solidFill>
                <a:latin typeface="+mn-lt"/>
              </a:rPr>
              <a:t>19–20. A befektetésekhez kapcsolódó </a:t>
            </a:r>
            <a:br>
              <a:rPr lang="hu-HU" sz="7200" b="1" baseline="30000" dirty="0">
                <a:solidFill>
                  <a:srgbClr val="6E32A0"/>
                </a:solidFill>
                <a:latin typeface="+mn-lt"/>
              </a:rPr>
            </a:br>
            <a:r>
              <a:rPr lang="hu-HU" sz="7200" b="1" baseline="30000" dirty="0">
                <a:solidFill>
                  <a:srgbClr val="6E32A0"/>
                </a:solidFill>
                <a:latin typeface="+mn-lt"/>
              </a:rPr>
              <a:t>pénzügyi számítások 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719016" y="2788945"/>
            <a:ext cx="11472983" cy="2353577"/>
          </a:xfrm>
        </p:spPr>
        <p:txBody>
          <a:bodyPr>
            <a:noAutofit/>
          </a:bodyPr>
          <a:lstStyle/>
          <a:p>
            <a:pPr algn="l"/>
            <a:r>
              <a:rPr lang="fr-FR" sz="4800" b="1" baseline="30000" dirty="0">
                <a:solidFill>
                  <a:srgbClr val="6E32A0"/>
                </a:solidFill>
              </a:rPr>
              <a:t>A</a:t>
            </a:r>
            <a:r>
              <a:rPr lang="hu-HU" sz="4800" b="1" baseline="30000" dirty="0">
                <a:solidFill>
                  <a:srgbClr val="6E32A0"/>
                </a:solidFill>
              </a:rPr>
              <a:t>. </a:t>
            </a:r>
            <a:r>
              <a:rPr lang="fr-FR" sz="4800" b="1" baseline="30000" dirty="0">
                <a:solidFill>
                  <a:srgbClr val="6E32A0"/>
                </a:solidFill>
              </a:rPr>
              <a:t>Mit jelent a pénz időértéke?</a:t>
            </a:r>
          </a:p>
          <a:p>
            <a:pPr algn="l"/>
            <a:r>
              <a:rPr lang="en-US" sz="4800" b="1" baseline="30000" dirty="0">
                <a:solidFill>
                  <a:srgbClr val="6E32A0"/>
                </a:solidFill>
              </a:rPr>
              <a:t>B</a:t>
            </a:r>
            <a:r>
              <a:rPr lang="hu-HU" sz="4800" b="1" baseline="30000" dirty="0">
                <a:solidFill>
                  <a:srgbClr val="6E32A0"/>
                </a:solidFill>
              </a:rPr>
              <a:t>. Mit jelent a kamatszámítás, és hogyan fordíthatod a hasznodra?</a:t>
            </a:r>
          </a:p>
          <a:p>
            <a:pPr algn="l"/>
            <a:r>
              <a:rPr lang="hu-HU" sz="4800" b="1" baseline="30000" dirty="0">
                <a:solidFill>
                  <a:srgbClr val="6E32A0"/>
                </a:solidFill>
              </a:rPr>
              <a:t>C. Hogyan ábrázolhatjuk a pénzek áramlását?</a:t>
            </a:r>
          </a:p>
          <a:p>
            <a:pPr algn="l"/>
            <a:r>
              <a:rPr lang="hu-HU" sz="4800" b="1" baseline="30000" dirty="0">
                <a:solidFill>
                  <a:srgbClr val="6E32A0"/>
                </a:solidFill>
              </a:rPr>
              <a:t>D. Mit nevezünk pénzromlásnak?</a:t>
            </a:r>
          </a:p>
        </p:txBody>
      </p:sp>
    </p:spTree>
    <p:extLst>
      <p:ext uri="{BB962C8B-B14F-4D97-AF65-F5344CB8AC3E}">
        <p14:creationId xmlns:p14="http://schemas.microsoft.com/office/powerpoint/2010/main" val="6121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14301" y="1466524"/>
            <a:ext cx="58566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korábban rendelkezésre álló pénz értékesebb, mint a később rendelkezésre álló. Ezt az elvet fejezi ki a „pénz időértéke” fogalom. A pénz időértéke azt jelenti, hogy a különböző időpontbeli, azonos névértékű pénzeknek a piacokon különböző értéke, azaz ára van. Ezért mondjuk, hogy 100 forint ma többet ér, mint holnap. A különböző időpontban esedékes pénzeket csak úgy szabad összehasonlítani, ha előbb azonos időpontra – leggyakrabban a mai napra, a jelenre – átszámoljuk az értéküket.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19–20. A befektetésekhez kapcsolódó pénzügyi számítások </a:t>
            </a:r>
          </a:p>
        </p:txBody>
      </p:sp>
      <p:sp>
        <p:nvSpPr>
          <p:cNvPr id="8" name="Téglalap 7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baseline="30000" dirty="0"/>
              <a:t>A</a:t>
            </a:r>
            <a:r>
              <a:rPr lang="hu-HU" sz="4800" b="1" baseline="30000" dirty="0"/>
              <a:t>. </a:t>
            </a:r>
            <a:r>
              <a:rPr lang="fr-FR" sz="4800" b="1" baseline="30000" dirty="0">
                <a:solidFill>
                  <a:srgbClr val="6E32A0"/>
                </a:solidFill>
              </a:rPr>
              <a:t>Mit jelent a pénz időértéke?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554" y="1527425"/>
            <a:ext cx="5880501" cy="38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2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99560" y="1384606"/>
            <a:ext cx="1197385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alábbi táblázat középső oszlopában a pénzek jövőbeli értékét látjuk, amit angolul </a:t>
            </a:r>
            <a:r>
              <a:rPr lang="hu-HU" sz="3600" baseline="30000" dirty="0" err="1"/>
              <a:t>Future</a:t>
            </a:r>
            <a:r>
              <a:rPr lang="hu-HU" sz="3600" baseline="30000" dirty="0"/>
              <a:t> Value-nek hívnak. A jobb oldali oszlopban a pénzek jelenértékét látjuk, amit angolul </a:t>
            </a:r>
            <a:r>
              <a:rPr lang="hu-HU" sz="3600" baseline="30000" dirty="0" err="1"/>
              <a:t>Present</a:t>
            </a:r>
            <a:r>
              <a:rPr lang="hu-HU" sz="3600" baseline="30000" dirty="0"/>
              <a:t> Value-nek neveznek, és amit PV-vel rövidítünk. A PV-számítás alapja, hogy a jövő különböző időpontjában (egy, két stb. év múlva) hozamként  kapott értékeket (például az 5000 forint kamatot) átszámítjuk a jelenre. 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19–20. A befektetésekhez kapcsolódó pénzügyi számítások - </a:t>
            </a:r>
            <a:r>
              <a:rPr lang="fr-FR" sz="2400" b="1" baseline="30000" dirty="0"/>
              <a:t>A</a:t>
            </a:r>
            <a:r>
              <a:rPr lang="hu-HU" sz="2400" b="1" baseline="30000" dirty="0"/>
              <a:t> </a:t>
            </a:r>
            <a:r>
              <a:rPr lang="fr-FR" sz="2400" b="1" baseline="30000" dirty="0">
                <a:solidFill>
                  <a:srgbClr val="6E32A0"/>
                </a:solidFill>
              </a:rPr>
              <a:t>Mit jelent a pénz időértéke?</a:t>
            </a:r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58" y="3352146"/>
            <a:ext cx="11820991" cy="296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19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485775" y="1129302"/>
            <a:ext cx="110871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baseline="30000" dirty="0"/>
              <a:t>A hozamelvárást (kamatlábat) általánosan elfogadott szabály szerint „r”</a:t>
            </a:r>
            <a:r>
              <a:rPr lang="hu-HU" sz="3600" baseline="30000" dirty="0" err="1"/>
              <a:t>-rel</a:t>
            </a:r>
            <a:r>
              <a:rPr lang="hu-HU" sz="3600" baseline="30000" dirty="0"/>
              <a:t> jelöljük az angol rate (ráta) szó után, amit százalékos formában használunk. A jövőbeni értéket pedig „FV”-vel jelöljük. E művelet segítségével „közös nevezőre” tudjuk hozni a különböző idejű pénzeket, így össze lehet őket hasonlítani. 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19–20. A befektetésekhez kapcsolódó pénzügyi számítások – </a:t>
            </a:r>
            <a:r>
              <a:rPr lang="fr-FR" sz="2400" b="1" baseline="30000" dirty="0"/>
              <a:t>A</a:t>
            </a:r>
            <a:r>
              <a:rPr lang="hu-HU" sz="2400" b="1" baseline="30000" dirty="0"/>
              <a:t>. </a:t>
            </a:r>
            <a:r>
              <a:rPr lang="fr-FR" sz="2400" b="1" baseline="30000" dirty="0">
                <a:solidFill>
                  <a:srgbClr val="6E32A0"/>
                </a:solidFill>
              </a:rPr>
              <a:t>Mit jelent a pénz időértéke?</a:t>
            </a:r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 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485776" y="2628900"/>
            <a:ext cx="11087100" cy="4029075"/>
          </a:xfrm>
          <a:prstGeom prst="roundRect">
            <a:avLst>
              <a:gd name="adj" fmla="val 4626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485775" y="2724150"/>
            <a:ext cx="110109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nettó jelenérték számításának felhasználási területe igen kiterjedt. Ennek a képletnek a bővített változatával számítják ki például a különféle járadékok (például életjáradékok) értékét, és ezen alapulnak a fontosabb befektetési és részvényértékelési módszerek is. Ha az összesített jelenértékből ( ∑PV ) levonjuk az eredeti befektetés összegét </a:t>
            </a:r>
            <a:br>
              <a:rPr lang="hu-HU" sz="3600" baseline="30000" dirty="0"/>
            </a:br>
            <a:r>
              <a:rPr lang="hu-HU" sz="3600" baseline="30000" dirty="0"/>
              <a:t>(C</a:t>
            </a:r>
            <a:r>
              <a:rPr lang="hu-HU" sz="3600" baseline="-25000" dirty="0"/>
              <a:t>0</a:t>
            </a:r>
            <a:r>
              <a:rPr lang="hu-HU" sz="3600" baseline="30000" dirty="0"/>
              <a:t> = befektetett tőke), akkor ezzel kiszámolhatjuk, hogy mennyit ér egy befektetés. 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NPV = (PV</a:t>
            </a:r>
            <a:r>
              <a:rPr lang="hu-HU" sz="3600" baseline="-25000" dirty="0"/>
              <a:t>1</a:t>
            </a:r>
            <a:r>
              <a:rPr lang="hu-HU" sz="3600" baseline="30000" dirty="0"/>
              <a:t> + PV</a:t>
            </a:r>
            <a:r>
              <a:rPr lang="hu-HU" sz="3600" baseline="-25000" dirty="0"/>
              <a:t>2</a:t>
            </a:r>
            <a:r>
              <a:rPr lang="hu-HU" sz="3600" baseline="30000" dirty="0"/>
              <a:t>+ PV</a:t>
            </a:r>
            <a:r>
              <a:rPr lang="hu-HU" sz="3600" baseline="-25000" dirty="0"/>
              <a:t>3</a:t>
            </a:r>
            <a:r>
              <a:rPr lang="hu-HU" sz="3600" baseline="30000" dirty="0"/>
              <a:t>+…+ </a:t>
            </a:r>
            <a:r>
              <a:rPr lang="hu-HU" sz="3600" baseline="30000" dirty="0" err="1"/>
              <a:t>PV</a:t>
            </a:r>
            <a:r>
              <a:rPr lang="hu-HU" sz="3600" baseline="-25000" dirty="0" err="1"/>
              <a:t>n</a:t>
            </a:r>
            <a:r>
              <a:rPr lang="hu-HU" sz="3600" baseline="30000" dirty="0"/>
              <a:t>) – C</a:t>
            </a:r>
            <a:r>
              <a:rPr lang="hu-HU" sz="3600" baseline="-25000" dirty="0"/>
              <a:t>0</a:t>
            </a:r>
            <a:endParaRPr lang="hu-HU" sz="3600" baseline="30000" dirty="0"/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Egy befektetést akkor érdemes komolyan mérlegelni, ha az NPV, vagyis a nettó jelenérték pozitív.</a:t>
            </a:r>
          </a:p>
        </p:txBody>
      </p:sp>
    </p:spTree>
    <p:extLst>
      <p:ext uri="{BB962C8B-B14F-4D97-AF65-F5344CB8AC3E}">
        <p14:creationId xmlns:p14="http://schemas.microsoft.com/office/powerpoint/2010/main" val="2208440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14301" y="1466524"/>
            <a:ext cx="11991974" cy="554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kamat az a pénzmennyiség, amellyel a  lekötött pénz egy adott kamatozási időtartam alatt növekszik. Úgy is fogalmazhatunk, hogy a kamat az a pénzösszeg, melyet a megtakarító azért kap, mert a pénzét kölcsönadja, illetve melyet az adós azért fizet, mert jövőbeli pénzéért jelenbeli pénzt kap, azaz más pénzét használja.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Jövőbeli pénz = jelenlegi pénz plusz a kamat (FV = PV + kamat)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Minden kamatszámításra igaz, hogy a ténylegesen jóváírt kamat időarányos, vagyis a kamat mértéke függ az induló összegtől és a kamatozási időtartamtól. A kamatozási időtartam az a teljes időszak, amelyre a kamat jár.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feladat is mutatja, hogy a gyakorlatban nem mindig egy évre kötjük le a pénzünket. Lehet, hogy csak néhány hétre vagy hónapra, de az is lehet, hogy több évre. Ezért a kamat mértékét általában egységnyi pénzösszeg egységnyi időtartamra történő lekötésére adja meg a bank. Megállapodás szerint általában egy forint egy évre vonatkozó kamatának a mértékét közlik, mégpedig százalékos formában. A százalékos értéket kamatlábnak nevezzük.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19–20. A befektetésekhez kapcsolódó pénzügyi számítások </a:t>
            </a:r>
          </a:p>
        </p:txBody>
      </p:sp>
      <p:sp>
        <p:nvSpPr>
          <p:cNvPr id="8" name="Téglalap 7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baseline="30000" dirty="0"/>
              <a:t>B</a:t>
            </a:r>
            <a:r>
              <a:rPr lang="hu-HU" sz="4800" b="1" baseline="30000" dirty="0"/>
              <a:t>. </a:t>
            </a:r>
            <a:r>
              <a:rPr lang="hu-HU" sz="4800" b="1" baseline="30000" dirty="0">
                <a:solidFill>
                  <a:srgbClr val="6E32A0"/>
                </a:solidFill>
              </a:rPr>
              <a:t>Mit jelent a kamatszámítás, és hogyan fordíthatod a hasznodra?</a:t>
            </a:r>
          </a:p>
        </p:txBody>
      </p:sp>
    </p:spTree>
    <p:extLst>
      <p:ext uri="{BB962C8B-B14F-4D97-AF65-F5344CB8AC3E}">
        <p14:creationId xmlns:p14="http://schemas.microsoft.com/office/powerpoint/2010/main" val="2004469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14301" y="780724"/>
            <a:ext cx="11991974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kamatszámításnak alapvetően két módját különböztetjük meg: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egyszerű kamatszámítás során a lekötött összeg után egyszeri kamatot számolunk. Ezt a kamatozást lineáris kamatozásnak is szokták nevezni.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Példa: 100 000 forint hozama 4 százalék éves kamatra: 100 000 × 0,04 = 4000, tehát a kamat összege évi 4000 forint. Ugyanez a 4 százalék éves kamatláb fél évre 2 százalék, vagyis 2000 forint  kamatot hoz, 9 hónapra vetítve az  a kamat 3000 forint. 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 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19–20. A befektetésekhez kapcsolódó pénzügyi számítások - </a:t>
            </a:r>
            <a:r>
              <a:rPr lang="en-US" sz="2400" b="1" baseline="30000" dirty="0"/>
              <a:t>B</a:t>
            </a:r>
            <a:r>
              <a:rPr lang="hu-HU" sz="2400" b="1" baseline="30000" dirty="0"/>
              <a:t> </a:t>
            </a:r>
            <a:r>
              <a:rPr lang="en-US" sz="2400" b="1" baseline="30000" dirty="0" err="1">
                <a:solidFill>
                  <a:srgbClr val="6E32A0"/>
                </a:solidFill>
              </a:rPr>
              <a:t>Mit</a:t>
            </a:r>
            <a:r>
              <a:rPr lang="en-US" sz="2400" b="1" baseline="30000" dirty="0">
                <a:solidFill>
                  <a:srgbClr val="6E32A0"/>
                </a:solidFill>
              </a:rPr>
              <a:t> </a:t>
            </a:r>
            <a:r>
              <a:rPr lang="en-US" sz="2400" b="1" baseline="30000" dirty="0" err="1">
                <a:solidFill>
                  <a:srgbClr val="6E32A0"/>
                </a:solidFill>
              </a:rPr>
              <a:t>jelent</a:t>
            </a:r>
            <a:r>
              <a:rPr lang="en-US" sz="2400" b="1" baseline="30000" dirty="0">
                <a:solidFill>
                  <a:srgbClr val="6E32A0"/>
                </a:solidFill>
              </a:rPr>
              <a:t> a </a:t>
            </a:r>
            <a:r>
              <a:rPr lang="en-US" sz="2400" b="1" baseline="30000" dirty="0" err="1">
                <a:solidFill>
                  <a:srgbClr val="6E32A0"/>
                </a:solidFill>
              </a:rPr>
              <a:t>kamatszámítás</a:t>
            </a:r>
            <a:r>
              <a:rPr lang="en-US" sz="2400" b="1" baseline="30000" dirty="0">
                <a:solidFill>
                  <a:srgbClr val="6E32A0"/>
                </a:solidFill>
              </a:rPr>
              <a:t>, </a:t>
            </a:r>
            <a:r>
              <a:rPr lang="en-US" sz="2400" b="1" baseline="30000" dirty="0" err="1">
                <a:solidFill>
                  <a:srgbClr val="6E32A0"/>
                </a:solidFill>
              </a:rPr>
              <a:t>és</a:t>
            </a:r>
            <a:r>
              <a:rPr lang="en-US" sz="2400" b="1" baseline="30000" dirty="0">
                <a:solidFill>
                  <a:srgbClr val="6E32A0"/>
                </a:solidFill>
              </a:rPr>
              <a:t> </a:t>
            </a:r>
            <a:r>
              <a:rPr lang="en-US" sz="2400" b="1" baseline="30000" dirty="0" err="1">
                <a:solidFill>
                  <a:srgbClr val="6E32A0"/>
                </a:solidFill>
              </a:rPr>
              <a:t>hogyan</a:t>
            </a:r>
            <a:r>
              <a:rPr lang="en-US" sz="2400" b="1" baseline="30000" dirty="0">
                <a:solidFill>
                  <a:srgbClr val="6E32A0"/>
                </a:solidFill>
              </a:rPr>
              <a:t> </a:t>
            </a:r>
            <a:r>
              <a:rPr lang="en-US" sz="2400" b="1" baseline="30000" dirty="0" err="1">
                <a:solidFill>
                  <a:srgbClr val="6E32A0"/>
                </a:solidFill>
              </a:rPr>
              <a:t>fordíthatod</a:t>
            </a:r>
            <a:r>
              <a:rPr lang="en-US" sz="2400" b="1" baseline="30000" dirty="0">
                <a:solidFill>
                  <a:srgbClr val="6E32A0"/>
                </a:solidFill>
              </a:rPr>
              <a:t> a </a:t>
            </a:r>
            <a:r>
              <a:rPr lang="en-US" sz="2400" b="1" baseline="30000" dirty="0" err="1">
                <a:solidFill>
                  <a:srgbClr val="6E32A0"/>
                </a:solidFill>
              </a:rPr>
              <a:t>hasznodra</a:t>
            </a:r>
            <a:r>
              <a:rPr lang="en-US" sz="2400" b="1" baseline="30000" dirty="0">
                <a:solidFill>
                  <a:srgbClr val="6E32A0"/>
                </a:solidFill>
              </a:rPr>
              <a:t>?</a:t>
            </a:r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05" y="3801422"/>
            <a:ext cx="6089770" cy="261937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14301" y="3526061"/>
            <a:ext cx="94202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Lineáris kamatozás esetén lehetőség van akár 7 vagy 60 napra is lekötni az összeget. Ebben az esetben a kamatot időarányosan kell meghatározni, vagyis 7 napos lekötés esetén a 4 százalékot </a:t>
            </a:r>
            <a:br>
              <a:rPr lang="hu-HU" sz="3600" baseline="30000" dirty="0"/>
            </a:br>
            <a:r>
              <a:rPr lang="hu-HU" sz="3600" baseline="30000" dirty="0"/>
              <a:t>7/365-tel kell szorozni, míg 60 napos lekötés </a:t>
            </a:r>
            <a:br>
              <a:rPr lang="hu-HU" sz="3600" baseline="30000" dirty="0"/>
            </a:br>
            <a:r>
              <a:rPr lang="hu-HU" sz="3600" baseline="30000" dirty="0"/>
              <a:t>esetén 60/365-tel. Ilyenkor azt feltételezzük, </a:t>
            </a:r>
            <a:br>
              <a:rPr lang="hu-HU" sz="3600" baseline="30000" dirty="0"/>
            </a:br>
            <a:r>
              <a:rPr lang="hu-HU" sz="3600" baseline="30000" dirty="0"/>
              <a:t>hogy egy évben 365 nap van. Ezért mondhatjuk, </a:t>
            </a:r>
            <a:br>
              <a:rPr lang="hu-HU" sz="3600" baseline="30000" dirty="0"/>
            </a:br>
            <a:r>
              <a:rPr lang="hu-HU" sz="3600" baseline="30000" dirty="0"/>
              <a:t>hogy ez a kamatozás a jövőérték számítása </a:t>
            </a:r>
            <a:br>
              <a:rPr lang="hu-HU" sz="3600" baseline="30000" dirty="0"/>
            </a:br>
            <a:r>
              <a:rPr lang="hu-HU" sz="3600" baseline="30000" dirty="0"/>
              <a:t>szempontjából csak az időtényezőtől függ</a:t>
            </a:r>
          </a:p>
        </p:txBody>
      </p:sp>
    </p:spTree>
    <p:extLst>
      <p:ext uri="{BB962C8B-B14F-4D97-AF65-F5344CB8AC3E}">
        <p14:creationId xmlns:p14="http://schemas.microsoft.com/office/powerpoint/2010/main" val="3250307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14300" y="780724"/>
            <a:ext cx="975546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Kamatoskamat-számítás esetén a futamidőn belül, például havonta van kamatjóváírás.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Ebben az esetben a kamat összegével megnövelik </a:t>
            </a:r>
            <a:br>
              <a:rPr lang="hu-HU" sz="3600" baseline="30000" dirty="0"/>
            </a:br>
            <a:r>
              <a:rPr lang="hu-HU" sz="3600" baseline="30000" dirty="0"/>
              <a:t>az alapösszeget, azaz tőkésítik. Ha 6 százalékos kamatlábbal kamatozna a betétünk 1 éven keresztül, és havonta kerül sor kamatjóváírásra, akkor a számításunk szerint havonta 0,5 százalékot kell jóváírnunk a betétösszeghez (6 %÷12=0,5 %), vagyis év végén az összeg az induló betét (1+0,005)12=1,061678-szorosa, vagyis a kamat 6,1678 százalék.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Ha például két éven keresztül kamatozik 6  százalékos kamattal, akkor 1,06 × 1,06, vagyis 1,1236-szeresére növekszik két év alatt a tőke. A kamatláb két évre 12,36 %, egy évre átlagosan 6,18 %. Az első évre csak 6 %, de a második évben a 6%-nyi tőkenövekedés is tovább kamatozik. Minél gyakoribb a kamatjóváírás, annál nagyobb a tényleges kamat.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19–20. A befektetésekhez kapcsolódó pénzügyi számítások – </a:t>
            </a:r>
            <a:r>
              <a:rPr lang="en-US" sz="2400" b="1" baseline="30000" dirty="0"/>
              <a:t>B</a:t>
            </a:r>
            <a:r>
              <a:rPr lang="hu-HU" sz="2400" b="1" baseline="30000" dirty="0"/>
              <a:t>. </a:t>
            </a:r>
            <a:r>
              <a:rPr lang="en-US" sz="2400" b="1" baseline="30000" dirty="0" err="1">
                <a:solidFill>
                  <a:srgbClr val="6E32A0"/>
                </a:solidFill>
              </a:rPr>
              <a:t>Mit</a:t>
            </a:r>
            <a:r>
              <a:rPr lang="en-US" sz="2400" b="1" baseline="30000" dirty="0">
                <a:solidFill>
                  <a:srgbClr val="6E32A0"/>
                </a:solidFill>
              </a:rPr>
              <a:t> </a:t>
            </a:r>
            <a:r>
              <a:rPr lang="en-US" sz="2400" b="1" baseline="30000" dirty="0" err="1">
                <a:solidFill>
                  <a:srgbClr val="6E32A0"/>
                </a:solidFill>
              </a:rPr>
              <a:t>jelent</a:t>
            </a:r>
            <a:r>
              <a:rPr lang="en-US" sz="2400" b="1" baseline="30000" dirty="0">
                <a:solidFill>
                  <a:srgbClr val="6E32A0"/>
                </a:solidFill>
              </a:rPr>
              <a:t> a </a:t>
            </a:r>
            <a:r>
              <a:rPr lang="en-US" sz="2400" b="1" baseline="30000" dirty="0" err="1">
                <a:solidFill>
                  <a:srgbClr val="6E32A0"/>
                </a:solidFill>
              </a:rPr>
              <a:t>kamatszámítás</a:t>
            </a:r>
            <a:r>
              <a:rPr lang="en-US" sz="2400" b="1" baseline="30000" dirty="0">
                <a:solidFill>
                  <a:srgbClr val="6E32A0"/>
                </a:solidFill>
              </a:rPr>
              <a:t>, </a:t>
            </a:r>
            <a:r>
              <a:rPr lang="en-US" sz="2400" b="1" baseline="30000" dirty="0" err="1">
                <a:solidFill>
                  <a:srgbClr val="6E32A0"/>
                </a:solidFill>
              </a:rPr>
              <a:t>és</a:t>
            </a:r>
            <a:r>
              <a:rPr lang="en-US" sz="2400" b="1" baseline="30000" dirty="0">
                <a:solidFill>
                  <a:srgbClr val="6E32A0"/>
                </a:solidFill>
              </a:rPr>
              <a:t> </a:t>
            </a:r>
            <a:r>
              <a:rPr lang="en-US" sz="2400" b="1" baseline="30000" dirty="0" err="1">
                <a:solidFill>
                  <a:srgbClr val="6E32A0"/>
                </a:solidFill>
              </a:rPr>
              <a:t>hogyan</a:t>
            </a:r>
            <a:r>
              <a:rPr lang="en-US" sz="2400" b="1" baseline="30000" dirty="0">
                <a:solidFill>
                  <a:srgbClr val="6E32A0"/>
                </a:solidFill>
              </a:rPr>
              <a:t> </a:t>
            </a:r>
            <a:r>
              <a:rPr lang="en-US" sz="2400" b="1" baseline="30000" dirty="0" err="1">
                <a:solidFill>
                  <a:srgbClr val="6E32A0"/>
                </a:solidFill>
              </a:rPr>
              <a:t>fordíthatod</a:t>
            </a:r>
            <a:r>
              <a:rPr lang="en-US" sz="2400" b="1" baseline="30000" dirty="0">
                <a:solidFill>
                  <a:srgbClr val="6E32A0"/>
                </a:solidFill>
              </a:rPr>
              <a:t> a </a:t>
            </a:r>
            <a:r>
              <a:rPr lang="en-US" sz="2400" b="1" baseline="30000" dirty="0" err="1">
                <a:solidFill>
                  <a:srgbClr val="6E32A0"/>
                </a:solidFill>
              </a:rPr>
              <a:t>hasznodra</a:t>
            </a:r>
            <a:r>
              <a:rPr lang="en-US" sz="2400" b="1" baseline="30000" dirty="0">
                <a:solidFill>
                  <a:srgbClr val="6E32A0"/>
                </a:solidFill>
              </a:rPr>
              <a:t>?</a:t>
            </a:r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778" y="1937658"/>
            <a:ext cx="1626534" cy="32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43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19–20. A befektetésekhez kapcsolódó pénzügyi számítások – </a:t>
            </a:r>
            <a:r>
              <a:rPr lang="en-US" sz="2400" b="1" baseline="30000" dirty="0"/>
              <a:t>B</a:t>
            </a:r>
            <a:r>
              <a:rPr lang="hu-HU" sz="2400" b="1" baseline="30000" dirty="0"/>
              <a:t>. </a:t>
            </a:r>
            <a:r>
              <a:rPr lang="en-US" sz="2400" b="1" baseline="30000" dirty="0" err="1">
                <a:solidFill>
                  <a:srgbClr val="6E32A0"/>
                </a:solidFill>
              </a:rPr>
              <a:t>Mit</a:t>
            </a:r>
            <a:r>
              <a:rPr lang="en-US" sz="2400" b="1" baseline="30000" dirty="0">
                <a:solidFill>
                  <a:srgbClr val="6E32A0"/>
                </a:solidFill>
              </a:rPr>
              <a:t> </a:t>
            </a:r>
            <a:r>
              <a:rPr lang="en-US" sz="2400" b="1" baseline="30000" dirty="0" err="1">
                <a:solidFill>
                  <a:srgbClr val="6E32A0"/>
                </a:solidFill>
              </a:rPr>
              <a:t>jelent</a:t>
            </a:r>
            <a:r>
              <a:rPr lang="en-US" sz="2400" b="1" baseline="30000" dirty="0">
                <a:solidFill>
                  <a:srgbClr val="6E32A0"/>
                </a:solidFill>
              </a:rPr>
              <a:t> a </a:t>
            </a:r>
            <a:r>
              <a:rPr lang="en-US" sz="2400" b="1" baseline="30000" dirty="0" err="1">
                <a:solidFill>
                  <a:srgbClr val="6E32A0"/>
                </a:solidFill>
              </a:rPr>
              <a:t>kamatszámítás</a:t>
            </a:r>
            <a:r>
              <a:rPr lang="en-US" sz="2400" b="1" baseline="30000" dirty="0">
                <a:solidFill>
                  <a:srgbClr val="6E32A0"/>
                </a:solidFill>
              </a:rPr>
              <a:t>, </a:t>
            </a:r>
            <a:r>
              <a:rPr lang="en-US" sz="2400" b="1" baseline="30000" dirty="0" err="1">
                <a:solidFill>
                  <a:srgbClr val="6E32A0"/>
                </a:solidFill>
              </a:rPr>
              <a:t>és</a:t>
            </a:r>
            <a:r>
              <a:rPr lang="en-US" sz="2400" b="1" baseline="30000" dirty="0">
                <a:solidFill>
                  <a:srgbClr val="6E32A0"/>
                </a:solidFill>
              </a:rPr>
              <a:t> </a:t>
            </a:r>
            <a:r>
              <a:rPr lang="en-US" sz="2400" b="1" baseline="30000" dirty="0" err="1">
                <a:solidFill>
                  <a:srgbClr val="6E32A0"/>
                </a:solidFill>
              </a:rPr>
              <a:t>hogyan</a:t>
            </a:r>
            <a:r>
              <a:rPr lang="en-US" sz="2400" b="1" baseline="30000" dirty="0">
                <a:solidFill>
                  <a:srgbClr val="6E32A0"/>
                </a:solidFill>
              </a:rPr>
              <a:t> </a:t>
            </a:r>
            <a:r>
              <a:rPr lang="en-US" sz="2400" b="1" baseline="30000" dirty="0" err="1">
                <a:solidFill>
                  <a:srgbClr val="6E32A0"/>
                </a:solidFill>
              </a:rPr>
              <a:t>fordíthatod</a:t>
            </a:r>
            <a:r>
              <a:rPr lang="en-US" sz="2400" b="1" baseline="30000" dirty="0">
                <a:solidFill>
                  <a:srgbClr val="6E32A0"/>
                </a:solidFill>
              </a:rPr>
              <a:t> a </a:t>
            </a:r>
            <a:r>
              <a:rPr lang="en-US" sz="2400" b="1" baseline="30000" dirty="0" err="1">
                <a:solidFill>
                  <a:srgbClr val="6E32A0"/>
                </a:solidFill>
              </a:rPr>
              <a:t>hasznodra</a:t>
            </a:r>
            <a:r>
              <a:rPr lang="en-US" sz="2400" b="1" baseline="30000" dirty="0">
                <a:solidFill>
                  <a:srgbClr val="6E32A0"/>
                </a:solidFill>
              </a:rPr>
              <a:t>?</a:t>
            </a:r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 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190501" y="1656192"/>
            <a:ext cx="11901396" cy="3009900"/>
          </a:xfrm>
          <a:prstGeom prst="roundRect">
            <a:avLst>
              <a:gd name="adj" fmla="val 4626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245224" y="1805869"/>
            <a:ext cx="117919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Egy egyszerű trükk sokat segíthet a számolásban. A „72-es szabály” alkalmazásával általában könnyen megállapíthatjuk, mennyi időre van szükség, hogy pénzünk megduplázódjon, ha kamatos kamattal számolunk. Osszuk el a 72-t a kamatlábbal, és megkapjuk, hogy az adott kamatláb mellett hány évre van szükség megtakarításunk megduplázására (feltéve, hogy nem költjük el a kamatot, hanem hagyjuk tovább kamatozni a tőkével együtt). Például 3% kamatláb mellett a megtakarított pénz közel 24 év múlva fog megduplázódni a kamatos kamat segítségével (72 ÷ 3 = 24 év).</a:t>
            </a:r>
          </a:p>
        </p:txBody>
      </p:sp>
    </p:spTree>
    <p:extLst>
      <p:ext uri="{BB962C8B-B14F-4D97-AF65-F5344CB8AC3E}">
        <p14:creationId xmlns:p14="http://schemas.microsoft.com/office/powerpoint/2010/main" val="4044024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14301" y="1466524"/>
            <a:ext cx="6962773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különböző befektetések eredményeként eltérő jövőbeli időpontokban más-más jogcímen és különböző összegű jövedelmekhez juthatunk. A befektetéseket egy pénzáramlással írhatjuk le, amely azt mutatja meg, hogy a befektetés tulajdonosa milyen pénzmozgásokkal számolhat a befektetés futamideje során.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pénzáramlás (angolul cash flow, szokásos rövidítése CF) lényegében pénzforrások képződésének és felhasználásának folyamata egy meghatározott időszak alatt. Leegyszerűsítve azt vizsgálja, hogy az egyes időszakokban milyen bevételekkel és kiadásokkal számolhatunk. 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19–20. A befektetésekhez kapcsolódó pénzügyi számítások </a:t>
            </a:r>
          </a:p>
        </p:txBody>
      </p:sp>
      <p:sp>
        <p:nvSpPr>
          <p:cNvPr id="8" name="Téglalap 7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C. </a:t>
            </a:r>
            <a:r>
              <a:rPr lang="hu-HU" sz="4800" b="1" baseline="30000" dirty="0">
                <a:solidFill>
                  <a:srgbClr val="6E32A0"/>
                </a:solidFill>
              </a:rPr>
              <a:t>Hogyan ábrázolhatjuk a pénzek áramlását?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362825" y="1466524"/>
            <a:ext cx="4652872" cy="5248601"/>
          </a:xfrm>
          <a:prstGeom prst="roundRect">
            <a:avLst>
              <a:gd name="adj" fmla="val 415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7515224" y="1625846"/>
            <a:ext cx="43910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A befektetéseknél, ingatlanfejlesztések, államkötvény-vásárlás esetében jellemzően a legnagyobb pénzkiadás a befektetési időszak elején jelentkezik. A kockázatosabb, vagyis bizonytalanabb kimenetelű befektetéseknél a nevezőben szereplő „r” kamatláb a kockázat arányában jóval magasabb lesz, mint a kockázatmentesnek tekintett állampapírok kamatlába.</a:t>
            </a:r>
          </a:p>
        </p:txBody>
      </p:sp>
    </p:spTree>
    <p:extLst>
      <p:ext uri="{BB962C8B-B14F-4D97-AF65-F5344CB8AC3E}">
        <p14:creationId xmlns:p14="http://schemas.microsoft.com/office/powerpoint/2010/main" val="3700301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14301" y="866776"/>
            <a:ext cx="11972924" cy="123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Befektetési szemszögből tekintve a cash flow megmutatja egyrészt azt a ráfordítást, amelyet befektetőként kifizetünk, hogy a tulajdonunkba kerüljön az adott befektetés, másrészt azokat a jövedelmeket, amelyek a befektetés tulajdonosaként minket a jövőben megilletnek. 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19–20. A befektetésekhez kapcsolódó pénzügyi számítások – </a:t>
            </a:r>
            <a:r>
              <a:rPr lang="hu-HU" sz="2400" b="1" baseline="30000" dirty="0"/>
              <a:t>C. </a:t>
            </a:r>
            <a:r>
              <a:rPr lang="hu-HU" sz="2400" b="1" baseline="30000" dirty="0">
                <a:solidFill>
                  <a:srgbClr val="6E32A0"/>
                </a:solidFill>
              </a:rPr>
              <a:t>Hogyan ábrázolhatjuk a pénzek áramlását?</a:t>
            </a:r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214415"/>
            <a:ext cx="8562975" cy="399034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14301" y="2163958"/>
            <a:ext cx="3409949" cy="469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cash flow szemléletesen megjeleníthető egy olyan ábrában, ahol a vízszintes tengelyen az esedékességi időpontok, a függőleges tengelyen pedig az esedékességek összege jelenik meg. Az ábrán egy ötéves, százezer forintos befektetés pénzáramlása látható.</a:t>
            </a:r>
          </a:p>
        </p:txBody>
      </p:sp>
    </p:spTree>
    <p:extLst>
      <p:ext uri="{BB962C8B-B14F-4D97-AF65-F5344CB8AC3E}">
        <p14:creationId xmlns:p14="http://schemas.microsoft.com/office/powerpoint/2010/main" val="3602144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14301" y="1466524"/>
            <a:ext cx="1176337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befektetésekkel kapcsolatban gyakran felmerül a pénzromlás, más néven infláció jelensége. Az infláció tartós árszínvonal-emelkedést jelent, ami az egységnyi pénz értéktelenedését jelzi. A defláció az infláció ellentéteként határozható meg, azaz olyan helyzetként, amelyben az idő múlásával csökken az általános árszínvonal. Az infláció és a defláció csak folyamatként értelmezhető, az egyszeri, hirtelen áremelkedést nem soroljuk az infláció kategóriájába.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modern gazdaság egyik alapvető jellemzője a pénzromlás, amely annyira hétköznapi jelenség, hogy az egyéni munkavállalók és a szakszervezetek is ezt tartják szem előtt, amikor az éves fizetésemelésért küzdenek. 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19–20. A befektetésekhez kapcsolódó pénzügyi számítások </a:t>
            </a:r>
          </a:p>
        </p:txBody>
      </p:sp>
      <p:sp>
        <p:nvSpPr>
          <p:cNvPr id="8" name="Téglalap 7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D. </a:t>
            </a:r>
            <a:r>
              <a:rPr lang="hu-HU" sz="4800" b="1" baseline="30000" dirty="0">
                <a:solidFill>
                  <a:srgbClr val="6E32A0"/>
                </a:solidFill>
              </a:rPr>
              <a:t>Mit nevezünk pénzromlásnak?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7397" r="-3434" b="11518"/>
          <a:stretch/>
        </p:blipFill>
        <p:spPr>
          <a:xfrm>
            <a:off x="5902411" y="4295775"/>
            <a:ext cx="6508052" cy="256222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01685" y="4790511"/>
            <a:ext cx="58007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Hasonlóan fontos szempont ez a befektetéseknél is, hiszen nem mindegy, hogy a megtermelt hozamokból milyen kiadásokat lehet később finanszírozni. </a:t>
            </a:r>
          </a:p>
        </p:txBody>
      </p:sp>
    </p:spTree>
    <p:extLst>
      <p:ext uri="{BB962C8B-B14F-4D97-AF65-F5344CB8AC3E}">
        <p14:creationId xmlns:p14="http://schemas.microsoft.com/office/powerpoint/2010/main" val="1336142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90500" y="1362075"/>
            <a:ext cx="4962524" cy="5305425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90499" y="1505235"/>
            <a:ext cx="49625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Pénzügyi időutazás</a:t>
            </a:r>
          </a:p>
          <a:p>
            <a:pPr algn="just"/>
            <a:r>
              <a:rPr lang="hu-HU" sz="3600" baseline="30000" dirty="0"/>
              <a:t>A Molnár család egyik közeli ismerőse megkereste anyut, hogy az ajándékból adjon neki kölcsön havi 100 ezer forintot 12 hónapon keresztül, és ő majd becsületesen visszafizeti az így kapott 1,2 millió forintot 2 év múlva egy összegben. Molnár apuka azonban hajthatatlan: szerinte az a forint, amit ő előre odaad, többet ér, mint amit később visszakap. Inkább befekteti államkötvénybe, ami biztonságos,  kamatozik, és a kamatot évente vagy félévente kifizetik neki.</a:t>
            </a: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19–20. A befektetésekhez kapcsolódó pénzügyi számítások </a:t>
            </a:r>
          </a:p>
        </p:txBody>
      </p:sp>
      <p:sp>
        <p:nvSpPr>
          <p:cNvPr id="10" name="Téglalap 9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baseline="30000" dirty="0"/>
              <a:t>A</a:t>
            </a:r>
            <a:r>
              <a:rPr lang="hu-HU" sz="4800" b="1" baseline="30000" dirty="0"/>
              <a:t>. </a:t>
            </a:r>
            <a:r>
              <a:rPr lang="fr-FR" sz="4800" b="1" baseline="30000" dirty="0">
                <a:solidFill>
                  <a:srgbClr val="6E32A0"/>
                </a:solidFill>
              </a:rPr>
              <a:t>Mit jelent a pénz időértéke?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4" y="2088824"/>
            <a:ext cx="6812581" cy="38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06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89840" y="2405953"/>
            <a:ext cx="12012320" cy="4294294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6E32A0"/>
                </a:solidFill>
              </a:rPr>
              <a:t>Mit jelent a pénz időértéke?</a:t>
            </a:r>
            <a:r>
              <a:rPr lang="hu-HU" sz="3600" baseline="30000" dirty="0">
                <a:solidFill>
                  <a:srgbClr val="6E32A0"/>
                </a:solidFill>
              </a:rPr>
              <a:t> </a:t>
            </a:r>
            <a:r>
              <a:rPr lang="hu-HU" sz="3600" baseline="30000" dirty="0"/>
              <a:t>A pénz időértéke azt jelenti, hogy a különböző időpontbeli de azonos pénznek a piacokon különböző értéke, azaz ára van. Ezért mondjuk, hogy 100 forint ma többet ér, mint holnap.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6E32A0"/>
                </a:solidFill>
              </a:rPr>
              <a:t>Mit jelent a kamatszámítás, és hogyan fordíthatod a hasznodra?</a:t>
            </a:r>
            <a:r>
              <a:rPr lang="hu-HU" sz="3600" baseline="30000" dirty="0">
                <a:solidFill>
                  <a:srgbClr val="6E32A0"/>
                </a:solidFill>
              </a:rPr>
              <a:t> </a:t>
            </a:r>
            <a:r>
              <a:rPr lang="hu-HU" sz="3600" baseline="30000" dirty="0"/>
              <a:t>A kamatszámításnak alapvetően két módját különböztetjük meg: az egyszerű és a kamatoskamat-számítást. Az egyszerű kamatszámítás során a lekötött összeg után a futamidő végén egyszeri kamatot számolunk. A kamatoskamat-számítás esetén a teljes futamidőn belül időszakonként van kamatjóváírás, ebben ez esetben az egyes időszakok végén a kamat összegével megnövelik az alapösszeget, azaz tőkésítik. Minél gyakoribb a kamatjóváírás, annál nagyobb a tényleges kamat.</a:t>
            </a:r>
          </a:p>
        </p:txBody>
      </p:sp>
      <p:sp>
        <p:nvSpPr>
          <p:cNvPr id="3" name="Téglalap 2"/>
          <p:cNvSpPr/>
          <p:nvPr/>
        </p:nvSpPr>
        <p:spPr>
          <a:xfrm>
            <a:off x="0" y="-783319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i="0" u="none" strike="noStrike" baseline="30000" dirty="0">
                <a:solidFill>
                  <a:srgbClr val="000000"/>
                </a:solidFill>
                <a:latin typeface="Myriad Pro" panose="020B0503030403020204" pitchFamily="34" charset="0"/>
              </a:rPr>
              <a:t>A legfontosabb tudnivalók</a:t>
            </a:r>
          </a:p>
        </p:txBody>
      </p:sp>
      <p:sp>
        <p:nvSpPr>
          <p:cNvPr id="9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24100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6E32A0"/>
                </a:solidFill>
                <a:latin typeface="+mn-lt"/>
              </a:rPr>
              <a:t>19–20. A befektetésekhez kapcsolódó </a:t>
            </a:r>
            <a:br>
              <a:rPr lang="hu-HU" sz="7200" b="1" baseline="30000" dirty="0">
                <a:solidFill>
                  <a:srgbClr val="6E32A0"/>
                </a:solidFill>
                <a:latin typeface="+mn-lt"/>
              </a:rPr>
            </a:br>
            <a:r>
              <a:rPr lang="hu-HU" sz="7200" b="1" baseline="30000" dirty="0">
                <a:solidFill>
                  <a:srgbClr val="6E32A0"/>
                </a:solidFill>
                <a:latin typeface="+mn-lt"/>
              </a:rPr>
              <a:t>pénzügyi számítások </a:t>
            </a:r>
          </a:p>
        </p:txBody>
      </p:sp>
    </p:spTree>
    <p:extLst>
      <p:ext uri="{BB962C8B-B14F-4D97-AF65-F5344CB8AC3E}">
        <p14:creationId xmlns:p14="http://schemas.microsoft.com/office/powerpoint/2010/main" val="2502285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89840" y="2231781"/>
            <a:ext cx="12012320" cy="4294294"/>
          </a:xfrm>
        </p:spPr>
        <p:txBody>
          <a:bodyPr>
            <a:noAutofit/>
          </a:bodyPr>
          <a:lstStyle/>
          <a:p>
            <a:pPr algn="l">
              <a:lnSpc>
                <a:spcPts val="3000"/>
              </a:lnSpc>
              <a:spcBef>
                <a:spcPts val="1200"/>
              </a:spcBef>
            </a:pPr>
            <a:endParaRPr lang="hu-HU" sz="3600" baseline="30000" dirty="0"/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6E32A0"/>
                </a:solidFill>
              </a:rPr>
              <a:t>Hogyan ábrázolhatjuk a pénzek áramlását?</a:t>
            </a:r>
            <a:r>
              <a:rPr lang="hu-HU" sz="3600" baseline="30000" dirty="0">
                <a:solidFill>
                  <a:srgbClr val="6E32A0"/>
                </a:solidFill>
              </a:rPr>
              <a:t> </a:t>
            </a:r>
            <a:r>
              <a:rPr lang="hu-HU" sz="3600" baseline="30000" dirty="0"/>
              <a:t>A pénzáramlás lényegében a pénzforrások képződésének és felhasználásának folyamata egy meghatározott időszak alatt. Megjeleníthető egy olyan ábrában, ahol a vízszintes tengelyen az esedékességi időpontok, a függőleges tengelyen az  esedékes összegek jelennek meg.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6E32A0"/>
                </a:solidFill>
              </a:rPr>
              <a:t>Mit nevezünk pénzromlásnak?</a:t>
            </a:r>
            <a:r>
              <a:rPr lang="hu-HU" sz="3600" baseline="30000" dirty="0">
                <a:solidFill>
                  <a:srgbClr val="6E32A0"/>
                </a:solidFill>
              </a:rPr>
              <a:t> </a:t>
            </a:r>
            <a:r>
              <a:rPr lang="hu-HU" sz="3600" baseline="30000" dirty="0"/>
              <a:t>A pénzromlás tartós árszínvonal-emelkedést jelent, ami az egységnyi pénz értéktelenedését jelzi. A tartós árszínvonal-emelkedés (infláció) következménye az egységnyi pénz elértéktelenedése.</a:t>
            </a:r>
            <a:endParaRPr lang="hu-HU" sz="3600" dirty="0">
              <a:solidFill>
                <a:srgbClr val="6E32A0"/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24100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6E32A0"/>
                </a:solidFill>
                <a:latin typeface="+mn-lt"/>
              </a:rPr>
              <a:t>19–20. A befektetésekhez kapcsolódó </a:t>
            </a:r>
            <a:br>
              <a:rPr lang="hu-HU" sz="7200" b="1" baseline="30000" dirty="0">
                <a:solidFill>
                  <a:srgbClr val="6E32A0"/>
                </a:solidFill>
                <a:latin typeface="+mn-lt"/>
              </a:rPr>
            </a:br>
            <a:r>
              <a:rPr lang="hu-HU" sz="7200" b="1" baseline="30000" dirty="0">
                <a:solidFill>
                  <a:srgbClr val="6E32A0"/>
                </a:solidFill>
                <a:latin typeface="+mn-lt"/>
              </a:rPr>
              <a:t>pénzügyi számítások </a:t>
            </a:r>
          </a:p>
        </p:txBody>
      </p:sp>
    </p:spTree>
    <p:extLst>
      <p:ext uri="{BB962C8B-B14F-4D97-AF65-F5344CB8AC3E}">
        <p14:creationId xmlns:p14="http://schemas.microsoft.com/office/powerpoint/2010/main" val="910502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8" name="Lekerekített téglalap 7"/>
          <p:cNvSpPr/>
          <p:nvPr/>
        </p:nvSpPr>
        <p:spPr>
          <a:xfrm>
            <a:off x="161925" y="790575"/>
            <a:ext cx="11912845" cy="6067425"/>
          </a:xfrm>
          <a:prstGeom prst="roundRect">
            <a:avLst>
              <a:gd name="adj" fmla="val 3107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161926" y="895350"/>
            <a:ext cx="119128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Molnár család 100 000 forint értékű államkötvényt vásárol, amelynek a hátralévő futamideje 4 év. A kötvény évente 5% éves kamatot fizet, amit elköltenek, lejáratkor pedig megkapják a befektetett pénzt és az utolsó évre esedékes kamatot is. A rendszeres és állandó kamatot hívjuk kuponnak vagy kamatszelvénynek. A család évi 2%-os inflációra számít.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Mi a véleményed, igaza van Molnár apukának, amikor azt mondja, hogy a jelenbeli pénz többet ér, mint a jövőbeni? Miért?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19–20. A befektetésekhez kapcsolódó pénzügyi számítások – </a:t>
            </a:r>
            <a:r>
              <a:rPr lang="fr-FR" sz="2400" b="1" baseline="30000" dirty="0"/>
              <a:t>A</a:t>
            </a:r>
            <a:r>
              <a:rPr lang="hu-HU" sz="2400" b="1" baseline="30000" dirty="0"/>
              <a:t>. </a:t>
            </a:r>
            <a:r>
              <a:rPr lang="fr-FR" sz="2400" b="1" baseline="30000" dirty="0">
                <a:solidFill>
                  <a:srgbClr val="6E32A0"/>
                </a:solidFill>
              </a:rPr>
              <a:t>Mit jelent a pénz időértéke?</a:t>
            </a:r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041" y="3634561"/>
            <a:ext cx="6438900" cy="258821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61924" y="3754017"/>
            <a:ext cx="540311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Számold ki a megadott képletek alapján, hogy mennyit érnek most az egyes kamatszelvények, és készíts az alábbi minta alapján egy táblázatot! A számításokat Excel-táblázatban végezd el!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Miért ér kevesebbet a két év múlva esedékes kamatszelvény, mint az egy év múlva esedékes?</a:t>
            </a:r>
            <a:endParaRPr lang="hu-HU" sz="36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1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95249" y="1873745"/>
            <a:ext cx="12001501" cy="4385188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419098" y="2103949"/>
            <a:ext cx="103904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b="1" baseline="30000" dirty="0"/>
              <a:t>Szóljon a Kamat Fesztivál!</a:t>
            </a:r>
          </a:p>
          <a:p>
            <a:pPr algn="just"/>
            <a:r>
              <a:rPr lang="hu-HU" sz="3600" baseline="30000" dirty="0"/>
              <a:t>Molnár Peti ezen a nyáron nem sok időt tudott a barátaival tölteni. Megígérte nekik, hogy jövőre egy hétig együtt bulizik majd velük a legnépszerűbb balatoni fesztiválon. Ám komoly fejtörést okoz, hogy miből teremtse elő a hetijegy tetemes, 65 ezer forintos költségét. </a:t>
            </a:r>
          </a:p>
          <a:p>
            <a:pPr algn="just"/>
            <a:endParaRPr lang="hu-HU" sz="3600" baseline="30000" dirty="0"/>
          </a:p>
          <a:p>
            <a:pPr algn="just"/>
            <a:r>
              <a:rPr lang="hu-HU" sz="3600" baseline="30000" dirty="0"/>
              <a:t>A zsebpénzéből és a hét végi munkákból 3 ezer forintot le tud kötni a bankban havonta, és van 30 ezer forint megtakarítása is.  </a:t>
            </a:r>
          </a:p>
          <a:p>
            <a:pPr algn="just"/>
            <a:endParaRPr lang="hu-HU" sz="3600" baseline="30000" dirty="0"/>
          </a:p>
          <a:p>
            <a:pPr algn="just"/>
            <a:r>
              <a:rPr lang="hu-HU" sz="3600" baseline="30000" dirty="0"/>
              <a:t>Első ránézésre azonban ez a pénz nem lesz elég a felhőtlen nyári bulizáshoz, ezért Peti számolni kezd.   </a:t>
            </a: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19–20. A befektetésekhez kapcsolódó pénzügyi számítások </a:t>
            </a:r>
          </a:p>
        </p:txBody>
      </p:sp>
      <p:sp>
        <p:nvSpPr>
          <p:cNvPr id="10" name="Téglalap 9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baseline="30000" dirty="0"/>
              <a:t>B</a:t>
            </a:r>
            <a:r>
              <a:rPr lang="hu-HU" sz="4800" b="1" baseline="30000" dirty="0"/>
              <a:t>. </a:t>
            </a:r>
            <a:r>
              <a:rPr lang="en-US" sz="4800" b="1" baseline="30000" dirty="0" err="1">
                <a:solidFill>
                  <a:srgbClr val="6E32A0"/>
                </a:solidFill>
              </a:rPr>
              <a:t>Mit</a:t>
            </a:r>
            <a:r>
              <a:rPr lang="en-US" sz="4800" b="1" baseline="30000" dirty="0">
                <a:solidFill>
                  <a:srgbClr val="6E32A0"/>
                </a:solidFill>
              </a:rPr>
              <a:t> </a:t>
            </a:r>
            <a:r>
              <a:rPr lang="en-US" sz="4800" b="1" baseline="30000" dirty="0" err="1">
                <a:solidFill>
                  <a:srgbClr val="6E32A0"/>
                </a:solidFill>
              </a:rPr>
              <a:t>jelent</a:t>
            </a:r>
            <a:r>
              <a:rPr lang="en-US" sz="4800" b="1" baseline="30000" dirty="0">
                <a:solidFill>
                  <a:srgbClr val="6E32A0"/>
                </a:solidFill>
              </a:rPr>
              <a:t> a </a:t>
            </a:r>
            <a:r>
              <a:rPr lang="en-US" sz="4800" b="1" baseline="30000" dirty="0" err="1">
                <a:solidFill>
                  <a:srgbClr val="6E32A0"/>
                </a:solidFill>
              </a:rPr>
              <a:t>kamatszámítás</a:t>
            </a:r>
            <a:r>
              <a:rPr lang="en-US" sz="4800" b="1" baseline="30000" dirty="0">
                <a:solidFill>
                  <a:srgbClr val="6E32A0"/>
                </a:solidFill>
              </a:rPr>
              <a:t>, </a:t>
            </a:r>
            <a:r>
              <a:rPr lang="en-US" sz="4800" b="1" baseline="30000" dirty="0" err="1">
                <a:solidFill>
                  <a:srgbClr val="6E32A0"/>
                </a:solidFill>
              </a:rPr>
              <a:t>és</a:t>
            </a:r>
            <a:r>
              <a:rPr lang="en-US" sz="4800" b="1" baseline="30000" dirty="0">
                <a:solidFill>
                  <a:srgbClr val="6E32A0"/>
                </a:solidFill>
              </a:rPr>
              <a:t> </a:t>
            </a:r>
            <a:r>
              <a:rPr lang="en-US" sz="4800" b="1" baseline="30000" dirty="0" err="1">
                <a:solidFill>
                  <a:srgbClr val="6E32A0"/>
                </a:solidFill>
              </a:rPr>
              <a:t>hogyan</a:t>
            </a:r>
            <a:r>
              <a:rPr lang="en-US" sz="4800" b="1" baseline="30000" dirty="0">
                <a:solidFill>
                  <a:srgbClr val="6E32A0"/>
                </a:solidFill>
              </a:rPr>
              <a:t> </a:t>
            </a:r>
            <a:r>
              <a:rPr lang="en-US" sz="4800" b="1" baseline="30000" dirty="0" err="1">
                <a:solidFill>
                  <a:srgbClr val="6E32A0"/>
                </a:solidFill>
              </a:rPr>
              <a:t>fordíthatod</a:t>
            </a:r>
            <a:r>
              <a:rPr lang="en-US" sz="4800" b="1" baseline="30000" dirty="0">
                <a:solidFill>
                  <a:srgbClr val="6E32A0"/>
                </a:solidFill>
              </a:rPr>
              <a:t> a </a:t>
            </a:r>
            <a:r>
              <a:rPr lang="en-US" sz="4800" b="1" baseline="30000" dirty="0" err="1">
                <a:solidFill>
                  <a:srgbClr val="6E32A0"/>
                </a:solidFill>
              </a:rPr>
              <a:t>hasznodra</a:t>
            </a:r>
            <a:r>
              <a:rPr lang="en-US" sz="4800" b="1" baseline="30000" dirty="0">
                <a:solidFill>
                  <a:srgbClr val="6E32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318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19–20. A befektetésekhez kapcsolódó pénzügyi számítások </a:t>
            </a:r>
          </a:p>
        </p:txBody>
      </p:sp>
      <p:sp>
        <p:nvSpPr>
          <p:cNvPr id="10" name="Téglalap 9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baseline="30000" dirty="0"/>
              <a:t>B</a:t>
            </a:r>
            <a:r>
              <a:rPr lang="hu-HU" sz="4800" b="1" baseline="30000" dirty="0"/>
              <a:t>. </a:t>
            </a:r>
            <a:r>
              <a:rPr lang="hu-HU" sz="4800" b="1" baseline="30000" dirty="0">
                <a:solidFill>
                  <a:srgbClr val="6E32A0"/>
                </a:solidFill>
              </a:rPr>
              <a:t>Mit jelent a kamatszámítás, és hogyan fordíthatod a hasznodra?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468087" y="1362076"/>
            <a:ext cx="11606684" cy="5158468"/>
          </a:xfrm>
          <a:prstGeom prst="roundRect">
            <a:avLst>
              <a:gd name="adj" fmla="val 3107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723901" y="1630466"/>
            <a:ext cx="1109505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Számold ki, mennyi kamatot fizet Petinek a bank, ha a 30 ezer forint megtakarítását</a:t>
            </a:r>
          </a:p>
          <a:p>
            <a:pPr marL="571500" indent="-571500" algn="just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3600" baseline="30000" dirty="0"/>
              <a:t>9 hónapra köti le évi 1,8%-os egyszerű kamatra!</a:t>
            </a:r>
          </a:p>
          <a:p>
            <a:pPr marL="571500" indent="-571500" algn="just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3600" baseline="30000" dirty="0"/>
              <a:t>9 hónapra köti le évi 1,8%-os kamatos kamatra, azaz a bank a kamatot hozzáadja az aktuális összeghez, és a következő hónapban már az emelt összeg kamatozik!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Ha elérné az 50 000 forintos betéti összeget, akkor a lépcsős kamatozás értelmében a bank 2,1%-os kamatot adna 1,8% helyett. Mekkora tényleges kamatot jelentene ez havi tőkésítéssel?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Ha minden hónapban hozzá tudna tenni 3000 forintot a tőkésítés napján az induló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30 ezer forintos betéthez, akkor 1,8%-os havi kamatozással hány forint kamatot kapna összesen a 9. hónap végén? </a:t>
            </a:r>
          </a:p>
        </p:txBody>
      </p:sp>
    </p:spTree>
    <p:extLst>
      <p:ext uri="{BB962C8B-B14F-4D97-AF65-F5344CB8AC3E}">
        <p14:creationId xmlns:p14="http://schemas.microsoft.com/office/powerpoint/2010/main" val="140811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90500" y="1362075"/>
            <a:ext cx="3302978" cy="5305425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90499" y="1505233"/>
            <a:ext cx="323263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Áramló pénzek </a:t>
            </a:r>
          </a:p>
          <a:p>
            <a:pPr algn="just"/>
            <a:r>
              <a:rPr lang="hu-HU" sz="3600" baseline="30000" dirty="0"/>
              <a:t>A Molnár családnak van egy nagy méretű garázsa, amelyet havi 25 ezer forintért adnak bérbe. Anyu felveti, hogy az ajándék félretett összegéből, körülbelül 300 ezer forintból vezessék be a garázsba a vizet és a gázt, mert így műhelyként akár a duplájáért is kiadhatnák. </a:t>
            </a: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19–20. A befektetésekhez kapcsolódó pénzügyi számítások </a:t>
            </a:r>
          </a:p>
        </p:txBody>
      </p:sp>
      <p:sp>
        <p:nvSpPr>
          <p:cNvPr id="10" name="Téglalap 9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C. </a:t>
            </a:r>
            <a:r>
              <a:rPr lang="hu-HU" sz="4800" b="1" baseline="30000" dirty="0">
                <a:solidFill>
                  <a:srgbClr val="6E32A0"/>
                </a:solidFill>
              </a:rPr>
              <a:t>Hogyan ábrázolhatjuk a pénzek áramlását?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3852985" y="4407877"/>
            <a:ext cx="8221786" cy="2259623"/>
          </a:xfrm>
          <a:prstGeom prst="roundRect">
            <a:avLst>
              <a:gd name="adj" fmla="val 8641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3946770" y="4598387"/>
            <a:ext cx="8128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Megéri-e  Molnáréknak 300 ezer forintot fordítani a garázsra, ha ezért a havi bérleti díj 25 ezer forinttal több lehet? (A bérlő egy évben egyszer, előre fizet díjat.)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Számítsd ki, hogy majd 5%-os kamat­lábbal (r) számolva mennyi időn belül térülne meg a garázsfelújításra fordított befektetés!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8" b="1748"/>
          <a:stretch/>
        </p:blipFill>
        <p:spPr>
          <a:xfrm>
            <a:off x="4039383" y="1260824"/>
            <a:ext cx="7848990" cy="305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9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90499" y="1362075"/>
            <a:ext cx="5006731" cy="5305425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90499" y="1505233"/>
            <a:ext cx="51239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A romlott kincs</a:t>
            </a:r>
          </a:p>
          <a:p>
            <a:pPr algn="just"/>
            <a:r>
              <a:rPr lang="hu-HU" sz="3600" baseline="30000" dirty="0"/>
              <a:t>Évi a padláson, a ruhák alatt egy kis ládikára lelt. Amikor kinyitotta, különféle bankjegyeket talált benne. Amikor összeszámolta, közel 10 ezer forint volt a bankjegyek együttes értéke.  Nagyon megörült neki, és gondolatban már el is költötte a </a:t>
            </a:r>
            <a:r>
              <a:rPr lang="hu-HU" sz="3600" baseline="30000" dirty="0" err="1"/>
              <a:t>gör­ko­ri­pá­lyán</a:t>
            </a:r>
            <a:r>
              <a:rPr lang="hu-HU" sz="3600" baseline="30000" dirty="0"/>
              <a:t>. Apu a kincseket látva nagyot nevetett: „Hát megtaláltad nagypapa ládikáját! 20 éve kerestük, már le is mondtunk róla!” Majd hozzátette: „Kár, hogy nem találtad meg korábban, akkor biztos többet ért volna.”</a:t>
            </a: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19–20. A befektetésekhez kapcsolódó pénzügyi számítások </a:t>
            </a:r>
          </a:p>
        </p:txBody>
      </p:sp>
      <p:sp>
        <p:nvSpPr>
          <p:cNvPr id="10" name="Téglalap 9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D. </a:t>
            </a:r>
            <a:r>
              <a:rPr lang="hu-HU" sz="4800" b="1" baseline="30000" dirty="0">
                <a:solidFill>
                  <a:srgbClr val="6E32A0"/>
                </a:solidFill>
              </a:rPr>
              <a:t>Mit nevezünk pénzromlásnak?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5478585" y="4024923"/>
            <a:ext cx="6596186" cy="2642578"/>
          </a:xfrm>
          <a:prstGeom prst="roundRect">
            <a:avLst>
              <a:gd name="adj" fmla="val 6804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5588000" y="4232424"/>
            <a:ext cx="6486770" cy="2625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Mire gondolhatott apu? Miért ért volna többet, amikor a padláson nem is kamatozott a pénz?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Mennyit érne ma ez a befektetés, ha nagypapa a 10 000 Ft-ot 20 éven keresztül állampapírban tartotta volna,  és átlagosan évi 10% hozamot érhetett volna el?  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146">
            <a:off x="8823136" y="1363222"/>
            <a:ext cx="2630646" cy="117063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964">
            <a:off x="5539585" y="2697052"/>
            <a:ext cx="2630646" cy="121535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612">
            <a:off x="8102837" y="2422076"/>
            <a:ext cx="2607270" cy="1235846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9329">
            <a:off x="6520128" y="2594434"/>
            <a:ext cx="2630646" cy="121272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51">
            <a:off x="5503352" y="1545136"/>
            <a:ext cx="2607270" cy="118891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7072">
            <a:off x="7092811" y="1432191"/>
            <a:ext cx="2630646" cy="1212728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3423">
            <a:off x="9263808" y="2623485"/>
            <a:ext cx="2607270" cy="11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19–20. A befektetésekhez kapcsolódó pénzügyi számítások – </a:t>
            </a:r>
            <a:r>
              <a:rPr lang="hu-HU" sz="2400" b="1" baseline="30000" dirty="0"/>
              <a:t>D. </a:t>
            </a:r>
            <a:r>
              <a:rPr lang="hu-HU" sz="2400" b="1" baseline="30000" dirty="0">
                <a:solidFill>
                  <a:srgbClr val="6E32A0"/>
                </a:solidFill>
              </a:rPr>
              <a:t>Mit nevezünk pénzromlásnak?</a:t>
            </a:r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 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164123" y="773723"/>
            <a:ext cx="11910648" cy="4089159"/>
          </a:xfrm>
          <a:prstGeom prst="roundRect">
            <a:avLst>
              <a:gd name="adj" fmla="val 3534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8026400" y="867460"/>
            <a:ext cx="411663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Becsüld meg, a grafikon alapján </a:t>
            </a:r>
            <a:r>
              <a:rPr lang="hu-HU" sz="3600" baseline="30000" dirty="0" err="1"/>
              <a:t>hányszoros</a:t>
            </a:r>
            <a:r>
              <a:rPr lang="hu-HU" sz="3600" baseline="30000" dirty="0"/>
              <a:t> volt az árak színvonalának változása 1993 és 2013 között! Mennyit érne egy 1993-as százforintos 2013-ban?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Mekkora a befektetés tényleges hozama, ha az árszínvonal változásával korrigáljuk a befektetés hozamát?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2" y="490359"/>
            <a:ext cx="7291753" cy="4222329"/>
          </a:xfrm>
          <a:prstGeom prst="rect">
            <a:avLst/>
          </a:prstGeom>
        </p:spPr>
      </p:pic>
      <p:sp>
        <p:nvSpPr>
          <p:cNvPr id="11" name="Lekerekített téglalap 10"/>
          <p:cNvSpPr/>
          <p:nvPr/>
        </p:nvSpPr>
        <p:spPr>
          <a:xfrm>
            <a:off x="164123" y="4996052"/>
            <a:ext cx="11865951" cy="1861948"/>
          </a:xfrm>
          <a:prstGeom prst="roundRect">
            <a:avLst>
              <a:gd name="adj" fmla="val 9368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200" b="1" dirty="0">
                <a:solidFill>
                  <a:schemeClr val="tx1"/>
                </a:solidFill>
              </a:rPr>
              <a:t>Jó, ha tudod! </a:t>
            </a:r>
          </a:p>
          <a:p>
            <a:pPr algn="just"/>
            <a:r>
              <a:rPr lang="hu-HU" sz="2200" dirty="0">
                <a:solidFill>
                  <a:schemeClr val="tx1"/>
                </a:solidFill>
              </a:rPr>
              <a:t>Hivatalosan a Központi Statisztikai Hivatal (KSH) közli az árszínvonal alakulását, köztük a </a:t>
            </a:r>
            <a:r>
              <a:rPr lang="hu-HU" sz="2200" dirty="0" err="1">
                <a:solidFill>
                  <a:schemeClr val="tx1"/>
                </a:solidFill>
              </a:rPr>
              <a:t>fogyasztóiár-index</a:t>
            </a:r>
            <a:r>
              <a:rPr lang="hu-HU" sz="2200" dirty="0">
                <a:solidFill>
                  <a:schemeClr val="tx1"/>
                </a:solidFill>
              </a:rPr>
              <a:t> változását. A statisztikusok termékkosarat alakítottak ki, és a fogyasztási cikkek árváltozását mérik, és viszonyítják az induló árakhoz. A módosult és a kiinduló árak hányadosa mutatja az árszínvonal változását, az árindexet. A hányadost inflációs rátának is nevezzük. </a:t>
            </a:r>
          </a:p>
        </p:txBody>
      </p:sp>
    </p:spTree>
    <p:extLst>
      <p:ext uri="{BB962C8B-B14F-4D97-AF65-F5344CB8AC3E}">
        <p14:creationId xmlns:p14="http://schemas.microsoft.com/office/powerpoint/2010/main" val="133770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172677"/>
            <a:ext cx="12192000" cy="1219200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6E32A0"/>
                </a:solidFill>
                <a:latin typeface="+mn-lt"/>
              </a:rPr>
              <a:t>Összegzés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355212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6000" i="0" u="none" strike="noStrike" baseline="30000" dirty="0">
                <a:solidFill>
                  <a:srgbClr val="000000"/>
                </a:solidFill>
              </a:rPr>
              <a:t>A legfontosabb tudnivalók</a:t>
            </a:r>
          </a:p>
        </p:txBody>
      </p:sp>
    </p:spTree>
    <p:extLst>
      <p:ext uri="{BB962C8B-B14F-4D97-AF65-F5344CB8AC3E}">
        <p14:creationId xmlns:p14="http://schemas.microsoft.com/office/powerpoint/2010/main" val="3780757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2290</Words>
  <Application>Microsoft Office PowerPoint</Application>
  <PresentationFormat>Szélesvásznú</PresentationFormat>
  <Paragraphs>101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Myriad Pro</vt:lpstr>
      <vt:lpstr>Office-téma</vt:lpstr>
      <vt:lpstr>19–20. A befektetésekhez kapcsolódó  pénzügyi számítások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Összegzés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19–20. A befektetésekhez kapcsolódó  pénzügyi számítások </vt:lpstr>
      <vt:lpstr>19–20. A befektetésekhez kapcsolódó  pénzügyi számítások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Mindenár .hu</dc:creator>
  <cp:lastModifiedBy>Merényi Zsuzsanna</cp:lastModifiedBy>
  <cp:revision>157</cp:revision>
  <dcterms:created xsi:type="dcterms:W3CDTF">2016-02-25T10:27:13Z</dcterms:created>
  <dcterms:modified xsi:type="dcterms:W3CDTF">2016-04-01T13:14:30Z</dcterms:modified>
</cp:coreProperties>
</file>