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453" r:id="rId3"/>
    <p:sldId id="477" r:id="rId4"/>
    <p:sldId id="478" r:id="rId5"/>
    <p:sldId id="479" r:id="rId6"/>
    <p:sldId id="481" r:id="rId7"/>
    <p:sldId id="372" r:id="rId8"/>
    <p:sldId id="447" r:id="rId9"/>
    <p:sldId id="482" r:id="rId10"/>
    <p:sldId id="483" r:id="rId11"/>
    <p:sldId id="484" r:id="rId12"/>
    <p:sldId id="485" r:id="rId13"/>
    <p:sldId id="382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halo.hu/labny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57. Növekedés és fenntarthatóság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371725" y="2788945"/>
            <a:ext cx="9677400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A. Mivel </a:t>
            </a:r>
            <a:r>
              <a:rPr lang="hu-HU" sz="4800" b="1" baseline="30000" dirty="0">
                <a:solidFill>
                  <a:srgbClr val="007882"/>
                </a:solidFill>
              </a:rPr>
              <a:t>mérjük egy gazdaság fejlettségét?</a:t>
            </a:r>
          </a:p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B. Lehet-e </a:t>
            </a:r>
            <a:r>
              <a:rPr lang="hu-HU" sz="4800" b="1" baseline="30000" dirty="0">
                <a:solidFill>
                  <a:srgbClr val="007882"/>
                </a:solidFill>
              </a:rPr>
              <a:t>fenntartható a fejlődés?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64124" y="2095500"/>
            <a:ext cx="6998676" cy="469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A </a:t>
            </a:r>
            <a:r>
              <a:rPr lang="hu-HU" sz="3600" baseline="30000" dirty="0"/>
              <a:t>jövőre és a jövő generáció életlehetőségeire vonatkozó felelős gondolkodást és súlyos gazdasági döntések meghozatalát gyakran gátolja az egyes országok nemzetközi versenye, egy-egy ország világgazdaságban elfoglalt pozíciója és annak védelme. Ezért van különös jelentősége az „országok felett” álló nemzetközi szervezeteknek, amelyeket általában nem gátol egy-egy nemzet érdeke. 1987-ben született meg az Egyesült Nemzetek Szervezetének (ENSZ) </a:t>
            </a:r>
            <a:r>
              <a:rPr lang="hu-HU" sz="3600" baseline="30000" dirty="0" err="1"/>
              <a:t>Brundtland-jelentése</a:t>
            </a:r>
            <a:r>
              <a:rPr lang="hu-HU" sz="3600" baseline="30000" dirty="0"/>
              <a:t>, amely bevezette a fenntartható fejlődés (</a:t>
            </a:r>
            <a:r>
              <a:rPr lang="hu-HU" sz="3600" baseline="30000" dirty="0" err="1"/>
              <a:t>sustainable</a:t>
            </a:r>
            <a:r>
              <a:rPr lang="hu-HU" sz="3600" baseline="30000" dirty="0"/>
              <a:t> </a:t>
            </a:r>
            <a:r>
              <a:rPr lang="hu-HU" sz="3600" baseline="30000" dirty="0" err="1" smtClean="0"/>
              <a:t>development</a:t>
            </a:r>
            <a:r>
              <a:rPr lang="hu-HU" sz="3600" baseline="30000" dirty="0"/>
              <a:t>) fogalmát, felfogását. </a:t>
            </a: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fenntarthatóság</a:t>
            </a:r>
          </a:p>
        </p:txBody>
      </p:sp>
      <p:sp>
        <p:nvSpPr>
          <p:cNvPr id="23" name="Téglalap 22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Lehet-e </a:t>
            </a:r>
            <a:r>
              <a:rPr lang="hu-HU" sz="4800" b="1" baseline="30000" dirty="0">
                <a:solidFill>
                  <a:srgbClr val="007882"/>
                </a:solidFill>
              </a:rPr>
              <a:t>fenntartható a fejlődés?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095500"/>
            <a:ext cx="4852583" cy="363891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162799" y="5904287"/>
            <a:ext cx="4664667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baseline="30000" dirty="0" err="1"/>
              <a:t>Az</a:t>
            </a:r>
            <a:r>
              <a:rPr lang="en-GB" sz="2800" i="1" baseline="30000" dirty="0"/>
              <a:t> ENSZ </a:t>
            </a:r>
            <a:r>
              <a:rPr lang="en-GB" sz="2800" i="1" baseline="30000" dirty="0" err="1"/>
              <a:t>állandó</a:t>
            </a:r>
            <a:r>
              <a:rPr lang="en-GB" sz="2800" i="1" baseline="30000" dirty="0"/>
              <a:t> </a:t>
            </a:r>
            <a:r>
              <a:rPr lang="en-GB" sz="2800" i="1" baseline="30000" dirty="0" err="1"/>
              <a:t>irodája</a:t>
            </a:r>
            <a:r>
              <a:rPr lang="en-GB" sz="2800" i="1" baseline="30000" dirty="0"/>
              <a:t> </a:t>
            </a:r>
            <a:r>
              <a:rPr lang="en-GB" sz="2800" i="1" baseline="30000" dirty="0" err="1"/>
              <a:t>Genfben</a:t>
            </a:r>
            <a:endParaRPr lang="en-GB" sz="2800" i="1" baseline="30000" dirty="0"/>
          </a:p>
        </p:txBody>
      </p:sp>
      <p:sp>
        <p:nvSpPr>
          <p:cNvPr id="7" name="Téglalap 6"/>
          <p:cNvSpPr/>
          <p:nvPr/>
        </p:nvSpPr>
        <p:spPr>
          <a:xfrm>
            <a:off x="164123" y="1357721"/>
            <a:ext cx="118512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erőforrások végességének problémája új szemlélet, gondolkodás elterjedését kényszeríti ki Földünkön.</a:t>
            </a:r>
          </a:p>
        </p:txBody>
      </p:sp>
    </p:spTree>
    <p:extLst>
      <p:ext uri="{BB962C8B-B14F-4D97-AF65-F5344CB8AC3E}">
        <p14:creationId xmlns:p14="http://schemas.microsoft.com/office/powerpoint/2010/main" val="14895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64124" y="790575"/>
            <a:ext cx="696521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fenntartható fejlődés összetett gondolat. Ennek lényege egyrészt, hogy úgy kell kielégíteni az emberiség jelen szükségleteit, hogy közben ne csökkentsük a jövendő generációk megélhetési lehetőségét. Másrészt kifejezi, hogy a környezet elhasználódása ellen szükséges és érdemes tenni, de ezt úgy kell elvégezni, hogy közben lehetőleg ne mondjunk le sem a gazdasági jólét, sem a társadalmi egyenlőség és igazságosság igényéről.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fenntartható fejlődés gondolata széles körben terjedt el, de érdemes megjegyezni, hogy maga a kifejezés ellentmondást tartalmaz. Amennyiben a fejlődést gazdasági növekedésként értelmezzük, Földünk szűkös erőforrásait figyelembe véve ez a fejlődés belátható időn belül lehetetlenné válik</a:t>
            </a:r>
            <a:r>
              <a:rPr lang="hu-HU" sz="3600" baseline="30000" dirty="0" smtClean="0"/>
              <a:t>.</a:t>
            </a:r>
            <a:endParaRPr lang="hu-HU" sz="3600" baseline="30000" dirty="0"/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fenntarthatóság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Lehet-e fenntartható a fejlődés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endParaRPr lang="hu-HU" sz="2400" b="1" baseline="30000" dirty="0">
              <a:solidFill>
                <a:srgbClr val="007882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7743824" y="790576"/>
            <a:ext cx="4229101" cy="5953124"/>
          </a:xfrm>
          <a:prstGeom prst="roundRect">
            <a:avLst>
              <a:gd name="adj" fmla="val 35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7743825" y="1057276"/>
            <a:ext cx="4229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Az „ökológiai lábnyom” kifejezés William </a:t>
            </a:r>
            <a:r>
              <a:rPr lang="hu-HU" sz="3600" baseline="30000" dirty="0" err="1"/>
              <a:t>Rees</a:t>
            </a:r>
            <a:r>
              <a:rPr lang="hu-HU" sz="3600" baseline="30000" dirty="0"/>
              <a:t> és </a:t>
            </a:r>
            <a:r>
              <a:rPr lang="hu-HU" sz="3600" baseline="30000" dirty="0" err="1"/>
              <a:t>Mathis</a:t>
            </a:r>
            <a:r>
              <a:rPr lang="hu-HU" sz="3600" baseline="30000" dirty="0"/>
              <a:t> </a:t>
            </a:r>
            <a:r>
              <a:rPr lang="hu-HU" sz="3600" baseline="30000" dirty="0" err="1"/>
              <a:t>Wackernagel</a:t>
            </a:r>
            <a:r>
              <a:rPr lang="hu-HU" sz="3600" baseline="30000" dirty="0"/>
              <a:t> kanadai ökológusoktól származik. Ez a mutató azt fejezi ki, hogy egy bizonyos technológiai fejlettség mellett a társadalomnak mennyi földre és vízre van szüksége saját fenntartásához és az általa megtermelt hulladék eltüntetéséhez. Az érték nemcsak országokra és földrajzi régiókra, de akár vállalkozásokra és emberekre is kiszámítható.  </a:t>
            </a:r>
          </a:p>
        </p:txBody>
      </p:sp>
    </p:spTree>
    <p:extLst>
      <p:ext uri="{BB962C8B-B14F-4D97-AF65-F5344CB8AC3E}">
        <p14:creationId xmlns:p14="http://schemas.microsoft.com/office/powerpoint/2010/main" val="41982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592748" y="1390650"/>
            <a:ext cx="851598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GDP- és </a:t>
            </a:r>
            <a:r>
              <a:rPr lang="hu-HU" sz="3600" baseline="30000" dirty="0" err="1"/>
              <a:t>GNI-mutató</a:t>
            </a:r>
            <a:r>
              <a:rPr lang="hu-HU" sz="3600" baseline="30000" dirty="0"/>
              <a:t> hiányosságát igyekszik pótolni a Boldog Bolygó Index (Happy </a:t>
            </a:r>
            <a:r>
              <a:rPr lang="hu-HU" sz="3600" baseline="30000" dirty="0" err="1"/>
              <a:t>Planet</a:t>
            </a:r>
            <a:r>
              <a:rPr lang="hu-HU" sz="3600" baseline="30000" dirty="0"/>
              <a:t> Index), amely összekapcsolja a jólétet és a környezeti hatásokat.  Célja annak megállapítása, milyen környezeti hatásokkal jár együtt a boldog, elégedett élet.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index nem használ jövedelemmel kapcsolatos méréseket, hanem három fő adatot vesz figyelembe:</a:t>
            </a:r>
          </a:p>
          <a:p>
            <a:pPr marL="361950" indent="-361950" algn="just">
              <a:lnSpc>
                <a:spcPts val="3000"/>
              </a:lnSpc>
            </a:pPr>
            <a:r>
              <a:rPr lang="hu-HU" sz="3600" baseline="30000" dirty="0"/>
              <a:t>• az adott ország lakosainak várható élettartamát, </a:t>
            </a:r>
          </a:p>
          <a:p>
            <a:pPr marL="361950" indent="-361950" algn="just">
              <a:lnSpc>
                <a:spcPts val="3000"/>
              </a:lnSpc>
            </a:pPr>
            <a:r>
              <a:rPr lang="hu-HU" sz="3600" baseline="30000" dirty="0"/>
              <a:t>• az élettel való elégedettséget (kérdőíves méréssel megalapozva), </a:t>
            </a:r>
          </a:p>
          <a:p>
            <a:pPr marL="361950" indent="-361950" algn="just">
              <a:lnSpc>
                <a:spcPts val="3000"/>
              </a:lnSpc>
            </a:pPr>
            <a:r>
              <a:rPr lang="hu-HU" sz="3600" baseline="30000" dirty="0"/>
              <a:t>• és az országok ökológiai lábnyomát.</a:t>
            </a: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fenntarthatóság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Lehet-e fenntartható a fejlődés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endParaRPr lang="hu-HU" sz="2400" b="1" baseline="30000" dirty="0">
              <a:solidFill>
                <a:srgbClr val="007882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64124" y="5530551"/>
            <a:ext cx="11799276" cy="1136949"/>
          </a:xfrm>
          <a:prstGeom prst="roundRect">
            <a:avLst>
              <a:gd name="adj" fmla="val 17610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64124" y="5616521"/>
            <a:ext cx="11799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A Környezeti Tanácsadó Irodák Hálózatának </a:t>
            </a:r>
            <a:r>
              <a:rPr lang="hu-HU" sz="3600" baseline="30000" dirty="0">
                <a:hlinkClick r:id="rId3"/>
              </a:rPr>
              <a:t>honlapján</a:t>
            </a:r>
            <a:r>
              <a:rPr lang="hu-HU" sz="3600" baseline="30000" dirty="0"/>
              <a:t> te is kiszámolhatod, hogy mekkora az ökológiai lábnyomod.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11" y="971550"/>
            <a:ext cx="2195703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1790700"/>
            <a:ext cx="11893867" cy="3277821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Mivel mérjük egy gazdaság fejlettségét?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Egy-egy ország gazdasági fejlettségének mérésére, illetve az országok gazdasági teljesítményének összehasonlítására többféle mutató is rendelkezésre áll. Ezek közül a legelterjedtebb a GDP, amely egy adott országban a hazai és külföldi cégek által egy év alatt létrehozott új termékek és szolgáltatások értékét összegzi. A GDP egy ország gazdaságának fejlettségét csak közelítőleg képes kifejezni.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Lehet-e fenntartható a fejlődés?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fenntartható fejlődés összetett gondolat. Ennek lényege egyrészt, hogy úgy kell kielégíteni az emberiség jelen szükségleteit, hogy közben ne csökkentsük a jövendő generációk megélhetési lehetőségét. Másrészt kifejezi, hogy a környezet elhasználódása ellen szükséges és érdemes tenni, de ezt úgy kell elvégezni, hogy közben lehetőleg ne mondjunk le sem a gazdasági fejlődés, sem a társadalmi egyenlőség és igazságosság igényéről. </a:t>
            </a:r>
            <a:endParaRPr lang="hu-HU" sz="3600" spc="-100" baseline="300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-1"/>
            <a:ext cx="12192000" cy="1790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7200" b="1" baseline="30000" smtClean="0">
                <a:solidFill>
                  <a:srgbClr val="007882"/>
                </a:solidFill>
                <a:latin typeface="+mn-lt"/>
              </a:rPr>
              <a:t>57. Növekedés és fenntarthatóság</a:t>
            </a:r>
            <a:endParaRPr lang="hu-HU" sz="7200" b="1" baseline="30000" dirty="0">
              <a:solidFill>
                <a:srgbClr val="0078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428752"/>
            <a:ext cx="6600825" cy="517207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6" y="1518821"/>
            <a:ext cx="6600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német barátnő   </a:t>
            </a:r>
          </a:p>
          <a:p>
            <a:pPr algn="just"/>
            <a:r>
              <a:rPr lang="hu-HU" sz="3600" baseline="30000" dirty="0"/>
              <a:t>Molnár Évi részt vesz egy külföldi diákcsereprogramban, így nyáron két hétre Németországba utazhat egy fogadócsaládhoz. A közösségi oldalakon keresztül már össze is barátkozott </a:t>
            </a:r>
            <a:r>
              <a:rPr lang="hu-HU" sz="3600" baseline="30000" dirty="0" err="1"/>
              <a:t>Heikével</a:t>
            </a:r>
            <a:r>
              <a:rPr lang="hu-HU" sz="3600" baseline="30000" dirty="0"/>
              <a:t>, aki küldött néhány képet a lakóhelyéről, és megírta, milyen közös programokat tervez. Évinek elállt a lélegzete: a képek alapján Németországban sokkal jobb körülmények között élnek az emberek, újabbak az autók, és szebbek az utak. Amikor otthon ezeknek a különbségeknek az okairól beszélgettek, apu azt válaszolta, hogy a német gazdaság sokkal fejlettebb a magyarnál, ezért magasabb az életszínvonal.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fenntarthatóság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Mivel </a:t>
            </a:r>
            <a:r>
              <a:rPr lang="hu-HU" sz="4800" b="1" baseline="30000" dirty="0">
                <a:solidFill>
                  <a:srgbClr val="007882"/>
                </a:solidFill>
              </a:rPr>
              <a:t>mérjük egy gazdaság fejlettségét?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-9049"/>
          <a:stretch/>
        </p:blipFill>
        <p:spPr>
          <a:xfrm>
            <a:off x="6924674" y="1428752"/>
            <a:ext cx="6057897" cy="40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fenntarthatóság – </a:t>
            </a:r>
            <a:r>
              <a:rPr lang="hu-HU" sz="2400" b="1" baseline="30000" dirty="0" smtClean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Mivel mérjük egy gazdaság fejlettségét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endParaRPr lang="hu-HU" sz="2400" b="1" baseline="30000" dirty="0">
              <a:solidFill>
                <a:srgbClr val="007882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52401" y="849528"/>
            <a:ext cx="11868150" cy="5886450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38128" y="1071801"/>
            <a:ext cx="11668122" cy="84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Elemezd </a:t>
            </a:r>
            <a:r>
              <a:rPr lang="hu-HU" sz="3600" baseline="30000" dirty="0"/>
              <a:t>az oszlopdiagramot, és foglald össze, mekkora a különbség és </a:t>
            </a:r>
            <a:r>
              <a:rPr lang="hu-HU" sz="3600" baseline="30000" dirty="0" err="1"/>
              <a:t>hányszoros</a:t>
            </a:r>
            <a:r>
              <a:rPr lang="hu-HU" sz="3600" baseline="30000" dirty="0"/>
              <a:t> az eltérés Németország és Magyarország GDP-je között! </a:t>
            </a:r>
          </a:p>
        </p:txBody>
      </p:sp>
      <p:sp>
        <p:nvSpPr>
          <p:cNvPr id="6" name="Téglalap 5"/>
          <p:cNvSpPr/>
          <p:nvPr/>
        </p:nvSpPr>
        <p:spPr>
          <a:xfrm>
            <a:off x="195264" y="2097045"/>
            <a:ext cx="353267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Mennyi az egy főre jutó GDP a két országban, és hogyan arányul egymáshoz a két érték? (Németország lakosainak száma 81 millió fő, Magyarországé közel 10 millió fő.)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23" y="2048945"/>
            <a:ext cx="7693269" cy="45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fenntarthatóság – </a:t>
            </a:r>
            <a:r>
              <a:rPr lang="hu-HU" sz="2400" b="1" baseline="30000" dirty="0" smtClean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Mivel mérjük egy gazdaság fejlettségét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endParaRPr lang="hu-HU" sz="2400" b="1" baseline="30000" dirty="0">
              <a:solidFill>
                <a:srgbClr val="007882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52401" y="849528"/>
            <a:ext cx="11868150" cy="5886450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38128" y="1071801"/>
            <a:ext cx="1166812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A </a:t>
            </a:r>
            <a:r>
              <a:rPr lang="hu-HU" sz="3600" baseline="30000" dirty="0"/>
              <a:t>kördiagram segítségével állapítsd meg, hogyan alakult a világ térségeinek részesedése a világ összes GDP-jéből! Vedd figyelembe a népességszámokat is! Melyik térség vezet?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Keress </a:t>
            </a:r>
            <a:r>
              <a:rPr lang="hu-HU" sz="3600" baseline="30000" dirty="0"/>
              <a:t>előrejelzéseket, milyen átalakulások várhatók a világgazdaságban 2050-re!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9" y="2295625"/>
            <a:ext cx="93726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fenntarthatóság - </a:t>
            </a:r>
            <a:r>
              <a:rPr lang="hu-HU" sz="2400" b="1" baseline="30000" dirty="0"/>
              <a:t>A </a:t>
            </a:r>
            <a:r>
              <a:rPr lang="hu-HU" sz="2400" b="1" baseline="30000" dirty="0">
                <a:solidFill>
                  <a:srgbClr val="007882"/>
                </a:solidFill>
              </a:rPr>
              <a:t>Mivel mérjük egy gazdaság fejlettségét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endParaRPr lang="hu-HU" sz="2400" b="1" baseline="30000" dirty="0">
              <a:solidFill>
                <a:srgbClr val="007882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52401" y="849528"/>
            <a:ext cx="11868150" cy="5886450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38128" y="1071801"/>
            <a:ext cx="11668122" cy="84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A </a:t>
            </a:r>
            <a:r>
              <a:rPr lang="hu-HU" sz="3600" baseline="30000" dirty="0"/>
              <a:t>vonaldiagramok segítségével állapítsd meg, hogyan alakult Magyarország és az EU országainak átlagos, egy főre jutó GDP-je és </a:t>
            </a:r>
            <a:r>
              <a:rPr lang="hu-HU" sz="3600" baseline="30000" dirty="0" err="1"/>
              <a:t>GNI-mutatója</a:t>
            </a:r>
            <a:r>
              <a:rPr lang="hu-HU" sz="3600" baseline="30000" dirty="0"/>
              <a:t> az elmúlt 20 évben</a:t>
            </a:r>
            <a:r>
              <a:rPr lang="hu-HU" sz="3600" baseline="30000" dirty="0" smtClean="0"/>
              <a:t>.</a:t>
            </a:r>
            <a:endParaRPr lang="hu-HU" sz="3600" baseline="30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84" y="1797678"/>
            <a:ext cx="8232465" cy="493829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38128" y="1918636"/>
            <a:ext cx="31281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Látsz-e jelentős eltérést a GDP- és </a:t>
            </a:r>
            <a:r>
              <a:rPr lang="hu-HU" sz="3600" baseline="30000" dirty="0" err="1"/>
              <a:t>GNI-adatok</a:t>
            </a:r>
            <a:r>
              <a:rPr lang="hu-HU" sz="3600" baseline="30000" dirty="0"/>
              <a:t> között?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Egy kiválasztott adatpárból számold ki, hogy Magyarország GDP-je körülbelül hány százaléka az EU-országok átlagos GDP-jének!</a:t>
            </a:r>
          </a:p>
        </p:txBody>
      </p:sp>
    </p:spTree>
    <p:extLst>
      <p:ext uri="{BB962C8B-B14F-4D97-AF65-F5344CB8AC3E}">
        <p14:creationId xmlns:p14="http://schemas.microsoft.com/office/powerpoint/2010/main" val="628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428752"/>
            <a:ext cx="6905624" cy="330124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6" y="1518821"/>
            <a:ext cx="6905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Együtt egy zöld csapatban</a:t>
            </a:r>
          </a:p>
          <a:p>
            <a:pPr algn="just"/>
            <a:r>
              <a:rPr lang="hu-HU" sz="3600" baseline="30000" dirty="0"/>
              <a:t>A diákcserének nemcsak az a célja, hogy Évi és </a:t>
            </a:r>
            <a:r>
              <a:rPr lang="hu-HU" sz="3600" baseline="30000" dirty="0" err="1"/>
              <a:t>Heike</a:t>
            </a:r>
            <a:r>
              <a:rPr lang="hu-HU" sz="3600" baseline="30000" dirty="0"/>
              <a:t> jobban megismerjék egymást, a másik nyelvét és országát, hanem egy környezettudatossági versenyben is részt vesznek. </a:t>
            </a:r>
            <a:r>
              <a:rPr lang="hu-HU" sz="3600" baseline="30000" dirty="0" err="1"/>
              <a:t>Heike</a:t>
            </a:r>
            <a:r>
              <a:rPr lang="hu-HU" sz="3600" baseline="30000" dirty="0"/>
              <a:t> nagyon szeretne nyerni, ezért már most megkéri Évit, hogy nyárig állítson össze egy rövid bemutatót arról, Magyarországon mit tesznek annak érdekében, hogy a gazdaság </a:t>
            </a:r>
            <a:r>
              <a:rPr lang="hu-HU" sz="3600" baseline="30000" dirty="0" smtClean="0"/>
              <a:t>környezet-terhelését </a:t>
            </a:r>
            <a:r>
              <a:rPr lang="hu-HU" sz="3600" baseline="30000" dirty="0"/>
              <a:t>csökkentsék, és ezzel óvják a természetet.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fenntarthatóság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Mivel </a:t>
            </a:r>
            <a:r>
              <a:rPr lang="hu-HU" sz="4800" b="1" baseline="30000" dirty="0">
                <a:solidFill>
                  <a:srgbClr val="007882"/>
                </a:solidFill>
              </a:rPr>
              <a:t>mérjük egy gazdaság fejlettségét?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61926" y="4905375"/>
            <a:ext cx="11868150" cy="1800225"/>
          </a:xfrm>
          <a:prstGeom prst="roundRect">
            <a:avLst>
              <a:gd name="adj" fmla="val 796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85750" y="5095875"/>
            <a:ext cx="116205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Segíts </a:t>
            </a:r>
            <a:r>
              <a:rPr lang="hu-HU" sz="3600" baseline="30000" dirty="0"/>
              <a:t>Évinek összeállítani a bemutatót! Nevezz meg minél több megújuló erőforrást, nézz utána, hogyan alakul Magyarországon ezek használata!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Gyűjts </a:t>
            </a:r>
            <a:r>
              <a:rPr lang="hu-HU" sz="3600" baseline="30000" dirty="0"/>
              <a:t>példákat a környezetedben tapasztalt pazarlásra! Tegyél javaslatot a </a:t>
            </a:r>
            <a:r>
              <a:rPr lang="hu-HU" sz="3600" baseline="30000" dirty="0" smtClean="0"/>
              <a:t>környezet-tudatosabb </a:t>
            </a:r>
            <a:r>
              <a:rPr lang="hu-HU" sz="3600" baseline="30000" dirty="0"/>
              <a:t>magatartásra!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160" r="2772" b="1368"/>
          <a:stretch/>
        </p:blipFill>
        <p:spPr>
          <a:xfrm>
            <a:off x="7223786" y="1425865"/>
            <a:ext cx="4752000" cy="33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Összegzés</a:t>
            </a:r>
            <a:endParaRPr lang="hu-HU" sz="72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 smtClean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64125" y="1463963"/>
            <a:ext cx="4779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Egy-egy ország gazdasági fejlettségének mérésére, illetve az országok gazdasági teljesítményének összehasonlítására többféle mutató is rendelkezésre áll. Ezek közül a legelterjedtebbek a GDP- és a </a:t>
            </a:r>
            <a:r>
              <a:rPr lang="hu-HU" sz="3600" baseline="30000" dirty="0" err="1"/>
              <a:t>GNI-mutatók</a:t>
            </a:r>
            <a:r>
              <a:rPr lang="hu-HU" sz="3600" baseline="30000" dirty="0"/>
              <a:t>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bruttó hazai termék, a GDP (angolul </a:t>
            </a:r>
            <a:r>
              <a:rPr lang="hu-HU" sz="3600" baseline="30000" dirty="0" err="1"/>
              <a:t>gross</a:t>
            </a:r>
            <a:r>
              <a:rPr lang="hu-HU" sz="3600" baseline="30000" dirty="0"/>
              <a:t> </a:t>
            </a:r>
            <a:r>
              <a:rPr lang="hu-HU" sz="3600" baseline="30000" dirty="0" err="1"/>
              <a:t>domestic</a:t>
            </a:r>
            <a:r>
              <a:rPr lang="hu-HU" sz="3600" baseline="30000" dirty="0"/>
              <a:t> </a:t>
            </a:r>
            <a:r>
              <a:rPr lang="hu-HU" sz="3600" baseline="30000" dirty="0" err="1"/>
              <a:t>product</a:t>
            </a:r>
            <a:r>
              <a:rPr lang="hu-HU" sz="3600" baseline="30000" dirty="0"/>
              <a:t>) az adott országban egy év alatt előállított új termékek és szolgáltatások összértéke beleértve az adott országban működő külföldi cégek teljesítményét is. </a:t>
            </a: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fenntarthatóság</a:t>
            </a:r>
          </a:p>
        </p:txBody>
      </p:sp>
      <p:sp>
        <p:nvSpPr>
          <p:cNvPr id="23" name="Téglalap 22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Mivel </a:t>
            </a:r>
            <a:r>
              <a:rPr lang="hu-HU" sz="4800" b="1" baseline="30000" dirty="0">
                <a:solidFill>
                  <a:srgbClr val="007882"/>
                </a:solidFill>
              </a:rPr>
              <a:t>mérjük egy gazdaság fejlettségét?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4943476" y="1463962"/>
            <a:ext cx="7029449" cy="5279737"/>
          </a:xfrm>
          <a:prstGeom prst="roundRect">
            <a:avLst>
              <a:gd name="adj" fmla="val 35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4943477" y="1672032"/>
            <a:ext cx="7029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Az országok fejlettségének összehasonlítására újabb és újabb mutatókat használnak. A GDP ugyanis önmagában nem veszi figyelembe, hogy egy bizonyos pénzmennyiség mennyit is ér valójában, azért mennyi terméket és szolgáltatást lehet vásárolni az adott országban. Ezért alkalmazzák a vásárlóerő-paritást (angolul „</a:t>
            </a:r>
            <a:r>
              <a:rPr lang="hu-HU" sz="3600" baseline="30000" dirty="0" err="1"/>
              <a:t>purchasing</a:t>
            </a:r>
            <a:r>
              <a:rPr lang="hu-HU" sz="3600" baseline="30000" dirty="0"/>
              <a:t> </a:t>
            </a:r>
            <a:r>
              <a:rPr lang="hu-HU" sz="3600" baseline="30000" dirty="0" err="1"/>
              <a:t>power</a:t>
            </a:r>
            <a:r>
              <a:rPr lang="hu-HU" sz="3600" baseline="30000" dirty="0"/>
              <a:t> </a:t>
            </a:r>
            <a:r>
              <a:rPr lang="hu-HU" sz="3600" baseline="30000" dirty="0" err="1"/>
              <a:t>parity</a:t>
            </a:r>
            <a:r>
              <a:rPr lang="hu-HU" sz="3600" baseline="30000" dirty="0"/>
              <a:t>”, rövidítve PPP). Ebben szem előtt tartják a nemzeti valuták vásárlóerejét is. A HDI (Human </a:t>
            </a:r>
            <a:r>
              <a:rPr lang="hu-HU" sz="3600" baseline="30000" dirty="0" err="1"/>
              <a:t>Development</a:t>
            </a:r>
            <a:r>
              <a:rPr lang="hu-HU" sz="3600" baseline="30000" dirty="0"/>
              <a:t> Index) mutatót az ENSZ vezette be. Ennek továbbfejlesztése a GNEI (Global New </a:t>
            </a:r>
            <a:r>
              <a:rPr lang="hu-HU" sz="3600" baseline="30000" dirty="0" err="1"/>
              <a:t>E-Economy</a:t>
            </a:r>
            <a:r>
              <a:rPr lang="hu-HU" sz="3600" baseline="30000" dirty="0"/>
              <a:t> Index), amely az információs társadalom legfőbb paraméterét, a tudást is tekintetbe veszi. </a:t>
            </a:r>
          </a:p>
        </p:txBody>
      </p:sp>
    </p:spTree>
    <p:extLst>
      <p:ext uri="{BB962C8B-B14F-4D97-AF65-F5344CB8AC3E}">
        <p14:creationId xmlns:p14="http://schemas.microsoft.com/office/powerpoint/2010/main" val="6290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64125" y="962025"/>
            <a:ext cx="6884376" cy="613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bruttó nemzeti jövedelem, a GNI (angolul </a:t>
            </a:r>
            <a:r>
              <a:rPr lang="hu-HU" sz="3600" baseline="30000" dirty="0" err="1"/>
              <a:t>gross</a:t>
            </a:r>
            <a:r>
              <a:rPr lang="hu-HU" sz="3600" baseline="30000" dirty="0"/>
              <a:t> </a:t>
            </a:r>
            <a:r>
              <a:rPr lang="hu-HU" sz="3600" baseline="30000" dirty="0" err="1"/>
              <a:t>national</a:t>
            </a:r>
            <a:r>
              <a:rPr lang="hu-HU" sz="3600" baseline="30000" dirty="0"/>
              <a:t> </a:t>
            </a:r>
            <a:r>
              <a:rPr lang="hu-HU" sz="3600" baseline="30000" dirty="0" err="1"/>
              <a:t>income</a:t>
            </a:r>
            <a:r>
              <a:rPr lang="hu-HU" sz="3600" baseline="30000" dirty="0"/>
              <a:t>) a GDP-ből származik, azonban nem tartalmazza a külföldi tulajdonú vállalatok belföldön keletkezett jövedelmét, de számba veszi a hazai cégek külföldön előállított jövedelmét is.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egyes országok növekedésének összehasonlítására ezeket a teljesítménymutatókat elosztják az adott ország lakóinak számával, ami alapján megkapják az egy főre jutó értéket. Az egy főre jutó GDP alapján szokták felállítani az </a:t>
            </a:r>
            <a:r>
              <a:rPr lang="hu-HU" sz="3600" baseline="30000" dirty="0" err="1"/>
              <a:t>országrangsorokat</a:t>
            </a:r>
            <a:r>
              <a:rPr lang="hu-HU" sz="3600" baseline="30000" dirty="0"/>
              <a:t>. A mutatók másik alkalmazása, amikor egy adott ország GDP-jének változását mérjük, ekkor két év, két időszak adatát szokták összehasonlítani. Az összehasonlítások során általában amerikai dollárban fejezik ki az adatokat, amelyet vásárlóerő-paritáson fejeznek ki.</a:t>
            </a: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57. Növekedés és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fenntarthatóság – </a:t>
            </a:r>
            <a:r>
              <a:rPr lang="hu-HU" sz="2400" b="1" baseline="30000" dirty="0" smtClean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Mivel mérjük egy gazdaság fejlettségét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endParaRPr lang="hu-HU" sz="2400" b="1" baseline="30000" dirty="0">
              <a:solidFill>
                <a:srgbClr val="007882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46" y="962025"/>
            <a:ext cx="4833954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1264</Words>
  <Application>Microsoft Office PowerPoint</Application>
  <PresentationFormat>Szélesvásznú</PresentationFormat>
  <Paragraphs>55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57. Növekedés és fenntarthatóság</vt:lpstr>
      <vt:lpstr>PowerPoint bemutató</vt:lpstr>
      <vt:lpstr>PowerPoint bemutató</vt:lpstr>
      <vt:lpstr>PowerPoint bemutató</vt:lpstr>
      <vt:lpstr>PowerPoint bemutató</vt:lpstr>
      <vt:lpstr>PowerPoint bemutató</vt:lpstr>
      <vt:lpstr>Összegzés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299</cp:revision>
  <dcterms:created xsi:type="dcterms:W3CDTF">2016-02-25T10:27:13Z</dcterms:created>
  <dcterms:modified xsi:type="dcterms:W3CDTF">2016-04-14T11:00:34Z</dcterms:modified>
</cp:coreProperties>
</file>